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C086AB-164C-418A-8E0F-1FFB5BD60857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1EDD06-67BF-4211-B9DB-44977D462CE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470025"/>
          </a:xfrm>
        </p:spPr>
        <p:txBody>
          <a:bodyPr/>
          <a:lstStyle/>
          <a:p>
            <a:r>
              <a:rPr lang="ru-RU" dirty="0" smtClean="0"/>
              <a:t>Урок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692696"/>
            <a:ext cx="6264696" cy="169549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7" y="2880478"/>
            <a:ext cx="7272807" cy="134061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4437112"/>
            <a:ext cx="7128792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 smtClean="0"/>
              <a:t>Постройте график функции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И определите, при каких значениях </a:t>
            </a:r>
            <a:r>
              <a:rPr lang="en-US" i="1" dirty="0" smtClean="0"/>
              <a:t>m</a:t>
            </a:r>
            <a:r>
              <a:rPr lang="ru-RU" dirty="0" smtClean="0"/>
              <a:t> прямая      </a:t>
            </a:r>
            <a:r>
              <a:rPr lang="en-US" i="1" dirty="0" smtClean="0"/>
              <a:t>y=3m</a:t>
            </a:r>
            <a:r>
              <a:rPr lang="en-US" dirty="0" smtClean="0"/>
              <a:t> </a:t>
            </a:r>
            <a:r>
              <a:rPr lang="ru-RU" dirty="0" smtClean="0"/>
              <a:t>будет иметь с графиком единственную общую точку, 2 общих точки, 3 точки, не будет иметь общих точек?</a:t>
            </a:r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1628800"/>
            <a:ext cx="4464496" cy="12912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dirty="0" smtClean="0"/>
              <a:t>Постройте график функции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И определите, при каком значении параметра </a:t>
            </a:r>
            <a:r>
              <a:rPr lang="en-US" i="1" dirty="0" smtClean="0"/>
              <a:t>k</a:t>
            </a:r>
            <a:r>
              <a:rPr lang="ru-RU" dirty="0" smtClean="0"/>
              <a:t>  прямая </a:t>
            </a:r>
            <a:r>
              <a:rPr lang="en-US" i="1" dirty="0" smtClean="0"/>
              <a:t>y=</a:t>
            </a:r>
            <a:r>
              <a:rPr lang="en-US" i="1" dirty="0" err="1" smtClean="0"/>
              <a:t>kx</a:t>
            </a:r>
            <a:r>
              <a:rPr lang="en-US" dirty="0" smtClean="0"/>
              <a:t>  </a:t>
            </a:r>
            <a:r>
              <a:rPr lang="ru-RU" dirty="0" smtClean="0"/>
              <a:t>имеет с этим графиком ровно одну общую точку</a:t>
            </a:r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1484784"/>
            <a:ext cx="5976664" cy="1195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dirty="0" smtClean="0"/>
              <a:t>Постройте  график </a:t>
            </a:r>
            <a:r>
              <a:rPr lang="ru-RU" dirty="0" smtClean="0"/>
              <a:t>функции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Рассмотрите все возможные случаи взаимного расположения прямой </a:t>
            </a:r>
            <a:r>
              <a:rPr lang="en-US" i="1" dirty="0" smtClean="0"/>
              <a:t>y=a</a:t>
            </a:r>
            <a:r>
              <a:rPr lang="ru-RU" dirty="0" smtClean="0"/>
              <a:t> и графика данной функции</a:t>
            </a: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1628800"/>
            <a:ext cx="5933461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dirty="0" smtClean="0"/>
              <a:t>АНАЛИЗ </a:t>
            </a:r>
            <a:r>
              <a:rPr lang="en-US" dirty="0" smtClean="0"/>
              <a:t> </a:t>
            </a:r>
            <a:r>
              <a:rPr lang="ru-RU" i="1" dirty="0" smtClean="0"/>
              <a:t>(</a:t>
            </a:r>
            <a:r>
              <a:rPr lang="en-US" i="1" dirty="0" smtClean="0"/>
              <a:t>a n a l y s I s </a:t>
            </a:r>
            <a:r>
              <a:rPr lang="ru-RU" i="1" dirty="0" smtClean="0"/>
              <a:t> греч.)</a:t>
            </a:r>
            <a:r>
              <a:rPr lang="en-US" i="1" dirty="0" smtClean="0"/>
              <a:t> – </a:t>
            </a:r>
            <a:r>
              <a:rPr lang="ru-RU" dirty="0" smtClean="0"/>
              <a:t>разбиение целого на части.</a:t>
            </a:r>
          </a:p>
          <a:p>
            <a:r>
              <a:rPr lang="ru-RU" dirty="0" smtClean="0"/>
              <a:t>СИНТЕЗ  </a:t>
            </a:r>
            <a:r>
              <a:rPr lang="ru-RU" i="1" dirty="0" smtClean="0"/>
              <a:t>(</a:t>
            </a:r>
            <a:r>
              <a:rPr lang="en-US" i="1" dirty="0" smtClean="0"/>
              <a:t>s </a:t>
            </a:r>
            <a:r>
              <a:rPr lang="en-US" i="1" dirty="0" err="1" smtClean="0"/>
              <a:t>i</a:t>
            </a:r>
            <a:r>
              <a:rPr lang="en-US" i="1" dirty="0" smtClean="0"/>
              <a:t> n t h e s I s  </a:t>
            </a:r>
            <a:r>
              <a:rPr lang="ru-RU" i="1" dirty="0" smtClean="0"/>
              <a:t>греч.)</a:t>
            </a:r>
            <a:r>
              <a:rPr lang="ru-RU" dirty="0" smtClean="0"/>
              <a:t> – соединение из части целого.</a:t>
            </a:r>
          </a:p>
          <a:p>
            <a:r>
              <a:rPr lang="ru-RU" dirty="0" smtClean="0"/>
              <a:t>  </a:t>
            </a:r>
            <a:r>
              <a:rPr lang="ru-RU" b="1" dirty="0" smtClean="0"/>
              <a:t>ЦЕЛЬ </a:t>
            </a:r>
            <a:r>
              <a:rPr lang="ru-RU" b="1" dirty="0" smtClean="0"/>
              <a:t> – </a:t>
            </a:r>
            <a:r>
              <a:rPr lang="ru-RU" b="1" dirty="0" smtClean="0"/>
              <a:t>формирование умения    	 	  	</a:t>
            </a:r>
            <a:r>
              <a:rPr lang="ru-RU" b="1" dirty="0" smtClean="0"/>
              <a:t>	анализировать </a:t>
            </a:r>
            <a:r>
              <a:rPr lang="ru-RU" b="1" dirty="0" smtClean="0"/>
              <a:t>задачу и строить 		</a:t>
            </a:r>
            <a:r>
              <a:rPr lang="ru-RU" b="1" dirty="0" smtClean="0"/>
              <a:t>	логическую </a:t>
            </a:r>
            <a:r>
              <a:rPr lang="ru-RU" b="1" dirty="0" smtClean="0"/>
              <a:t>цепь рассуждений 		</a:t>
            </a:r>
            <a:r>
              <a:rPr lang="ru-RU" b="1" dirty="0" smtClean="0"/>
              <a:t>	при </a:t>
            </a:r>
            <a:r>
              <a:rPr lang="ru-RU" b="1" dirty="0" smtClean="0"/>
              <a:t>ее решении.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Решить неравенство </a:t>
            </a:r>
            <a:r>
              <a:rPr lang="en-US" i="1" dirty="0" smtClean="0"/>
              <a:t>|x|≤1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Решить неравенство </a:t>
            </a:r>
            <a:r>
              <a:rPr lang="en-US" i="1" dirty="0" smtClean="0"/>
              <a:t>|x|&gt;1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Построить график функции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Построить график функции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Построить график функции</a:t>
            </a:r>
            <a:r>
              <a:rPr lang="en-US" dirty="0" smtClean="0"/>
              <a:t> </a:t>
            </a:r>
            <a:r>
              <a:rPr lang="ru-RU" dirty="0" smtClean="0"/>
              <a:t>           , если </a:t>
            </a:r>
            <a:r>
              <a:rPr lang="en-US" i="1" dirty="0" smtClean="0"/>
              <a:t>|x|≤1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Построить график функции           , если </a:t>
            </a:r>
            <a:r>
              <a:rPr lang="en-US" i="1" dirty="0" smtClean="0"/>
              <a:t>|x|&gt;1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Рассмотреть все возможные случаи расположения прямой </a:t>
            </a:r>
            <a:r>
              <a:rPr lang="en-US" i="1" dirty="0" smtClean="0"/>
              <a:t>y=a</a:t>
            </a:r>
            <a:r>
              <a:rPr lang="ru-RU" dirty="0" smtClean="0"/>
              <a:t> (начертить)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Выяснить условия пересечения прямой </a:t>
            </a:r>
            <a:r>
              <a:rPr lang="en-US" i="1" dirty="0" smtClean="0"/>
              <a:t>y=a</a:t>
            </a:r>
            <a:r>
              <a:rPr lang="ru-RU" dirty="0" smtClean="0"/>
              <a:t> с графиком в 1,2,3 точках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Выяснить, когда прямая не будет иметь общих точек с графиком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значение </a:t>
            </a:r>
            <a:r>
              <a:rPr lang="en-US" i="1" dirty="0" smtClean="0"/>
              <a:t>m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340768"/>
            <a:ext cx="918102" cy="360040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2276872"/>
            <a:ext cx="918102" cy="36004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611660"/>
            <a:ext cx="576064" cy="576064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2564904"/>
            <a:ext cx="576064" cy="5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6805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</a:t>
            </a:r>
            <a:r>
              <a:rPr lang="en-US" i="1" dirty="0" smtClean="0"/>
              <a:t>D(y)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Разложить на множители числитель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Сократить дробь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Построить график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«Выколоть» точки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Построить возможные случаи взаимного расположения прямой </a:t>
            </a:r>
            <a:r>
              <a:rPr lang="en-US" i="1" dirty="0" smtClean="0"/>
              <a:t>y=a</a:t>
            </a:r>
            <a:r>
              <a:rPr lang="en-US" dirty="0" smtClean="0"/>
              <a:t> </a:t>
            </a:r>
            <a:r>
              <a:rPr lang="ru-RU" dirty="0" smtClean="0"/>
              <a:t>и графика функции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Выяснить условия взаимного расположения (значения </a:t>
            </a:r>
            <a:r>
              <a:rPr lang="en-US" i="1" dirty="0"/>
              <a:t>a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2769171"/>
          </a:xfrm>
        </p:spPr>
        <p:txBody>
          <a:bodyPr/>
          <a:lstStyle/>
          <a:p>
            <a:r>
              <a:rPr lang="ru-RU" dirty="0" smtClean="0"/>
              <a:t>Если а =</a:t>
            </a:r>
            <a:r>
              <a:rPr lang="en-US" dirty="0" smtClean="0"/>
              <a:t> </a:t>
            </a:r>
            <a:r>
              <a:rPr lang="en-US" dirty="0"/>
              <a:t>±</a:t>
            </a:r>
            <a:r>
              <a:rPr lang="en-US" dirty="0" smtClean="0"/>
              <a:t>2</a:t>
            </a:r>
            <a:r>
              <a:rPr lang="ru-RU" dirty="0" smtClean="0"/>
              <a:t>, то прямая </a:t>
            </a:r>
            <a:r>
              <a:rPr lang="en-US" i="1" dirty="0" smtClean="0"/>
              <a:t>y=a</a:t>
            </a:r>
            <a:r>
              <a:rPr lang="ru-RU" dirty="0" smtClean="0"/>
              <a:t> не имеет общих точек с графиком функции</a:t>
            </a:r>
          </a:p>
          <a:p>
            <a:r>
              <a:rPr lang="ru-RU" dirty="0" smtClean="0"/>
              <a:t>Если а</a:t>
            </a:r>
            <a:r>
              <a:rPr lang="en-US" dirty="0"/>
              <a:t> ≠±</a:t>
            </a:r>
            <a:r>
              <a:rPr lang="en-US" dirty="0" smtClean="0"/>
              <a:t>2</a:t>
            </a:r>
            <a:r>
              <a:rPr lang="ru-RU" dirty="0" smtClean="0"/>
              <a:t>, то прямая </a:t>
            </a:r>
            <a:r>
              <a:rPr lang="en-US" i="1" dirty="0" smtClean="0"/>
              <a:t>y=a</a:t>
            </a:r>
            <a:r>
              <a:rPr lang="ru-RU" dirty="0" smtClean="0"/>
              <a:t> имеет 1 общую точку с графиком функции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691680" y="1844824"/>
            <a:ext cx="47525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995936" y="332656"/>
            <a:ext cx="0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843808" y="170080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16016" y="170080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203848" y="170080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635896" y="170080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483768" y="170080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355976" y="170080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076056" y="170080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3851920" y="2276872"/>
            <a:ext cx="351656" cy="8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3851920" y="2924944"/>
            <a:ext cx="351656" cy="8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3851920" y="2564904"/>
            <a:ext cx="351656" cy="8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3779912" y="1052736"/>
            <a:ext cx="351656" cy="8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3779912" y="1412776"/>
            <a:ext cx="351656" cy="8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Блок-схема: узел 34"/>
          <p:cNvSpPr/>
          <p:nvPr/>
        </p:nvSpPr>
        <p:spPr>
          <a:xfrm>
            <a:off x="4716016" y="1412776"/>
            <a:ext cx="72008" cy="72008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2843808" y="476672"/>
            <a:ext cx="2808312" cy="30243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Блок-схема: узел 44"/>
          <p:cNvSpPr/>
          <p:nvPr/>
        </p:nvSpPr>
        <p:spPr>
          <a:xfrm>
            <a:off x="3275856" y="2924944"/>
            <a:ext cx="72008" cy="72008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2123728" y="1412776"/>
            <a:ext cx="40324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195736" y="2924944"/>
            <a:ext cx="40324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195736" y="2276872"/>
            <a:ext cx="40324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195736" y="2564904"/>
            <a:ext cx="40324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123728" y="1052736"/>
            <a:ext cx="40324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Содержимое 2"/>
          <p:cNvSpPr txBox="1">
            <a:spLocks/>
          </p:cNvSpPr>
          <p:nvPr/>
        </p:nvSpPr>
        <p:spPr>
          <a:xfrm>
            <a:off x="6372200" y="1340768"/>
            <a:ext cx="115212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err="1"/>
              <a:t>х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3" name="Содержимое 2"/>
          <p:cNvSpPr txBox="1">
            <a:spLocks/>
          </p:cNvSpPr>
          <p:nvPr/>
        </p:nvSpPr>
        <p:spPr>
          <a:xfrm>
            <a:off x="3635896" y="188640"/>
            <a:ext cx="1080120" cy="747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/>
              <a:t>y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Содержимое 2"/>
          <p:cNvSpPr txBox="1">
            <a:spLocks/>
          </p:cNvSpPr>
          <p:nvPr/>
        </p:nvSpPr>
        <p:spPr>
          <a:xfrm>
            <a:off x="4211960" y="1916832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/>
              <a:t>1       2     3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Содержимое 2"/>
          <p:cNvSpPr txBox="1">
            <a:spLocks/>
          </p:cNvSpPr>
          <p:nvPr/>
        </p:nvSpPr>
        <p:spPr>
          <a:xfrm>
            <a:off x="2339752" y="191683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/>
              <a:t>-4    -3     -2     -1   0   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6" name="Содержимое 2"/>
          <p:cNvSpPr txBox="1">
            <a:spLocks/>
          </p:cNvSpPr>
          <p:nvPr/>
        </p:nvSpPr>
        <p:spPr>
          <a:xfrm>
            <a:off x="3563888" y="836712"/>
            <a:ext cx="576064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" name="Содержимое 2"/>
          <p:cNvSpPr txBox="1">
            <a:spLocks/>
          </p:cNvSpPr>
          <p:nvPr/>
        </p:nvSpPr>
        <p:spPr>
          <a:xfrm>
            <a:off x="3563888" y="2204864"/>
            <a:ext cx="1152128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/>
              <a:t>-1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/>
              <a:t>-3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270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Урок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Катя</cp:lastModifiedBy>
  <cp:revision>13</cp:revision>
  <dcterms:created xsi:type="dcterms:W3CDTF">2013-12-20T14:29:02Z</dcterms:created>
  <dcterms:modified xsi:type="dcterms:W3CDTF">2013-12-20T16:27:52Z</dcterms:modified>
</cp:coreProperties>
</file>