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359898"/>
            <a:ext cx="7848600" cy="101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>Девятая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>территориальная  научно-практическая  конференция педагогов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>«Наша новая школа: проблемы и перспективы  реализации»</a:t>
            </a:r>
            <a:r>
              <a:rPr lang="ru-RU" sz="1800" dirty="0" smtClean="0">
                <a:effectLst/>
                <a:latin typeface="Comic Sans MS" pitchFamily="66" charset="0"/>
              </a:rPr>
              <a:t/>
            </a:r>
            <a:br>
              <a:rPr lang="ru-RU" sz="1800" dirty="0" smtClean="0">
                <a:effectLst/>
                <a:latin typeface="Comic Sans MS" pitchFamily="66" charset="0"/>
              </a:rPr>
            </a:br>
            <a:endParaRPr lang="ru-RU" sz="1800" dirty="0">
              <a:effectLst/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209800"/>
            <a:ext cx="7406640" cy="1752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Тема: </a:t>
            </a:r>
          </a:p>
          <a:p>
            <a:pPr algn="ctr"/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«Система оценивания сформированности ИКТ- компетентности учащихся».</a:t>
            </a:r>
            <a:endParaRPr lang="ru-RU" b="1" dirty="0">
              <a:solidFill>
                <a:srgbClr val="DA8B18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50292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Автор: Воронина Светлана Петровна, учитель биологии ГБОУ ООШ № 4 г.о. Новокуйбышевск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114800"/>
            <a:ext cx="3505200" cy="210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91000" y="59436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0"/>
            <a:ext cx="1600200" cy="6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0"/>
            <a:ext cx="914400" cy="68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782"/>
            <a:ext cx="914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3" y="63644"/>
            <a:ext cx="1603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6600" y="478924"/>
            <a:ext cx="4612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Принцип самостоятельности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291487"/>
            <a:ext cx="69480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За формирование учебной самостоятельности отвечает основная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школа;</a:t>
            </a:r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Нужно чтобы ученик очень четко осознавал, что он делает и какая именно операция у него не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получается; </a:t>
            </a:r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Очень важно, чтобы учитель не подсказывал готовые решения, а, выявив истинную причину возникшего у ученика затруднения,  направлял его к правильному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решению; </a:t>
            </a:r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</p:txBody>
      </p:sp>
      <p:pic>
        <p:nvPicPr>
          <p:cNvPr id="6148" name="Picture 4" descr="C:\Users\User\Desktop\икт\картинки\лавиа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41910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45" y="0"/>
            <a:ext cx="914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995"/>
            <a:ext cx="1603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7400" y="688975"/>
            <a:ext cx="6795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Принцип индивидуальной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направленности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5110" y="1215318"/>
            <a:ext cx="647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Большинство работ компьютерного практикума состоит из заданий нескольких уровней сложности.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Школьник в зависимости от предшествующего уровня подготовки и способностей выполняет задания репродуктивного, продуктивного или творческого уровня.</a:t>
            </a:r>
          </a:p>
        </p:txBody>
      </p:sp>
      <p:pic>
        <p:nvPicPr>
          <p:cNvPr id="7172" name="Picture 4" descr="C:\Users\User\Desktop\икт\картинки\фото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икт\картинки\фото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6" y="428625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45" y="0"/>
            <a:ext cx="914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995"/>
            <a:ext cx="1603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5400" y="953649"/>
            <a:ext cx="78347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Небольшие подготовительные задания, знакомящие учащихся с минимальным набором необходимых технологических приёмов по созданию информационного объекта.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Предлагается подробная технология выполнения задания, во многих случаях приводится образец того, что должно получиться в итоге.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Можно не предлагать эти задания наиболее подготовленным в области ИКТ ученикам, и наоборот, порекомендовать их дополнительную проработку во внеурочное время менее подготовленным ребятам.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46427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Начальный уровень сложности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45" y="0"/>
            <a:ext cx="914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995"/>
            <a:ext cx="1603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6800" y="1295400"/>
            <a:ext cx="80633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Задачи аналогичны тем, что рассматривались на предыдущем уровне, но они  требуют самостоятельного выстраивания полной технологической цепочки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Следует ориентировать учащихся на поиск необходимой для работы информации, как в предыдущих заданиях, так и в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справочниках.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 smtClean="0">
              <a:solidFill>
                <a:srgbClr val="DA8B18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Цепочки </a:t>
            </a: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заданий строятся так, чтобы каждый следующий шаг работы опирался на результаты предыдущего шага, приучал ученика к постоянным «челночным» движениям от промежуточного результата к условиям и к вопросу, определяющему цель действия, формируя, тем самым, привычку извлекать уроки из собственного опыта - основу актуального во все времена умения учиться.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7884" y="512618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Продуктивный уровень сложности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45" y="0"/>
            <a:ext cx="914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995"/>
            <a:ext cx="1603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3999" y="1596196"/>
            <a:ext cx="73914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Задания носят творческий характер и ориентированы на наиболее продвинутых учащихся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.</a:t>
            </a:r>
          </a:p>
          <a:p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 </a:t>
            </a:r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Задания всегда формулируются в более обобщенном виде, многие из них представляют собой информационные мини-задачи. </a:t>
            </a:r>
            <a:endParaRPr lang="ru-RU" sz="2000" b="1" dirty="0" smtClean="0">
              <a:solidFill>
                <a:srgbClr val="DA8B18"/>
              </a:solidFill>
              <a:latin typeface="Comic Sans MS" pitchFamily="66" charset="0"/>
            </a:endParaRPr>
          </a:p>
          <a:p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Выполнение творческого задания требует от ученика значительной самостоятельности при уточнении его условий, по поиску необходимой информации, по выбору технологических средств и приемов его выполнения.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695108"/>
            <a:ext cx="472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Творческий уровень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45" y="0"/>
            <a:ext cx="914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995"/>
            <a:ext cx="1603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User\Desktop\икт\картинки\лаб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716685"/>
            <a:ext cx="4572000" cy="357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икт\картинки\ирт ла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4762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829262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http://www.virtulab.net/index.php?option=com_content&amp;view=article&amp;catid=43%3A8&amp;id=170%3A2009-08-29-14-57-48&amp;Itemid=104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750010"/>
            <a:ext cx="3238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http://school-collection.edu.ru/catalog/rubr/3e1d458c-1a04-11dd-bd0b-0800200c9a66/83266/?interface=themcol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45" y="0"/>
            <a:ext cx="914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995"/>
            <a:ext cx="1603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0175" y="113654"/>
            <a:ext cx="571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Построение системы оценивания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2891" y="607732"/>
            <a:ext cx="81811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Необходимый уровень (базовый) </a:t>
            </a:r>
            <a:r>
              <a:rPr lang="ru-RU" b="1" dirty="0">
                <a:solidFill>
                  <a:srgbClr val="DA8B18"/>
                </a:solidFill>
                <a:latin typeface="Comic Sans MS" pitchFamily="66" charset="0"/>
              </a:rPr>
              <a:t>– решение типовой задачи, подобной тем, что решали уже много раз, где требовались отработанные действия </a:t>
            </a:r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и </a:t>
            </a:r>
            <a:r>
              <a:rPr lang="ru-RU" b="1" dirty="0">
                <a:solidFill>
                  <a:srgbClr val="DA8B18"/>
                </a:solidFill>
                <a:latin typeface="Comic Sans MS" pitchFamily="66" charset="0"/>
              </a:rPr>
              <a:t>усвоенные знания, (входящие в опорную систему знаний предмета в примерной программе). </a:t>
            </a:r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Качественные </a:t>
            </a:r>
            <a:r>
              <a:rPr lang="ru-RU" b="1" dirty="0">
                <a:solidFill>
                  <a:srgbClr val="DA8B18"/>
                </a:solidFill>
                <a:latin typeface="Comic Sans MS" pitchFamily="66" charset="0"/>
              </a:rPr>
              <a:t>оценки - «хорошо, </a:t>
            </a:r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(</a:t>
            </a:r>
            <a:r>
              <a:rPr lang="ru-RU" b="1" dirty="0">
                <a:solidFill>
                  <a:srgbClr val="DA8B18"/>
                </a:solidFill>
                <a:latin typeface="Comic Sans MS" pitchFamily="66" charset="0"/>
              </a:rPr>
              <a:t>решение задачи с недочётами).</a:t>
            </a:r>
          </a:p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Повышенный уровень (программный)</a:t>
            </a:r>
            <a:r>
              <a:rPr lang="ru-RU" b="1" dirty="0">
                <a:solidFill>
                  <a:srgbClr val="DA8B18"/>
                </a:solidFill>
                <a:latin typeface="Comic Sans MS" pitchFamily="66" charset="0"/>
              </a:rPr>
              <a:t> – решение нестандартной задачи, где потребовалось</a:t>
            </a:r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:</a:t>
            </a:r>
          </a:p>
          <a:p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- либо </a:t>
            </a:r>
            <a:r>
              <a:rPr lang="ru-RU" b="1" dirty="0">
                <a:solidFill>
                  <a:srgbClr val="DA8B18"/>
                </a:solidFill>
                <a:latin typeface="Comic Sans MS" pitchFamily="66" charset="0"/>
              </a:rPr>
              <a:t>действие в новой, непривычной ситуации (в том числе действия из раздела «Ученик может научиться» примерной программы);</a:t>
            </a:r>
          </a:p>
          <a:p>
            <a:r>
              <a:rPr lang="ru-RU" b="1" dirty="0">
                <a:solidFill>
                  <a:srgbClr val="DA8B18"/>
                </a:solidFill>
                <a:latin typeface="Comic Sans MS" pitchFamily="66" charset="0"/>
              </a:rPr>
              <a:t>- </a:t>
            </a:r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либо </a:t>
            </a:r>
            <a:r>
              <a:rPr lang="ru-RU" b="1" dirty="0">
                <a:solidFill>
                  <a:srgbClr val="DA8B18"/>
                </a:solidFill>
                <a:latin typeface="Comic Sans MS" pitchFamily="66" charset="0"/>
              </a:rPr>
              <a:t>использование новых, усваиваемых в данный момент знаний (в том числе выходящих за рамки </a:t>
            </a:r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знаний </a:t>
            </a:r>
            <a:r>
              <a:rPr lang="ru-RU" b="1" dirty="0">
                <a:solidFill>
                  <a:srgbClr val="DA8B18"/>
                </a:solidFill>
                <a:latin typeface="Comic Sans MS" pitchFamily="66" charset="0"/>
              </a:rPr>
              <a:t>по предмету).</a:t>
            </a:r>
          </a:p>
          <a:p>
            <a:r>
              <a:rPr lang="ru-RU" b="1" dirty="0">
                <a:solidFill>
                  <a:srgbClr val="DA8B18"/>
                </a:solidFill>
                <a:latin typeface="Comic Sans MS" pitchFamily="66" charset="0"/>
              </a:rPr>
              <a:t>Умение действовать в нестандартной ситуации – это отличие от необходимого всем уровня. Качественные оценки: «отлично» или «почти отлично» (решение задачи с недочётами).</a:t>
            </a:r>
          </a:p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Максимальный уровень </a:t>
            </a:r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- </a:t>
            </a:r>
            <a:r>
              <a:rPr lang="ru-RU" b="1" dirty="0">
                <a:solidFill>
                  <a:srgbClr val="DA8B18"/>
                </a:solidFill>
                <a:latin typeface="Comic Sans MS" pitchFamily="66" charset="0"/>
              </a:rPr>
              <a:t>решение не </a:t>
            </a:r>
            <a:r>
              <a:rPr lang="ru-RU" b="1" dirty="0" err="1" smtClean="0">
                <a:solidFill>
                  <a:srgbClr val="DA8B18"/>
                </a:solidFill>
                <a:latin typeface="Comic Sans MS" pitchFamily="66" charset="0"/>
              </a:rPr>
              <a:t>изучавшейся</a:t>
            </a:r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DA8B18"/>
                </a:solidFill>
                <a:latin typeface="Comic Sans MS" pitchFamily="66" charset="0"/>
              </a:rPr>
              <a:t>в классе «сверхзадачи», для которой потребовались либо самостоятельно добытые, не </a:t>
            </a:r>
            <a:r>
              <a:rPr lang="ru-RU" b="1" dirty="0" err="1">
                <a:solidFill>
                  <a:srgbClr val="DA8B18"/>
                </a:solidFill>
                <a:latin typeface="Comic Sans MS" pitchFamily="66" charset="0"/>
              </a:rPr>
              <a:t>изучавшиеся</a:t>
            </a:r>
            <a:r>
              <a:rPr lang="ru-RU" b="1" dirty="0">
                <a:solidFill>
                  <a:srgbClr val="DA8B18"/>
                </a:solidFill>
                <a:latin typeface="Comic Sans MS" pitchFamily="66" charset="0"/>
              </a:rPr>
              <a:t> знания, либо новые, самостоятельно усвоенные умения и действия, требуемые на следующих ступенях образования. Это демонстрирует исключительные успехи отдельных учеников по отдельным темам сверх школьных требований. Качественная оценка - «превосходно».</a:t>
            </a:r>
          </a:p>
        </p:txBody>
      </p:sp>
    </p:spTree>
    <p:extLst>
      <p:ext uri="{BB962C8B-B14F-4D97-AF65-F5344CB8AC3E}">
        <p14:creationId xmlns:p14="http://schemas.microsoft.com/office/powerpoint/2010/main" val="19663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45" y="0"/>
            <a:ext cx="914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995"/>
            <a:ext cx="1603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User\Desktop\икт\картинки\детк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00600"/>
            <a:ext cx="3284300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6800" y="838200"/>
            <a:ext cx="80079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Запускаем </a:t>
            </a: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программы. Основные элементы окна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программы.</a:t>
            </a:r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Выполняем </a:t>
            </a: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вычисления с помощью программы Калькулятор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Вводим текст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Редактируем текст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Работаем с фрагментами текста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Форматируем текст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Знакомимся с инструментами графического редактора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Начинаем рисовать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Создаем комбинированные документы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Работаем с графическими фрагментами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Создаем анимацию на заданную тему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Создаем анимацию на свободную тему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141218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 класс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98"/>
            <a:ext cx="1603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964" y="10536"/>
            <a:ext cx="914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14562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Типы заданий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371600"/>
            <a:ext cx="6172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Умения </a:t>
            </a:r>
            <a:r>
              <a:rPr lang="ru-RU" b="1" dirty="0">
                <a:solidFill>
                  <a:srgbClr val="DA8B18"/>
                </a:solidFill>
                <a:latin typeface="Comic Sans MS" pitchFamily="66" charset="0"/>
              </a:rPr>
              <a:t>вырабатывать критерии отбора информации в соответствии с </a:t>
            </a:r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потребностью;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Распределение информации по смысловым группам;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Построение схем (цепь питания);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Подготовка сообщения с картинками;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Проект;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Презентация;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b="1" dirty="0">
              <a:solidFill>
                <a:srgbClr val="DA8B18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Самое главное </a:t>
            </a:r>
            <a:r>
              <a:rPr lang="ru-RU" b="1" dirty="0" smtClean="0">
                <a:solidFill>
                  <a:srgbClr val="DA8B18"/>
                </a:solidFill>
                <a:latin typeface="Comic Sans MS" pitchFamily="66" charset="0"/>
              </a:rPr>
              <a:t>-критерии для оценки  каждого задания должны проговариваться ученику или размещается памятка в классе, в дневнике, на сайте учителя.</a:t>
            </a:r>
            <a:endParaRPr lang="ru-RU" dirty="0">
              <a:solidFill>
                <a:srgbClr val="DA8B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88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192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Спасибо за внимание !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2460625" cy="330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95800"/>
            <a:ext cx="2765425" cy="20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20516"/>
            <a:ext cx="2533086" cy="204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32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749808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>Проблема специальной подготовки человека к жизни в информационном обществе.</a:t>
            </a:r>
            <a:r>
              <a:rPr lang="ru-RU" sz="4400" dirty="0" smtClean="0">
                <a:solidFill>
                  <a:srgbClr val="5C2305"/>
                </a:solidFill>
                <a:latin typeface="Verdana" pitchFamily="34" charset="0"/>
              </a:rPr>
              <a:t/>
            </a:r>
            <a:br>
              <a:rPr lang="ru-RU" sz="4400" dirty="0" smtClean="0">
                <a:solidFill>
                  <a:srgbClr val="5C2305"/>
                </a:solidFill>
                <a:latin typeface="Verdana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1905000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DA8B18"/>
                </a:solidFill>
                <a:latin typeface="Comic Sans MS" pitchFamily="66" charset="0"/>
              </a:rPr>
              <a:t> Смещение </a:t>
            </a:r>
            <a:r>
              <a:rPr lang="ru-RU" sz="2400" b="1" dirty="0" smtClean="0">
                <a:solidFill>
                  <a:srgbClr val="DA8B18"/>
                </a:solidFill>
                <a:latin typeface="Comic Sans MS" pitchFamily="66" charset="0"/>
              </a:rPr>
              <a:t>акцента с усвоения </a:t>
            </a:r>
          </a:p>
          <a:p>
            <a:r>
              <a:rPr lang="ru-RU" sz="2400" b="1" dirty="0" smtClean="0">
                <a:solidFill>
                  <a:srgbClr val="DA8B18"/>
                </a:solidFill>
                <a:latin typeface="Comic Sans MS" pitchFamily="66" charset="0"/>
              </a:rPr>
              <a:t>значительных объемов информации на </a:t>
            </a:r>
          </a:p>
          <a:p>
            <a:r>
              <a:rPr lang="ru-RU" sz="2400" b="1" dirty="0" smtClean="0">
                <a:solidFill>
                  <a:srgbClr val="DA8B18"/>
                </a:solidFill>
                <a:latin typeface="Comic Sans MS" pitchFamily="66" charset="0"/>
              </a:rPr>
              <a:t>овладение способами непрерывного усвоения </a:t>
            </a:r>
          </a:p>
          <a:p>
            <a:r>
              <a:rPr lang="ru-RU" sz="2400" b="1" dirty="0" smtClean="0">
                <a:solidFill>
                  <a:srgbClr val="DA8B18"/>
                </a:solidFill>
                <a:latin typeface="Comic Sans MS" pitchFamily="66" charset="0"/>
              </a:rPr>
              <a:t>новых знаний;</a:t>
            </a:r>
          </a:p>
          <a:p>
            <a:endParaRPr lang="ru-RU" sz="2400" b="1" dirty="0" smtClean="0">
              <a:solidFill>
                <a:srgbClr val="DA8B18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DA8B18"/>
                </a:solidFill>
                <a:latin typeface="Comic Sans MS" pitchFamily="66" charset="0"/>
              </a:rPr>
              <a:t>  Освоение навыков работы </a:t>
            </a:r>
          </a:p>
          <a:p>
            <a:r>
              <a:rPr lang="ru-RU" sz="2400" b="1" dirty="0" smtClean="0">
                <a:solidFill>
                  <a:srgbClr val="DA8B18"/>
                </a:solidFill>
                <a:latin typeface="Comic Sans MS" pitchFamily="66" charset="0"/>
              </a:rPr>
              <a:t>с любой информацией, формирование</a:t>
            </a:r>
          </a:p>
          <a:p>
            <a:r>
              <a:rPr lang="ru-RU" sz="2400" b="1" dirty="0" smtClean="0">
                <a:solidFill>
                  <a:srgbClr val="DA8B18"/>
                </a:solidFill>
                <a:latin typeface="Comic Sans MS" pitchFamily="66" charset="0"/>
              </a:rPr>
              <a:t>навыков критичного мышления;</a:t>
            </a:r>
          </a:p>
          <a:p>
            <a:endParaRPr lang="ru-RU" sz="2400" b="1" i="1" dirty="0">
              <a:solidFill>
                <a:srgbClr val="DA8B18"/>
              </a:solidFill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1600200" cy="6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68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>Понятийный аппарат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>ИКТ – грамотность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68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0"/>
            <a:ext cx="1600200" cy="6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38400" y="1981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76400" y="1066800"/>
            <a:ext cx="6934200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omic Sans MS" pitchFamily="66" charset="0"/>
                <a:ea typeface="Times New Roman" pitchFamily="18" charset="0"/>
              </a:rPr>
              <a:t>ИКТ-грамотность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omic Sans MS" pitchFamily="66" charset="0"/>
                <a:ea typeface="Times New Roman" pitchFamily="18" charset="0"/>
              </a:rPr>
              <a:t> – это использование цифровых технологий, инструментов коммуникации и/или сетей для получения доступа к информации, управления ею, ее интеграции, оценки и создания для функционирования в современном обществе.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DA8B18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66800" y="3124200"/>
            <a:ext cx="7848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ИКТ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DA8B18"/>
                </a:solidFill>
                <a:effectLst/>
                <a:latin typeface="Comic Sans MS" pitchFamily="66" charset="0"/>
                <a:ea typeface="Times New Roman" pitchFamily="18" charset="0"/>
              </a:rPr>
              <a:t>– представление информации в электронном виде, ее обработка и хранение, но не обязательно ее передача.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грамотность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DA8B18"/>
                </a:solidFill>
                <a:effectLst/>
                <a:latin typeface="Comic Sans MS" pitchFamily="66" charset="0"/>
                <a:ea typeface="Times New Roman" pitchFamily="18" charset="0"/>
              </a:rPr>
              <a:t> – это динамичный инструмент (в самом широком смысле слова), позволяющий индивидууму постоянно учиться и расти;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цифровые технологии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DA8B18"/>
                </a:solidFill>
                <a:effectLst/>
                <a:latin typeface="Comic Sans MS" pitchFamily="66" charset="0"/>
                <a:ea typeface="Times New Roman" pitchFamily="18" charset="0"/>
              </a:rPr>
              <a:t>относятся к компьютерному и программному обеспечению;    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инструменты коммуникации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DA8B18"/>
                </a:solidFill>
                <a:effectLst/>
                <a:latin typeface="Comic Sans MS" pitchFamily="66" charset="0"/>
                <a:ea typeface="Times New Roman" pitchFamily="18" charset="0"/>
              </a:rPr>
              <a:t>– к продуктам и услугам, с помощью которых передается информация;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DA8B18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сети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DA8B18"/>
                </a:solidFill>
                <a:effectLst/>
                <a:latin typeface="Comic Sans MS" pitchFamily="66" charset="0"/>
                <a:ea typeface="Times New Roman" pitchFamily="18" charset="0"/>
              </a:rPr>
              <a:t>– это каналы передачи информации.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DA8B18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Oval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66800" y="2286000"/>
            <a:ext cx="2638425" cy="1266825"/>
          </a:xfrm>
          <a:prstGeom prst="ellipse">
            <a:avLst/>
          </a:prstGeom>
          <a:solidFill>
            <a:srgbClr val="FFCC99"/>
          </a:solidFill>
          <a:ln w="38100" cmpd="dbl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0" lang="ru-RU" dirty="0">
                <a:solidFill>
                  <a:srgbClr val="C00000"/>
                </a:solidFill>
                <a:latin typeface="Arial" charset="0"/>
              </a:rPr>
              <a:t>Определение</a:t>
            </a:r>
            <a:endParaRPr kumimoji="0" lang="en-US" dirty="0">
              <a:solidFill>
                <a:srgbClr val="C00000"/>
              </a:solidFill>
              <a:latin typeface="Arial" charset="0"/>
            </a:endParaRPr>
          </a:p>
          <a:p>
            <a:pPr algn="ctr">
              <a:defRPr/>
            </a:pPr>
            <a:r>
              <a:rPr kumimoji="0" lang="en-US" dirty="0">
                <a:solidFill>
                  <a:srgbClr val="C00000"/>
                </a:solidFill>
                <a:latin typeface="Arial" charset="0"/>
              </a:rPr>
              <a:t>(</a:t>
            </a:r>
            <a:r>
              <a:rPr kumimoji="0" lang="ru-RU" dirty="0">
                <a:solidFill>
                  <a:srgbClr val="C00000"/>
                </a:solidFill>
                <a:latin typeface="Arial" charset="0"/>
              </a:rPr>
              <a:t>идентификация)</a:t>
            </a:r>
            <a:endParaRPr kumimoji="0" lang="ru-RU" b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2229" name="Oval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66800" y="4114800"/>
            <a:ext cx="2638425" cy="1108075"/>
          </a:xfrm>
          <a:prstGeom prst="ellipse">
            <a:avLst/>
          </a:prstGeom>
          <a:solidFill>
            <a:srgbClr val="FFCC99"/>
          </a:solidFill>
          <a:ln w="38100" cmpd="dbl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0" lang="ru-RU" dirty="0">
                <a:solidFill>
                  <a:srgbClr val="C00000"/>
                </a:solidFill>
                <a:latin typeface="Arial" charset="0"/>
              </a:rPr>
              <a:t>Доступ (поиск)</a:t>
            </a:r>
          </a:p>
        </p:txBody>
      </p:sp>
      <p:sp>
        <p:nvSpPr>
          <p:cNvPr id="52230" name="Oval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05200" y="3200400"/>
            <a:ext cx="2730500" cy="1171575"/>
          </a:xfrm>
          <a:prstGeom prst="ellipse">
            <a:avLst/>
          </a:prstGeom>
          <a:solidFill>
            <a:srgbClr val="FFCC99"/>
          </a:solidFill>
          <a:ln w="38100" cmpd="dbl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0" lang="ru-RU" dirty="0">
                <a:solidFill>
                  <a:srgbClr val="C00000"/>
                </a:solidFill>
                <a:latin typeface="Arial" charset="0"/>
              </a:rPr>
              <a:t>Управление</a:t>
            </a:r>
          </a:p>
        </p:txBody>
      </p:sp>
      <p:sp>
        <p:nvSpPr>
          <p:cNvPr id="52231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72200" y="4191000"/>
            <a:ext cx="2790825" cy="1044575"/>
          </a:xfrm>
          <a:prstGeom prst="ellipse">
            <a:avLst/>
          </a:prstGeom>
          <a:solidFill>
            <a:srgbClr val="FFCC99"/>
          </a:solidFill>
          <a:ln w="38100" cmpd="dbl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0" lang="ru-RU" dirty="0">
                <a:solidFill>
                  <a:srgbClr val="C00000"/>
                </a:solidFill>
                <a:latin typeface="Arial" charset="0"/>
              </a:rPr>
              <a:t>Сообщение </a:t>
            </a:r>
          </a:p>
          <a:p>
            <a:pPr algn="ctr">
              <a:defRPr/>
            </a:pPr>
            <a:r>
              <a:rPr kumimoji="0" lang="ru-RU" dirty="0">
                <a:solidFill>
                  <a:srgbClr val="C00000"/>
                </a:solidFill>
                <a:latin typeface="Arial" charset="0"/>
              </a:rPr>
              <a:t>(передача)</a:t>
            </a:r>
          </a:p>
        </p:txBody>
      </p:sp>
      <p:sp>
        <p:nvSpPr>
          <p:cNvPr id="52233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81400" y="1219200"/>
            <a:ext cx="2743200" cy="1219200"/>
          </a:xfrm>
          <a:prstGeom prst="ellipse">
            <a:avLst/>
          </a:prstGeom>
          <a:solidFill>
            <a:srgbClr val="FFCC99"/>
          </a:solidFill>
          <a:ln w="38100" cmpd="dbl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0" lang="ru-RU">
                <a:solidFill>
                  <a:srgbClr val="C00000"/>
                </a:solidFill>
                <a:latin typeface="Arial" charset="0"/>
              </a:rPr>
              <a:t>Интеграция</a:t>
            </a:r>
          </a:p>
        </p:txBody>
      </p:sp>
      <p:sp>
        <p:nvSpPr>
          <p:cNvPr id="52234" name="Oval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29000" y="5181600"/>
            <a:ext cx="2895600" cy="1066800"/>
          </a:xfrm>
          <a:prstGeom prst="ellipse">
            <a:avLst/>
          </a:prstGeom>
          <a:solidFill>
            <a:srgbClr val="FFCC99"/>
          </a:solidFill>
          <a:ln w="38100" cmpd="dbl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0" lang="ru-RU" dirty="0">
                <a:solidFill>
                  <a:srgbClr val="C00000"/>
                </a:solidFill>
                <a:latin typeface="Arial" charset="0"/>
              </a:rPr>
              <a:t>Оценка</a:t>
            </a:r>
          </a:p>
        </p:txBody>
      </p:sp>
      <p:sp>
        <p:nvSpPr>
          <p:cNvPr id="52232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96000" y="2286000"/>
            <a:ext cx="2790825" cy="1185863"/>
          </a:xfrm>
          <a:prstGeom prst="ellipse">
            <a:avLst/>
          </a:prstGeom>
          <a:solidFill>
            <a:srgbClr val="FFCC99"/>
          </a:solidFill>
          <a:ln w="38100" cmpd="dbl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0" lang="ru-RU" dirty="0">
                <a:solidFill>
                  <a:srgbClr val="C00000"/>
                </a:solidFill>
                <a:latin typeface="Arial" charset="0"/>
              </a:rPr>
              <a:t>Создание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4572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Познавательные навыки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1600200" cy="6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68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705933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Умение: определение (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индентификация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) информации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820"/>
            <a:ext cx="1603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27" y="66747"/>
            <a:ext cx="914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1745" y="3810000"/>
            <a:ext cx="571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Умение точно интерпретировать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вопрос;</a:t>
            </a:r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Умение детализировать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вопрос;</a:t>
            </a:r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Нахождение в тексте информации, </a:t>
            </a:r>
          </a:p>
          <a:p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   заданной </a:t>
            </a: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в явном или в неявном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виде;</a:t>
            </a:r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Идентификация терминов,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понятий;</a:t>
            </a:r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Обоснование сделанного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запроса.</a:t>
            </a:r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02" y="1752600"/>
            <a:ext cx="314540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гнутая вверх стрелка 3"/>
          <p:cNvSpPr/>
          <p:nvPr/>
        </p:nvSpPr>
        <p:spPr>
          <a:xfrm rot="2291155">
            <a:off x="3740130" y="1891475"/>
            <a:ext cx="3568741" cy="1255774"/>
          </a:xfrm>
          <a:prstGeom prst="curvedDownArrow">
            <a:avLst>
              <a:gd name="adj1" fmla="val 25000"/>
              <a:gd name="adj2" fmla="val 44815"/>
              <a:gd name="adj3" fmla="val 2573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 rot="18612314">
            <a:off x="1924135" y="2711412"/>
            <a:ext cx="1769686" cy="5060298"/>
          </a:xfrm>
          <a:prstGeom prst="curvedRightArrow">
            <a:avLst>
              <a:gd name="adj1" fmla="val 25000"/>
              <a:gd name="adj2" fmla="val 50000"/>
              <a:gd name="adj3" fmla="val 2688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A8B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27" y="27709"/>
            <a:ext cx="914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49139"/>
            <a:ext cx="1603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05200" y="695252"/>
            <a:ext cx="4836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Умение: оценка информации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0801" y="3904456"/>
            <a:ext cx="64839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Выработка критериев для отбора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информации  в </a:t>
            </a: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соответствии с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потребностью;</a:t>
            </a:r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Выбор информационных ресурсов согласно </a:t>
            </a:r>
          </a:p>
          <a:p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   выработанным </a:t>
            </a: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или указанным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критериям;</a:t>
            </a:r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Умение остановить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поиск.</a:t>
            </a:r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843939"/>
            <a:ext cx="384760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003">
            <a:off x="3962400" y="1429543"/>
            <a:ext cx="299402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4807">
            <a:off x="1198542" y="2747052"/>
            <a:ext cx="4092307" cy="386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7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27" y="65520"/>
            <a:ext cx="914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1653"/>
            <a:ext cx="1603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4811" y="735230"/>
            <a:ext cx="5501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Умение: интеграция информации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68487" y="3886200"/>
            <a:ext cx="7206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Умение сравнивать и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сопоставлять информацию </a:t>
            </a: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из нескольких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источников;</a:t>
            </a:r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Умение исключать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несоответствующую и </a:t>
            </a: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несущественную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информацию; </a:t>
            </a:r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Умение сжато и логически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грамотно изложить </a:t>
            </a: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обобщенную </a:t>
            </a: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информацию.</a:t>
            </a:r>
            <a:endParaRPr lang="ru-RU" sz="2000" b="1" dirty="0">
              <a:solidFill>
                <a:srgbClr val="DA8B18"/>
              </a:solidFill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67000"/>
            <a:ext cx="3431767" cy="155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45" y="1196895"/>
            <a:ext cx="3321510" cy="280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437">
            <a:off x="685650" y="2421399"/>
            <a:ext cx="4758319" cy="453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7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199"/>
            <a:ext cx="914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72447"/>
            <a:ext cx="1603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4200" y="70282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ИКТ-компетентность учащегося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4546" y="1579725"/>
            <a:ext cx="67402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Способность </a:t>
            </a: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решать возникающие  информационные задачи, используя современные информационные и коммуникационные технологии.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Успешно </a:t>
            </a: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продолжать образование в течение всей жизни;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Подготовиться </a:t>
            </a: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к выбранной профессиональной деятельности;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DA8B18"/>
                </a:solidFill>
                <a:latin typeface="Comic Sans MS" pitchFamily="66" charset="0"/>
              </a:rPr>
              <a:t>Жить </a:t>
            </a:r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и трудиться в информационном обществе, в условиях экономики, основанной на знаниях.</a:t>
            </a:r>
          </a:p>
        </p:txBody>
      </p:sp>
      <p:pic>
        <p:nvPicPr>
          <p:cNvPr id="4100" name="Picture 4" descr="C:\Users\User\Desktop\икт\картинки\фго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19" y="4749824"/>
            <a:ext cx="1628518" cy="197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4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964" y="20782"/>
            <a:ext cx="914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5" y="42212"/>
            <a:ext cx="1603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18257" y="478924"/>
            <a:ext cx="3603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Принцип доступности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5539" y="1524000"/>
            <a:ext cx="60443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DA8B18"/>
                </a:solidFill>
                <a:latin typeface="Comic Sans MS" pitchFamily="66" charset="0"/>
              </a:rPr>
              <a:t>Изучаемые технологические приемы и выполняемые задания, формулировки предписаний и степень их детализации соответствуют возрастным особенностям учащихся.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70" y="3363191"/>
            <a:ext cx="3065591" cy="29614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User\Desktop\икт\картинки\фото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63191"/>
            <a:ext cx="3809999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194</TotalTime>
  <Words>970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Девятая территориальная  научно-практическая  конференция педагогов «Наша новая школа: проблемы и перспективы  реализации» </vt:lpstr>
      <vt:lpstr>Проблема специальной подготовки человека к жизни в информационном обществе. </vt:lpstr>
      <vt:lpstr>Понятийный аппарат ИКТ – грамотность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Девятая территориальная  научно-практическая  конференция педагогов «Наша новая школа: проблемы и перспективы  реализации»</dc:title>
  <dc:creator>User</dc:creator>
  <cp:lastModifiedBy>User</cp:lastModifiedBy>
  <cp:revision>21</cp:revision>
  <dcterms:modified xsi:type="dcterms:W3CDTF">2013-04-11T06:09:24Z</dcterms:modified>
</cp:coreProperties>
</file>