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7" r:id="rId3"/>
    <p:sldId id="287" r:id="rId4"/>
    <p:sldId id="288" r:id="rId5"/>
    <p:sldId id="279" r:id="rId6"/>
    <p:sldId id="289" r:id="rId7"/>
    <p:sldId id="290" r:id="rId8"/>
    <p:sldId id="291" r:id="rId9"/>
    <p:sldId id="292" r:id="rId10"/>
    <p:sldId id="293" r:id="rId11"/>
    <p:sldId id="283" r:id="rId12"/>
    <p:sldId id="280" r:id="rId13"/>
    <p:sldId id="263" r:id="rId14"/>
    <p:sldId id="276" r:id="rId1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C85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308"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FFFFFF"/>
                  </a:outerShdw>
                </a:effectLst>
              </a:defRPr>
            </a:lvl1pPr>
          </a:lstStyle>
          <a:p>
            <a:r>
              <a:rPr lang="ru-RU" smtClean="0"/>
              <a:t>Образец заголовка</a:t>
            </a:r>
            <a:endParaRPr lang="ru-RU"/>
          </a:p>
        </p:txBody>
      </p:sp>
      <p:sp>
        <p:nvSpPr>
          <p:cNvPr id="3075" name="Rectangle 3"/>
          <p:cNvSpPr>
            <a:spLocks noGrp="1" noChangeArrowheads="1"/>
          </p:cNvSpPr>
          <p:nvPr>
            <p:ph type="subTitle" sz="quarter" idx="1"/>
          </p:nvPr>
        </p:nvSpPr>
        <p:spPr>
          <a:xfrm>
            <a:off x="5181600" y="4038600"/>
            <a:ext cx="3960813" cy="1752600"/>
          </a:xfrm>
        </p:spPr>
        <p:txBody>
          <a:bodyPr anchor="ctr" anchorCtr="0"/>
          <a:lstStyle>
            <a:lvl1pPr marL="0" indent="0" algn="ctr">
              <a:buFontTx/>
              <a:buNone/>
              <a:defRPr>
                <a:solidFill>
                  <a:schemeClr val="bg2"/>
                </a:solidFill>
              </a:defRPr>
            </a:lvl1pPr>
          </a:lstStyle>
          <a:p>
            <a:r>
              <a:rPr lang="ru-RU" smtClean="0"/>
              <a:t>Образец подзаголовка</a:t>
            </a:r>
            <a:endParaRPr lang="ru-RU"/>
          </a:p>
        </p:txBody>
      </p:sp>
      <p:sp>
        <p:nvSpPr>
          <p:cNvPr id="3076" name="Rectangle 4"/>
          <p:cNvSpPr>
            <a:spLocks noGrp="1" noChangeArrowheads="1"/>
          </p:cNvSpPr>
          <p:nvPr>
            <p:ph type="dt" sz="quarter" idx="2"/>
          </p:nvPr>
        </p:nvSpPr>
        <p:spPr/>
        <p:txBody>
          <a:bodyPr/>
          <a:lstStyle>
            <a:lvl1pPr>
              <a:defRPr>
                <a:solidFill>
                  <a:srgbClr val="EAEAEA"/>
                </a:solidFill>
              </a:defRPr>
            </a:lvl1pPr>
          </a:lstStyle>
          <a:p>
            <a:fld id="{7EAF463A-BC7C-46EE-9F1E-7F377CCA4891}" type="datetimeFigureOut">
              <a:rPr lang="en-US" smtClean="0"/>
              <a:pPr/>
              <a:t>8/27/2014</a:t>
            </a:fld>
            <a:endParaRPr lang="en-US"/>
          </a:p>
        </p:txBody>
      </p:sp>
      <p:sp>
        <p:nvSpPr>
          <p:cNvPr id="3077" name="Rectangle 5"/>
          <p:cNvSpPr>
            <a:spLocks noGrp="1" noChangeArrowheads="1"/>
          </p:cNvSpPr>
          <p:nvPr>
            <p:ph type="ftr" sz="quarter" idx="3"/>
          </p:nvPr>
        </p:nvSpPr>
        <p:spPr/>
        <p:txBody>
          <a:bodyPr/>
          <a:lstStyle>
            <a:lvl1pPr>
              <a:defRPr>
                <a:solidFill>
                  <a:srgbClr val="EAEAEA"/>
                </a:solidFill>
              </a:defRPr>
            </a:lvl1pPr>
          </a:lstStyle>
          <a:p>
            <a:endParaRPr lang="en-US"/>
          </a:p>
        </p:txBody>
      </p:sp>
      <p:sp>
        <p:nvSpPr>
          <p:cNvPr id="3078" name="Rectangle 6"/>
          <p:cNvSpPr>
            <a:spLocks noGrp="1" noChangeArrowheads="1"/>
          </p:cNvSpPr>
          <p:nvPr>
            <p:ph type="sldNum" sz="quarter" idx="4"/>
          </p:nvPr>
        </p:nvSpPr>
        <p:spPr/>
        <p:txBody>
          <a:bodyPr/>
          <a:lstStyle>
            <a:lvl1pPr>
              <a:defRPr>
                <a:solidFill>
                  <a:srgbClr val="EAEAEA"/>
                </a:solidFill>
              </a:defRPr>
            </a:lvl1p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8/27/2014</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00900" y="533400"/>
            <a:ext cx="1943100" cy="5562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371600" y="533400"/>
            <a:ext cx="5676900" cy="5562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8/27/2014</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8/27/2014</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7EAF463A-BC7C-46EE-9F1E-7F377CCA4891}" type="datetimeFigureOut">
              <a:rPr lang="en-US" smtClean="0"/>
              <a:pPr/>
              <a:t>8/27/2014</a:t>
            </a:fld>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371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334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EAF463A-BC7C-46EE-9F1E-7F377CCA4891}" type="datetimeFigureOut">
              <a:rPr lang="en-US" smtClean="0"/>
              <a:pPr/>
              <a:t>8/27/2014</a:t>
            </a:fld>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7EAF463A-BC7C-46EE-9F1E-7F377CCA4891}" type="datetimeFigureOut">
              <a:rPr lang="en-US" smtClean="0"/>
              <a:pPr/>
              <a:t>8/27/2014</a:t>
            </a:fld>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7EAF463A-BC7C-46EE-9F1E-7F377CCA4891}" type="datetimeFigureOut">
              <a:rPr lang="en-US" smtClean="0"/>
              <a:pPr/>
              <a:t>8/27/2014</a:t>
            </a:fld>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7EAF463A-BC7C-46EE-9F1E-7F377CCA4891}" type="datetimeFigureOut">
              <a:rPr lang="en-US" smtClean="0"/>
              <a:pPr/>
              <a:t>8/27/2014</a:t>
            </a:fld>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7EAF463A-BC7C-46EE-9F1E-7F377CCA4891}" type="datetimeFigureOut">
              <a:rPr lang="en-US" smtClean="0"/>
              <a:pPr/>
              <a:t>8/27/2014</a:t>
            </a:fld>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7EAF463A-BC7C-46EE-9F1E-7F377CCA4891}" type="datetimeFigureOut">
              <a:rPr lang="en-US" smtClean="0"/>
              <a:pPr/>
              <a:t>8/27/2014</a:t>
            </a:fld>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573213" cy="6858000"/>
            <a:chOff x="0" y="0"/>
            <a:chExt cx="991" cy="4320"/>
          </a:xfrm>
        </p:grpSpPr>
        <p:sp>
          <p:nvSpPr>
            <p:cNvPr id="2051" name="Rectangle 3"/>
            <p:cNvSpPr>
              <a:spLocks noChangeArrowheads="1"/>
            </p:cNvSpPr>
            <p:nvPr/>
          </p:nvSpPr>
          <p:spPr bwMode="auto">
            <a:xfrm>
              <a:off x="799" y="1"/>
              <a:ext cx="192" cy="4319"/>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ru-RU"/>
            </a:p>
          </p:txBody>
        </p:sp>
        <p:pic>
          <p:nvPicPr>
            <p:cNvPr id="2052" name="Picture 4"/>
            <p:cNvPicPr>
              <a:picLocks noChangeArrowheads="1"/>
            </p:cNvPicPr>
            <p:nvPr/>
          </p:nvPicPr>
          <p:blipFill>
            <a:blip r:embed="rId13" cstate="print"/>
            <a:srcRect l="8099"/>
            <a:stretch>
              <a:fillRect/>
            </a:stretch>
          </p:blipFill>
          <p:spPr bwMode="auto">
            <a:xfrm>
              <a:off x="0" y="0"/>
              <a:ext cx="794" cy="4320"/>
            </a:xfrm>
            <a:prstGeom prst="rect">
              <a:avLst/>
            </a:prstGeom>
            <a:noFill/>
            <a:ln w="9525">
              <a:miter lim="800000"/>
              <a:headEnd/>
              <a:tailEnd/>
            </a:ln>
          </p:spPr>
        </p:pic>
      </p:grpSp>
      <p:sp>
        <p:nvSpPr>
          <p:cNvPr id="2053" name="Rectangle 5"/>
          <p:cNvSpPr>
            <a:spLocks noGrp="1" noChangeArrowheads="1"/>
          </p:cNvSpPr>
          <p:nvPr>
            <p:ph type="title"/>
          </p:nvPr>
        </p:nvSpPr>
        <p:spPr bwMode="auto">
          <a:xfrm>
            <a:off x="1371600" y="533400"/>
            <a:ext cx="77724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ru-RU" smtClean="0"/>
              <a:t>Образец заголовка</a:t>
            </a:r>
          </a:p>
        </p:txBody>
      </p:sp>
      <p:sp>
        <p:nvSpPr>
          <p:cNvPr id="2054" name="Rectangle 6"/>
          <p:cNvSpPr>
            <a:spLocks noGrp="1" noChangeArrowheads="1"/>
          </p:cNvSpPr>
          <p:nvPr>
            <p:ph type="body" idx="1"/>
          </p:nvPr>
        </p:nvSpPr>
        <p:spPr bwMode="auto">
          <a:xfrm>
            <a:off x="1371600" y="1981200"/>
            <a:ext cx="7772400" cy="4114800"/>
          </a:xfrm>
          <a:prstGeom prst="rect">
            <a:avLst/>
          </a:prstGeom>
          <a:noFill/>
          <a:ln w="9525">
            <a:noFill/>
            <a:miter lim="800000"/>
            <a:headEnd/>
            <a:tailEnd/>
          </a:ln>
        </p:spPr>
        <p:txBody>
          <a:bodyPr vert="horz" wrap="square" lIns="92075" tIns="46037" rIns="92075" bIns="46037" numCol="1" anchor="t" anchorCtr="1"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lvl1pPr eaLnBrk="0" hangingPunct="0">
              <a:spcBef>
                <a:spcPct val="50000"/>
              </a:spcBef>
              <a:defRPr sz="1400"/>
            </a:lvl1pPr>
          </a:lstStyle>
          <a:p>
            <a:fld id="{7EAF463A-BC7C-46EE-9F1E-7F377CCA4891}" type="datetimeFigureOut">
              <a:rPr lang="en-US" smtClean="0"/>
              <a:pPr/>
              <a:t>8/27/2014</a:t>
            </a:fld>
            <a:endParaRPr lang="en-US"/>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vl1pPr>
          </a:lstStyle>
          <a:p>
            <a:endParaRPr lang="en-US"/>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to-name.ru/historical-events/1-mirovaja-vojna.ht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to-name.ru/primeti/06/28.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to-name.ru/historical-events/1-mirovaja-vojna.ht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3200400" y="304800"/>
            <a:ext cx="5943600" cy="2971800"/>
          </a:xfrm>
        </p:spPr>
        <p:txBody>
          <a:bodyPr/>
          <a:lstStyle/>
          <a:p>
            <a:r>
              <a:rPr lang="ru-RU" sz="3600" dirty="0" smtClean="0">
                <a:solidFill>
                  <a:srgbClr val="C00000"/>
                </a:solidFill>
              </a:rPr>
              <a:t/>
            </a:r>
            <a:br>
              <a:rPr lang="ru-RU" sz="3600" dirty="0" smtClean="0">
                <a:solidFill>
                  <a:srgbClr val="C00000"/>
                </a:solidFill>
              </a:rPr>
            </a:br>
            <a:r>
              <a:rPr lang="ru-RU" sz="3200" b="1" dirty="0" smtClean="0">
                <a:solidFill>
                  <a:srgbClr val="C00000"/>
                </a:solidFill>
              </a:rPr>
              <a:t>«100 - </a:t>
            </a:r>
            <a:r>
              <a:rPr lang="ru-RU" sz="3200" b="1" dirty="0" err="1" smtClean="0">
                <a:solidFill>
                  <a:srgbClr val="C00000"/>
                </a:solidFill>
              </a:rPr>
              <a:t>летие</a:t>
            </a:r>
            <a:r>
              <a:rPr lang="ru-RU" sz="3200" b="1" dirty="0" smtClean="0">
                <a:solidFill>
                  <a:srgbClr val="C00000"/>
                </a:solidFill>
              </a:rPr>
              <a:t> Первой </a:t>
            </a:r>
            <a:r>
              <a:rPr lang="ru-RU" sz="3200" b="1" dirty="0" smtClean="0">
                <a:solidFill>
                  <a:srgbClr val="C00000"/>
                </a:solidFill>
              </a:rPr>
              <a:t>мировой войны    </a:t>
            </a:r>
            <a:br>
              <a:rPr lang="ru-RU" sz="3200" b="1" dirty="0" smtClean="0">
                <a:solidFill>
                  <a:srgbClr val="C00000"/>
                </a:solidFill>
              </a:rPr>
            </a:br>
            <a:r>
              <a:rPr lang="ru-RU" sz="3200" b="1" dirty="0" smtClean="0">
                <a:solidFill>
                  <a:srgbClr val="C00000"/>
                </a:solidFill>
              </a:rPr>
              <a:t>  1914-1918 годов. »</a:t>
            </a:r>
            <a:r>
              <a:rPr lang="ru-RU" sz="3600" dirty="0" smtClean="0"/>
              <a:t/>
            </a:r>
            <a:br>
              <a:rPr lang="ru-RU" sz="3600" dirty="0" smtClean="0"/>
            </a:br>
            <a:r>
              <a:rPr lang="ru-RU" sz="3200" dirty="0" smtClean="0"/>
              <a:t/>
            </a:r>
            <a:br>
              <a:rPr lang="ru-RU" sz="3200" dirty="0" smtClean="0"/>
            </a:br>
            <a:endParaRPr lang="ru-RU" sz="3200" b="1" dirty="0">
              <a:solidFill>
                <a:srgbClr val="FF0000"/>
              </a:solidFill>
              <a:latin typeface="Monotype Corsiva" pitchFamily="66" charset="0"/>
            </a:endParaRPr>
          </a:p>
        </p:txBody>
      </p:sp>
      <p:pic>
        <p:nvPicPr>
          <p:cNvPr id="3" name="Рисунок 2" descr="i5208029.jpg"/>
          <p:cNvPicPr>
            <a:picLocks noChangeAspect="1"/>
          </p:cNvPicPr>
          <p:nvPr/>
        </p:nvPicPr>
        <p:blipFill>
          <a:blip r:embed="rId2" cstate="print"/>
          <a:stretch>
            <a:fillRect/>
          </a:stretch>
        </p:blipFill>
        <p:spPr>
          <a:xfrm>
            <a:off x="1524000" y="2286000"/>
            <a:ext cx="5181600" cy="434339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76400" y="1066800"/>
            <a:ext cx="6934200" cy="3539430"/>
          </a:xfrm>
          <a:prstGeom prst="rect">
            <a:avLst/>
          </a:prstGeom>
        </p:spPr>
        <p:txBody>
          <a:bodyPr wrap="square">
            <a:spAutoFit/>
          </a:bodyPr>
          <a:lstStyle/>
          <a:p>
            <a:pPr algn="ctr"/>
            <a:r>
              <a:rPr lang="ru-RU" sz="3200" b="1" dirty="0" smtClean="0">
                <a:latin typeface="Arial" pitchFamily="34" charset="0"/>
                <a:cs typeface="Arial" pitchFamily="34" charset="0"/>
              </a:rPr>
              <a:t>Федеральным законом, принятым в декабре 2012 года, перечень памятных дат России дополнен 1 августа – Днём памяти российских воинов, погибших в Первой мировой войне 1914–1918 годов. </a:t>
            </a:r>
            <a:endParaRPr lang="ru-RU" sz="3200" b="1" dirty="0">
              <a:latin typeface="Arial" pitchFamily="34" charset="0"/>
              <a:cs typeface="Arial" pitchFamily="34" charset="0"/>
            </a:endParaRPr>
          </a:p>
        </p:txBody>
      </p:sp>
      <p:pic>
        <p:nvPicPr>
          <p:cNvPr id="4" name="Picture 9" descr="1_small"/>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95400" y="4948518"/>
            <a:ext cx="1371600" cy="1909482"/>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descr="11_small"/>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95600" y="4953001"/>
            <a:ext cx="1215957" cy="1905000"/>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12_sm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43400" y="4955381"/>
            <a:ext cx="1371600" cy="1902620"/>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7" descr="65_small"/>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943600" y="4953000"/>
            <a:ext cx="1322035" cy="1905000"/>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1" descr="9_small"/>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543800" y="4939662"/>
            <a:ext cx="1295400" cy="1918338"/>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 calcmode="lin" valueType="num">
                                      <p:cBhvr>
                                        <p:cTn id="21" dur="2000" fill="hold"/>
                                        <p:tgtEl>
                                          <p:spTgt spid="6"/>
                                        </p:tgtEl>
                                        <p:attrNameLst>
                                          <p:attrName>style.rotation</p:attrName>
                                        </p:attrNameLst>
                                      </p:cBhvr>
                                      <p:tavLst>
                                        <p:tav tm="0">
                                          <p:val>
                                            <p:fltVal val="90"/>
                                          </p:val>
                                        </p:tav>
                                        <p:tav tm="100000">
                                          <p:val>
                                            <p:fltVal val="0"/>
                                          </p:val>
                                        </p:tav>
                                      </p:tavLst>
                                    </p:anim>
                                    <p:animEffect transition="in" filter="fade">
                                      <p:cBhvr>
                                        <p:cTn id="22" dur="2000"/>
                                        <p:tgtEl>
                                          <p:spTgt spid="6"/>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7"/>
                                        </p:tgtEl>
                                        <p:attrNameLst>
                                          <p:attrName>style.visibility</p:attrName>
                                        </p:attrNameLst>
                                      </p:cBhvr>
                                      <p:to>
                                        <p:strVal val="visible"/>
                                      </p:to>
                                    </p:set>
                                    <p:anim calcmode="lin" valueType="num">
                                      <p:cBhvr>
                                        <p:cTn id="25" dur="3000" fill="hold"/>
                                        <p:tgtEl>
                                          <p:spTgt spid="7"/>
                                        </p:tgtEl>
                                        <p:attrNameLst>
                                          <p:attrName>ppt_w</p:attrName>
                                        </p:attrNameLst>
                                      </p:cBhvr>
                                      <p:tavLst>
                                        <p:tav tm="0">
                                          <p:val>
                                            <p:fltVal val="0"/>
                                          </p:val>
                                        </p:tav>
                                        <p:tav tm="100000">
                                          <p:val>
                                            <p:strVal val="#ppt_w"/>
                                          </p:val>
                                        </p:tav>
                                      </p:tavLst>
                                    </p:anim>
                                    <p:anim calcmode="lin" valueType="num">
                                      <p:cBhvr>
                                        <p:cTn id="26" dur="3000" fill="hold"/>
                                        <p:tgtEl>
                                          <p:spTgt spid="7"/>
                                        </p:tgtEl>
                                        <p:attrNameLst>
                                          <p:attrName>ppt_h</p:attrName>
                                        </p:attrNameLst>
                                      </p:cBhvr>
                                      <p:tavLst>
                                        <p:tav tm="0">
                                          <p:val>
                                            <p:fltVal val="0"/>
                                          </p:val>
                                        </p:tav>
                                        <p:tav tm="100000">
                                          <p:val>
                                            <p:strVal val="#ppt_h"/>
                                          </p:val>
                                        </p:tav>
                                      </p:tavLst>
                                    </p:anim>
                                    <p:anim calcmode="lin" valueType="num">
                                      <p:cBhvr>
                                        <p:cTn id="27" dur="3000" fill="hold"/>
                                        <p:tgtEl>
                                          <p:spTgt spid="7"/>
                                        </p:tgtEl>
                                        <p:attrNameLst>
                                          <p:attrName>style.rotation</p:attrName>
                                        </p:attrNameLst>
                                      </p:cBhvr>
                                      <p:tavLst>
                                        <p:tav tm="0">
                                          <p:val>
                                            <p:fltVal val="90"/>
                                          </p:val>
                                        </p:tav>
                                        <p:tav tm="100000">
                                          <p:val>
                                            <p:fltVal val="0"/>
                                          </p:val>
                                        </p:tav>
                                      </p:tavLst>
                                    </p:anim>
                                    <p:animEffect transition="in" filter="fade">
                                      <p:cBhvr>
                                        <p:cTn id="28" dur="3000"/>
                                        <p:tgtEl>
                                          <p:spTgt spid="7"/>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371600" y="609600"/>
            <a:ext cx="7772400" cy="2667000"/>
          </a:xfrm>
        </p:spPr>
        <p:txBody>
          <a:bodyPr/>
          <a:lstStyle/>
          <a:p>
            <a:pPr algn="l"/>
            <a:r>
              <a:rPr lang="ru-RU" sz="2800" b="1" dirty="0" smtClean="0">
                <a:solidFill>
                  <a:srgbClr val="C00000"/>
                </a:solidFill>
                <a:latin typeface="Arial" pitchFamily="34" charset="0"/>
                <a:cs typeface="Arial" pitchFamily="34" charset="0"/>
              </a:rPr>
              <a:t>Во время военной кампании 1916 года произошло одно из наиболее известных сражений Первой мировой войны </a:t>
            </a:r>
            <a:r>
              <a:rPr lang="ru-RU" sz="2000" b="1" dirty="0" smtClean="0">
                <a:solidFill>
                  <a:schemeClr val="tx1"/>
                </a:solidFill>
                <a:latin typeface="Arial" pitchFamily="34" charset="0"/>
                <a:cs typeface="Arial" pitchFamily="34" charset="0"/>
              </a:rPr>
              <a:t>– Германия вновь перенесла главные усилия на запад. Главный удар предполагалось нанести Франции в районе Вердена, имевшем важное оперативное значение (см. </a:t>
            </a:r>
            <a:r>
              <a:rPr lang="ru-RU" sz="2000" b="1" dirty="0" err="1" smtClean="0">
                <a:solidFill>
                  <a:schemeClr val="tx1"/>
                </a:solidFill>
                <a:latin typeface="Arial" pitchFamily="34" charset="0"/>
                <a:cs typeface="Arial" pitchFamily="34" charset="0"/>
              </a:rPr>
              <a:t>Верденская</a:t>
            </a:r>
            <a:r>
              <a:rPr lang="ru-RU" sz="2000" b="1" dirty="0" smtClean="0">
                <a:solidFill>
                  <a:schemeClr val="tx1"/>
                </a:solidFill>
                <a:latin typeface="Arial" pitchFamily="34" charset="0"/>
                <a:cs typeface="Arial" pitchFamily="34" charset="0"/>
              </a:rPr>
              <a:t> операция). Несмотря на огромные усилия, германские войска прорвать оборону не смогли. Этому способствовало наступление русских армий на Юго-Западном фронте в Галиции (Юго-Западного фронта наступление). </a:t>
            </a:r>
            <a:endParaRPr lang="ru-RU" sz="2000" b="1" u="sng" dirty="0">
              <a:solidFill>
                <a:schemeClr val="tx1"/>
              </a:solidFill>
              <a:latin typeface="Arial" pitchFamily="34" charset="0"/>
              <a:cs typeface="Arial" pitchFamily="34" charset="0"/>
            </a:endParaRPr>
          </a:p>
        </p:txBody>
      </p:sp>
      <p:pic>
        <p:nvPicPr>
          <p:cNvPr id="4" name="Рисунок 3" descr="666024.jpg"/>
          <p:cNvPicPr>
            <a:picLocks noChangeAspect="1"/>
          </p:cNvPicPr>
          <p:nvPr/>
        </p:nvPicPr>
        <p:blipFill>
          <a:blip r:embed="rId2" cstate="print"/>
          <a:stretch>
            <a:fillRect/>
          </a:stretch>
        </p:blipFill>
        <p:spPr>
          <a:xfrm>
            <a:off x="3352800" y="3685988"/>
            <a:ext cx="4343400" cy="2980765"/>
          </a:xfrm>
          <a:prstGeom prst="round2DiagRect">
            <a:avLst>
              <a:gd name="adj1" fmla="val 16667"/>
              <a:gd name="adj2" fmla="val 1244"/>
            </a:avLst>
          </a:prstGeom>
          <a:ln w="88900" cap="sq">
            <a:solidFill>
              <a:srgbClr val="C00000"/>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ppt_x"/>
                                          </p:val>
                                        </p:tav>
                                        <p:tav tm="100000">
                                          <p:val>
                                            <p:strVal val="#ppt_x"/>
                                          </p:val>
                                        </p:tav>
                                      </p:tavLst>
                                    </p:anim>
                                    <p:anim calcmode="lin" valueType="num">
                                      <p:cBhvr additive="base">
                                        <p:cTn id="8" dur="500" fill="hold"/>
                                        <p:tgtEl>
                                          <p:spTgt spid="634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143000" y="228600"/>
            <a:ext cx="1676400" cy="5867400"/>
          </a:xfrm>
        </p:spPr>
        <p:txBody>
          <a:bodyPr/>
          <a:lstStyle/>
          <a:p>
            <a:r>
              <a:rPr lang="ru-RU" sz="1400" b="1" dirty="0" smtClean="0">
                <a:solidFill>
                  <a:schemeClr val="tx2">
                    <a:lumMod val="75000"/>
                  </a:schemeClr>
                </a:solidFill>
              </a:rPr>
              <a:t>    </a:t>
            </a:r>
            <a:br>
              <a:rPr lang="ru-RU" sz="1400" b="1" dirty="0" smtClean="0">
                <a:solidFill>
                  <a:schemeClr val="tx2">
                    <a:lumMod val="75000"/>
                  </a:schemeClr>
                </a:solidFill>
              </a:rPr>
            </a:br>
            <a:endParaRPr lang="ru-RU" sz="1400" b="1" u="sng" dirty="0">
              <a:solidFill>
                <a:schemeClr val="tx2">
                  <a:lumMod val="75000"/>
                </a:schemeClr>
              </a:solidFill>
            </a:endParaRPr>
          </a:p>
        </p:txBody>
      </p:sp>
      <p:sp>
        <p:nvSpPr>
          <p:cNvPr id="3" name="Прямоугольник 2"/>
          <p:cNvSpPr/>
          <p:nvPr/>
        </p:nvSpPr>
        <p:spPr>
          <a:xfrm>
            <a:off x="1447800" y="152400"/>
            <a:ext cx="7696200" cy="2123658"/>
          </a:xfrm>
          <a:prstGeom prst="rect">
            <a:avLst/>
          </a:prstGeom>
        </p:spPr>
        <p:txBody>
          <a:bodyPr wrap="square">
            <a:spAutoFit/>
          </a:bodyPr>
          <a:lstStyle/>
          <a:p>
            <a:r>
              <a:rPr lang="ru-RU" sz="2400" b="1" dirty="0" smtClean="0">
                <a:solidFill>
                  <a:srgbClr val="C00000"/>
                </a:solidFill>
                <a:latin typeface="Arial" pitchFamily="34" charset="0"/>
                <a:cs typeface="Arial" pitchFamily="34" charset="0"/>
              </a:rPr>
              <a:t>К 1917 году война в значительной мере ослабила </a:t>
            </a:r>
            <a:r>
              <a:rPr lang="ru-RU" sz="2400" b="1" dirty="0" smtClean="0">
                <a:solidFill>
                  <a:srgbClr val="C00000"/>
                </a:solidFill>
                <a:latin typeface="Arial" pitchFamily="34" charset="0"/>
                <a:cs typeface="Arial" pitchFamily="34" charset="0"/>
                <a:hlinkClick r:id="rId2"/>
              </a:rPr>
              <a:t>экономику</a:t>
            </a:r>
            <a:r>
              <a:rPr lang="ru-RU" sz="2400" b="1" dirty="0" smtClean="0">
                <a:solidFill>
                  <a:srgbClr val="C00000"/>
                </a:solidFill>
                <a:latin typeface="Arial" pitchFamily="34" charset="0"/>
                <a:cs typeface="Arial" pitchFamily="34" charset="0"/>
              </a:rPr>
              <a:t> противоборствующих держав. </a:t>
            </a:r>
            <a:r>
              <a:rPr lang="ru-RU" sz="2000" b="1" dirty="0" smtClean="0">
                <a:latin typeface="Arial" pitchFamily="34" charset="0"/>
                <a:cs typeface="Arial" pitchFamily="34" charset="0"/>
              </a:rPr>
              <a:t>Германская коалиция не могла уже вести крупные наступательные операции и перешла к стратегической обороне. Главные усилия Германия сосредоточила на ведении подводной войны.</a:t>
            </a:r>
            <a:r>
              <a:rPr lang="ru-RU" sz="2000" dirty="0" smtClean="0">
                <a:latin typeface="Arial" pitchFamily="34" charset="0"/>
                <a:cs typeface="Arial" pitchFamily="34" charset="0"/>
              </a:rPr>
              <a:t> </a:t>
            </a:r>
            <a:endParaRPr lang="ru-RU" sz="2000" dirty="0">
              <a:latin typeface="Arial" pitchFamily="34" charset="0"/>
              <a:cs typeface="Arial" pitchFamily="34" charset="0"/>
            </a:endParaRPr>
          </a:p>
        </p:txBody>
      </p:sp>
      <p:pic>
        <p:nvPicPr>
          <p:cNvPr id="4" name="Рисунок 3" descr="pmv_19.jpg"/>
          <p:cNvPicPr>
            <a:picLocks noChangeAspect="1"/>
          </p:cNvPicPr>
          <p:nvPr/>
        </p:nvPicPr>
        <p:blipFill>
          <a:blip r:embed="rId3" cstate="print"/>
          <a:stretch>
            <a:fillRect/>
          </a:stretch>
        </p:blipFill>
        <p:spPr>
          <a:xfrm>
            <a:off x="2209800" y="2439340"/>
            <a:ext cx="5638800" cy="4037659"/>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ppt_x"/>
                                          </p:val>
                                        </p:tav>
                                        <p:tav tm="100000">
                                          <p:val>
                                            <p:strVal val="#ppt_x"/>
                                          </p:val>
                                        </p:tav>
                                      </p:tavLst>
                                    </p:anim>
                                    <p:anim calcmode="lin" valueType="num">
                                      <p:cBhvr additive="base">
                                        <p:cTn id="8" dur="500" fill="hold"/>
                                        <p:tgtEl>
                                          <p:spTgt spid="634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4" name="Text Box 16"/>
          <p:cNvSpPr txBox="1">
            <a:spLocks noChangeArrowheads="1"/>
          </p:cNvSpPr>
          <p:nvPr/>
        </p:nvSpPr>
        <p:spPr bwMode="auto">
          <a:xfrm>
            <a:off x="1371600" y="304800"/>
            <a:ext cx="7772400" cy="2082613"/>
          </a:xfrm>
          <a:prstGeom prst="rect">
            <a:avLst/>
          </a:prstGeom>
          <a:noFill/>
          <a:ln w="9525">
            <a:noFill/>
            <a:miter lim="800000"/>
            <a:headEnd/>
            <a:tailEnd/>
          </a:ln>
          <a:effectLst/>
        </p:spPr>
        <p:txBody>
          <a:bodyPr wrap="square" lIns="81272" tIns="40636" rIns="81272" bIns="40636">
            <a:spAutoFit/>
          </a:bodyPr>
          <a:lstStyle/>
          <a:p>
            <a:pPr algn="ctr">
              <a:spcBef>
                <a:spcPct val="50000"/>
              </a:spcBef>
            </a:pPr>
            <a:r>
              <a:rPr lang="ru-RU" sz="2000" b="1" dirty="0" smtClean="0">
                <a:latin typeface="Arial" pitchFamily="34" charset="0"/>
                <a:cs typeface="Arial" pitchFamily="34" charset="0"/>
              </a:rPr>
              <a:t>К началу 1918 года военно-политическая обстановка Первой мировой войны серьезно изменилась. Державы германо-австрийского блока стремились окончить войну. Германское командование в марте предприняло наступление на Западном фронте.</a:t>
            </a:r>
          </a:p>
          <a:p>
            <a:pPr>
              <a:spcBef>
                <a:spcPct val="50000"/>
              </a:spcBef>
            </a:pPr>
            <a:endParaRPr lang="ru-RU" sz="2000" dirty="0">
              <a:solidFill>
                <a:srgbClr val="0070C0"/>
              </a:solidFill>
              <a:effectLst/>
            </a:endParaRPr>
          </a:p>
        </p:txBody>
      </p:sp>
      <p:sp>
        <p:nvSpPr>
          <p:cNvPr id="8" name="Прямоугольник 7"/>
          <p:cNvSpPr/>
          <p:nvPr/>
        </p:nvSpPr>
        <p:spPr>
          <a:xfrm>
            <a:off x="1295400" y="1981200"/>
            <a:ext cx="7848600" cy="1200329"/>
          </a:xfrm>
          <a:prstGeom prst="rect">
            <a:avLst/>
          </a:prstGeom>
        </p:spPr>
        <p:txBody>
          <a:bodyPr wrap="square">
            <a:spAutoFit/>
          </a:bodyPr>
          <a:lstStyle/>
          <a:p>
            <a:r>
              <a:rPr lang="ru-RU" sz="2400" b="1" u="sng" dirty="0" smtClean="0">
                <a:solidFill>
                  <a:srgbClr val="C00000"/>
                </a:solidFill>
                <a:latin typeface="Arial" pitchFamily="34" charset="0"/>
                <a:cs typeface="Arial" pitchFamily="34" charset="0"/>
                <a:hlinkClick r:id="rId2" tooltip="События 28 июня"/>
              </a:rPr>
              <a:t>28 июня</a:t>
            </a:r>
            <a:r>
              <a:rPr lang="ru-RU" sz="2400" b="1" dirty="0" smtClean="0">
                <a:solidFill>
                  <a:srgbClr val="C00000"/>
                </a:solidFill>
                <a:latin typeface="Arial" pitchFamily="34" charset="0"/>
                <a:cs typeface="Arial" pitchFamily="34" charset="0"/>
              </a:rPr>
              <a:t> 1919 был подписан Версальский мирный договор, официально завершивший первую мировую войну.</a:t>
            </a:r>
            <a:endParaRPr lang="ru-RU" sz="2400" b="1" dirty="0">
              <a:solidFill>
                <a:srgbClr val="C00000"/>
              </a:solidFill>
              <a:latin typeface="Arial" pitchFamily="34" charset="0"/>
              <a:cs typeface="Arial" pitchFamily="34" charset="0"/>
            </a:endParaRPr>
          </a:p>
        </p:txBody>
      </p:sp>
      <p:pic>
        <p:nvPicPr>
          <p:cNvPr id="10" name="Рисунок 9" descr="1cjmi.jpg"/>
          <p:cNvPicPr>
            <a:picLocks noChangeAspect="1"/>
          </p:cNvPicPr>
          <p:nvPr/>
        </p:nvPicPr>
        <p:blipFill>
          <a:blip r:embed="rId3" cstate="print"/>
          <a:stretch>
            <a:fillRect/>
          </a:stretch>
        </p:blipFill>
        <p:spPr>
          <a:xfrm>
            <a:off x="2438400" y="3228108"/>
            <a:ext cx="5715000" cy="3325091"/>
          </a:xfrm>
          <a:prstGeom prst="roundRect">
            <a:avLst>
              <a:gd name="adj" fmla="val 8594"/>
            </a:avLst>
          </a:prstGeom>
          <a:solidFill>
            <a:srgbClr val="FFFFFF">
              <a:shade val="85000"/>
            </a:srgbClr>
          </a:solidFill>
          <a:ln w="76200">
            <a:solidFill>
              <a:srgbClr val="FF0000"/>
            </a:solid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524000" y="914400"/>
            <a:ext cx="7162800" cy="2286000"/>
          </a:xfrm>
        </p:spPr>
        <p:txBody>
          <a:bodyPr/>
          <a:lstStyle/>
          <a:p>
            <a:r>
              <a:rPr lang="ru-RU" sz="3200" b="1" dirty="0" smtClean="0">
                <a:solidFill>
                  <a:srgbClr val="C00000"/>
                </a:solidFill>
                <a:latin typeface="Arial" pitchFamily="34" charset="0"/>
                <a:cs typeface="Arial" pitchFamily="34" charset="0"/>
              </a:rPr>
              <a:t>Итоги Первой мировой войны</a:t>
            </a:r>
            <a:r>
              <a:rPr lang="ru-RU" sz="3200" b="1" dirty="0" smtClean="0">
                <a:solidFill>
                  <a:srgbClr val="C00000"/>
                </a:solidFill>
              </a:rPr>
              <a:t/>
            </a:r>
            <a:br>
              <a:rPr lang="ru-RU" sz="3200" b="1" dirty="0" smtClean="0">
                <a:solidFill>
                  <a:srgbClr val="C00000"/>
                </a:solidFill>
              </a:rPr>
            </a:br>
            <a:r>
              <a:rPr lang="ru-RU" sz="1800" dirty="0" smtClean="0">
                <a:solidFill>
                  <a:schemeClr val="tx1"/>
                </a:solidFill>
                <a:latin typeface="Arial" pitchFamily="34" charset="0"/>
                <a:cs typeface="Arial" pitchFamily="34" charset="0"/>
              </a:rPr>
              <a:t>Первая мировая война продолжалась более 4 лет (с 1 августа 1914 по 11 ноября 1918). В ней участвовало 38 государств, на ее полях сражалось свыше 74 млн. человек, из которых 10 млн. было убито и 20 млн. искалечено. Первая мировая война по своим масштабам, людским потерям и социально-политическим последствиям не имела себе равных во всей предшествующей </a:t>
            </a:r>
            <a:r>
              <a:rPr lang="ru-RU" sz="1800" dirty="0" smtClean="0">
                <a:solidFill>
                  <a:schemeClr val="tx1"/>
                </a:solidFill>
                <a:latin typeface="Arial" pitchFamily="34" charset="0"/>
                <a:cs typeface="Arial" pitchFamily="34" charset="0"/>
                <a:hlinkClick r:id="rId2"/>
              </a:rPr>
              <a:t>истории</a:t>
            </a:r>
            <a:r>
              <a:rPr lang="ru-RU" sz="1800" dirty="0" smtClean="0">
                <a:solidFill>
                  <a:schemeClr val="tx1"/>
                </a:solidFill>
                <a:latin typeface="Arial" pitchFamily="34" charset="0"/>
                <a:cs typeface="Arial" pitchFamily="34" charset="0"/>
              </a:rPr>
              <a:t>. Она оказала огромное влияние на экономику, </a:t>
            </a:r>
            <a:r>
              <a:rPr lang="ru-RU" sz="1800" dirty="0" smtClean="0">
                <a:solidFill>
                  <a:schemeClr val="tx1"/>
                </a:solidFill>
                <a:latin typeface="Arial" pitchFamily="34" charset="0"/>
                <a:cs typeface="Arial" pitchFamily="34" charset="0"/>
                <a:hlinkClick r:id="rId2"/>
              </a:rPr>
              <a:t>политику</a:t>
            </a:r>
            <a:r>
              <a:rPr lang="ru-RU" sz="1800" dirty="0" smtClean="0">
                <a:solidFill>
                  <a:schemeClr val="tx1"/>
                </a:solidFill>
                <a:latin typeface="Arial" pitchFamily="34" charset="0"/>
                <a:cs typeface="Arial" pitchFamily="34" charset="0"/>
              </a:rPr>
              <a:t>, идеологию, на всю систему международных отношений. Война привела к крушению самых могущественных европейских государств и складыванию новой </a:t>
            </a:r>
            <a:r>
              <a:rPr lang="ru-RU" sz="1800" dirty="0" smtClean="0">
                <a:solidFill>
                  <a:schemeClr val="tx1"/>
                </a:solidFill>
                <a:latin typeface="Arial" pitchFamily="34" charset="0"/>
                <a:cs typeface="Arial" pitchFamily="34" charset="0"/>
                <a:hlinkClick r:id="rId2"/>
              </a:rPr>
              <a:t>геополитической</a:t>
            </a:r>
            <a:r>
              <a:rPr lang="ru-RU" sz="1800" dirty="0" smtClean="0">
                <a:solidFill>
                  <a:schemeClr val="tx1"/>
                </a:solidFill>
                <a:latin typeface="Arial" pitchFamily="34" charset="0"/>
                <a:cs typeface="Arial" pitchFamily="34" charset="0"/>
              </a:rPr>
              <a:t> ситуации в мире.</a:t>
            </a:r>
            <a:r>
              <a:rPr lang="ru-RU" sz="1600" dirty="0" smtClean="0"/>
              <a:t/>
            </a:r>
            <a:br>
              <a:rPr lang="ru-RU" sz="1600" dirty="0" smtClean="0"/>
            </a:br>
            <a:endParaRPr lang="ru-RU" sz="1600" b="1" u="sng" dirty="0">
              <a:solidFill>
                <a:srgbClr val="C00000"/>
              </a:solidFill>
            </a:endParaRPr>
          </a:p>
        </p:txBody>
      </p:sp>
      <p:pic>
        <p:nvPicPr>
          <p:cNvPr id="8" name="Рисунок 7" descr="0048-048-Itogi-pervoj-mirovoj-vojny.jpg"/>
          <p:cNvPicPr>
            <a:picLocks noChangeAspect="1"/>
          </p:cNvPicPr>
          <p:nvPr/>
        </p:nvPicPr>
        <p:blipFill>
          <a:blip r:embed="rId3" cstate="print"/>
          <a:stretch>
            <a:fillRect/>
          </a:stretch>
        </p:blipFill>
        <p:spPr>
          <a:xfrm>
            <a:off x="3429000" y="3810000"/>
            <a:ext cx="4267200" cy="2881745"/>
          </a:xfrm>
          <a:prstGeom prst="round2DiagRect">
            <a:avLst>
              <a:gd name="adj1" fmla="val 16667"/>
              <a:gd name="adj2" fmla="val 0"/>
            </a:avLst>
          </a:prstGeom>
          <a:ln w="88900" cap="sq">
            <a:solidFill>
              <a:srgbClr val="C00000"/>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3200400" y="685800"/>
            <a:ext cx="5638800" cy="5943600"/>
          </a:xfrm>
        </p:spPr>
        <p:txBody>
          <a:bodyPr>
            <a:normAutofit fontScale="90000"/>
          </a:bodyPr>
          <a:lstStyle/>
          <a:p>
            <a:pPr algn="just"/>
            <a:r>
              <a:rPr lang="ru-RU" sz="3100" b="1" dirty="0" smtClean="0">
                <a:solidFill>
                  <a:schemeClr val="tx1"/>
                </a:solidFill>
                <a:latin typeface="Arial" pitchFamily="34" charset="0"/>
                <a:cs typeface="Arial" pitchFamily="34" charset="0"/>
              </a:rPr>
              <a:t>Первая </a:t>
            </a:r>
            <a:r>
              <a:rPr lang="ru-RU" sz="3100" b="1" dirty="0" smtClean="0">
                <a:solidFill>
                  <a:schemeClr val="tx1"/>
                </a:solidFill>
                <a:latin typeface="Arial" pitchFamily="34" charset="0"/>
                <a:cs typeface="Arial" pitchFamily="34" charset="0"/>
              </a:rPr>
              <a:t>мировая война началась 1 августа 1914 года. Она продолжалась более 4 лет (закончилась 11 ноября 1918 года), в ней участвовало 38 государств, на ее полях сражалось свыше 74 млн. человек, из которых 10 млн. было убито и 20 млн. искалечено. Эта война привела к крушению самых могущественных европейских государств и образованию новой политической </a:t>
            </a:r>
            <a:r>
              <a:rPr lang="ru-RU" sz="3100" b="1" dirty="0" smtClean="0">
                <a:solidFill>
                  <a:schemeClr val="tx1"/>
                </a:solidFill>
                <a:latin typeface="Arial" pitchFamily="34" charset="0"/>
                <a:cs typeface="Arial" pitchFamily="34" charset="0"/>
              </a:rPr>
              <a:t>ситуации в мире</a:t>
            </a:r>
            <a:r>
              <a:rPr lang="ru-RU" sz="3100" b="1" dirty="0" smtClean="0">
                <a:solidFill>
                  <a:schemeClr val="tx1"/>
                </a:solidFill>
                <a:latin typeface="Arial" pitchFamily="34" charset="0"/>
                <a:cs typeface="Arial" pitchFamily="34" charset="0"/>
              </a:rPr>
              <a:t>. </a:t>
            </a:r>
            <a:r>
              <a:rPr lang="ru-RU" sz="3100" dirty="0" smtClean="0">
                <a:solidFill>
                  <a:schemeClr val="tx1"/>
                </a:solidFill>
                <a:latin typeface="Arial" pitchFamily="34" charset="0"/>
                <a:cs typeface="Arial" pitchFamily="34" charset="0"/>
              </a:rPr>
              <a:t/>
            </a:r>
            <a:br>
              <a:rPr lang="ru-RU" sz="3100" dirty="0" smtClean="0">
                <a:solidFill>
                  <a:schemeClr val="tx1"/>
                </a:solidFill>
                <a:latin typeface="Arial" pitchFamily="34" charset="0"/>
                <a:cs typeface="Arial" pitchFamily="34" charset="0"/>
              </a:rPr>
            </a:br>
            <a:endParaRPr lang="ru-RU" sz="27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95400" y="304800"/>
            <a:ext cx="7696200" cy="1569660"/>
          </a:xfrm>
          <a:prstGeom prst="rect">
            <a:avLst/>
          </a:prstGeom>
        </p:spPr>
        <p:txBody>
          <a:bodyPr wrap="square">
            <a:spAutoFit/>
          </a:bodyPr>
          <a:lstStyle/>
          <a:p>
            <a:pPr algn="ctr"/>
            <a:r>
              <a:rPr lang="ru-RU" sz="3200" b="1" dirty="0" smtClean="0">
                <a:solidFill>
                  <a:srgbClr val="C00000"/>
                </a:solidFill>
                <a:latin typeface="Arial" pitchFamily="34" charset="0"/>
                <a:cs typeface="Arial" pitchFamily="34" charset="0"/>
              </a:rPr>
              <a:t>Первая мировая война 1914-1918 </a:t>
            </a:r>
            <a:r>
              <a:rPr lang="ru-RU" sz="3200" b="1" dirty="0" smtClean="0">
                <a:solidFill>
                  <a:srgbClr val="C00000"/>
                </a:solidFill>
                <a:latin typeface="Arial" pitchFamily="34" charset="0"/>
                <a:cs typeface="Arial" pitchFamily="34" charset="0"/>
              </a:rPr>
              <a:t>— </a:t>
            </a:r>
            <a:r>
              <a:rPr lang="ru-RU" sz="3200" b="1" dirty="0" smtClean="0">
                <a:solidFill>
                  <a:srgbClr val="C00000"/>
                </a:solidFill>
                <a:latin typeface="Arial" pitchFamily="34" charset="0"/>
                <a:cs typeface="Arial" pitchFamily="34" charset="0"/>
              </a:rPr>
              <a:t>война между двумя коалициями держав</a:t>
            </a:r>
            <a:endParaRPr lang="ru-RU" sz="3200" b="1" dirty="0">
              <a:solidFill>
                <a:srgbClr val="C00000"/>
              </a:solidFill>
              <a:latin typeface="Arial" pitchFamily="34" charset="0"/>
              <a:cs typeface="Arial" pitchFamily="34" charset="0"/>
            </a:endParaRPr>
          </a:p>
        </p:txBody>
      </p:sp>
      <p:grpSp>
        <p:nvGrpSpPr>
          <p:cNvPr id="5" name="Группа 4"/>
          <p:cNvGrpSpPr/>
          <p:nvPr/>
        </p:nvGrpSpPr>
        <p:grpSpPr>
          <a:xfrm>
            <a:off x="1600200" y="1905000"/>
            <a:ext cx="3505200" cy="3962399"/>
            <a:chOff x="3536" y="0"/>
            <a:chExt cx="4050506" cy="4714907"/>
          </a:xfrm>
          <a:scene3d>
            <a:camera prst="orthographicFront"/>
            <a:lightRig rig="flat" dir="t"/>
          </a:scene3d>
        </p:grpSpPr>
        <p:sp>
          <p:nvSpPr>
            <p:cNvPr id="6" name="Скругленный прямоугольник 5"/>
            <p:cNvSpPr/>
            <p:nvPr/>
          </p:nvSpPr>
          <p:spPr>
            <a:xfrm>
              <a:off x="3536" y="0"/>
              <a:ext cx="4050506" cy="4714907"/>
            </a:xfrm>
            <a:prstGeom prst="roundRect">
              <a:avLst>
                <a:gd name="adj" fmla="val 10000"/>
              </a:avLst>
            </a:prstGeom>
            <a:solidFill>
              <a:schemeClr val="accent3">
                <a:lumMod val="90000"/>
              </a:schemeClr>
            </a:solidFill>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sp>
        <p:sp>
          <p:nvSpPr>
            <p:cNvPr id="7" name="Скругленный прямоугольник 4"/>
            <p:cNvSpPr/>
            <p:nvPr/>
          </p:nvSpPr>
          <p:spPr>
            <a:xfrm>
              <a:off x="3536" y="2176111"/>
              <a:ext cx="4050506" cy="18859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1">
              <a:noAutofit/>
            </a:bodyPr>
            <a:lstStyle/>
            <a:p>
              <a:pPr lvl="0" algn="l" defTabSz="800100" rtl="0">
                <a:lnSpc>
                  <a:spcPct val="90000"/>
                </a:lnSpc>
                <a:spcBef>
                  <a:spcPct val="0"/>
                </a:spcBef>
                <a:spcAft>
                  <a:spcPct val="35000"/>
                </a:spcAft>
              </a:pPr>
              <a:r>
                <a:rPr lang="ru-RU" sz="2000" b="1" kern="1200" dirty="0" smtClean="0">
                  <a:solidFill>
                    <a:srgbClr val="C00000"/>
                  </a:solidFill>
                  <a:latin typeface="Arial" pitchFamily="34" charset="0"/>
                  <a:cs typeface="Arial" pitchFamily="34" charset="0"/>
                </a:rPr>
                <a:t>Центральными державами</a:t>
              </a:r>
              <a:endParaRPr lang="ru-RU" sz="2000" b="1" kern="1200" dirty="0">
                <a:solidFill>
                  <a:srgbClr val="C00000"/>
                </a:solidFill>
                <a:latin typeface="Arial" pitchFamily="34" charset="0"/>
                <a:cs typeface="Arial" pitchFamily="34" charset="0"/>
              </a:endParaRPr>
            </a:p>
            <a:p>
              <a:pPr marL="171450" lvl="1" indent="-171450" algn="l" defTabSz="800100" rtl="0">
                <a:lnSpc>
                  <a:spcPct val="90000"/>
                </a:lnSpc>
                <a:spcBef>
                  <a:spcPct val="0"/>
                </a:spcBef>
                <a:spcAft>
                  <a:spcPct val="15000"/>
                </a:spcAft>
                <a:buChar char="••"/>
              </a:pPr>
              <a:r>
                <a:rPr lang="ru-RU" sz="2000" b="1" kern="1200" dirty="0" smtClean="0">
                  <a:solidFill>
                    <a:schemeClr val="bg2">
                      <a:lumMod val="10000"/>
                    </a:schemeClr>
                  </a:solidFill>
                  <a:latin typeface="Arial" pitchFamily="34" charset="0"/>
                  <a:cs typeface="Arial" pitchFamily="34" charset="0"/>
                </a:rPr>
                <a:t>Германия, </a:t>
              </a:r>
              <a:endParaRPr lang="ru-RU" sz="2000" b="1" kern="1200" dirty="0">
                <a:solidFill>
                  <a:schemeClr val="bg2">
                    <a:lumMod val="10000"/>
                  </a:schemeClr>
                </a:solidFill>
                <a:latin typeface="Arial" pitchFamily="34" charset="0"/>
                <a:cs typeface="Arial" pitchFamily="34" charset="0"/>
              </a:endParaRPr>
            </a:p>
            <a:p>
              <a:pPr marL="171450" lvl="1" indent="-171450" algn="l" defTabSz="800100" rtl="0">
                <a:lnSpc>
                  <a:spcPct val="90000"/>
                </a:lnSpc>
                <a:spcBef>
                  <a:spcPct val="0"/>
                </a:spcBef>
                <a:spcAft>
                  <a:spcPct val="15000"/>
                </a:spcAft>
                <a:buChar char="••"/>
              </a:pPr>
              <a:r>
                <a:rPr lang="ru-RU" sz="2000" b="1" kern="1200" dirty="0" smtClean="0">
                  <a:solidFill>
                    <a:schemeClr val="bg2">
                      <a:lumMod val="10000"/>
                    </a:schemeClr>
                  </a:solidFill>
                  <a:latin typeface="Arial" pitchFamily="34" charset="0"/>
                  <a:cs typeface="Arial" pitchFamily="34" charset="0"/>
                </a:rPr>
                <a:t>Австро-Венгрия, </a:t>
              </a:r>
              <a:endParaRPr lang="ru-RU" sz="2000" b="1" kern="1200" dirty="0">
                <a:solidFill>
                  <a:schemeClr val="bg2">
                    <a:lumMod val="10000"/>
                  </a:schemeClr>
                </a:solidFill>
                <a:latin typeface="Arial" pitchFamily="34" charset="0"/>
                <a:cs typeface="Arial" pitchFamily="34" charset="0"/>
              </a:endParaRPr>
            </a:p>
            <a:p>
              <a:pPr marL="171450" lvl="1" indent="-171450" algn="l" defTabSz="800100" rtl="0">
                <a:lnSpc>
                  <a:spcPct val="90000"/>
                </a:lnSpc>
                <a:spcBef>
                  <a:spcPct val="0"/>
                </a:spcBef>
                <a:spcAft>
                  <a:spcPct val="15000"/>
                </a:spcAft>
                <a:buChar char="••"/>
              </a:pPr>
              <a:r>
                <a:rPr lang="ru-RU" sz="2000" b="1" kern="1200" dirty="0" smtClean="0">
                  <a:solidFill>
                    <a:schemeClr val="bg2">
                      <a:lumMod val="10000"/>
                    </a:schemeClr>
                  </a:solidFill>
                  <a:latin typeface="Arial" pitchFamily="34" charset="0"/>
                  <a:cs typeface="Arial" pitchFamily="34" charset="0"/>
                </a:rPr>
                <a:t>Турция, </a:t>
              </a:r>
              <a:endParaRPr lang="ru-RU" sz="2000" b="1" kern="1200" dirty="0">
                <a:solidFill>
                  <a:schemeClr val="bg2">
                    <a:lumMod val="10000"/>
                  </a:schemeClr>
                </a:solidFill>
                <a:latin typeface="Arial" pitchFamily="34" charset="0"/>
                <a:cs typeface="Arial" pitchFamily="34" charset="0"/>
              </a:endParaRPr>
            </a:p>
            <a:p>
              <a:pPr marL="171450" lvl="1" indent="-171450" algn="l" defTabSz="800100" rtl="0">
                <a:lnSpc>
                  <a:spcPct val="90000"/>
                </a:lnSpc>
                <a:spcBef>
                  <a:spcPct val="0"/>
                </a:spcBef>
                <a:spcAft>
                  <a:spcPct val="15000"/>
                </a:spcAft>
                <a:buChar char="••"/>
              </a:pPr>
              <a:r>
                <a:rPr lang="ru-RU" sz="2000" b="1" kern="1200" dirty="0" smtClean="0">
                  <a:solidFill>
                    <a:schemeClr val="bg2">
                      <a:lumMod val="10000"/>
                    </a:schemeClr>
                  </a:solidFill>
                  <a:latin typeface="Arial" pitchFamily="34" charset="0"/>
                  <a:cs typeface="Arial" pitchFamily="34" charset="0"/>
                </a:rPr>
                <a:t>Болгария</a:t>
              </a:r>
              <a:endParaRPr lang="ru-RU" sz="1800" b="1" kern="1200" dirty="0">
                <a:solidFill>
                  <a:schemeClr val="bg2">
                    <a:lumMod val="10000"/>
                  </a:schemeClr>
                </a:solidFill>
                <a:latin typeface="Arial" pitchFamily="34" charset="0"/>
                <a:cs typeface="Arial" pitchFamily="34" charset="0"/>
              </a:endParaRPr>
            </a:p>
          </p:txBody>
        </p:sp>
      </p:grpSp>
      <p:grpSp>
        <p:nvGrpSpPr>
          <p:cNvPr id="8" name="Группа 7"/>
          <p:cNvGrpSpPr/>
          <p:nvPr/>
        </p:nvGrpSpPr>
        <p:grpSpPr>
          <a:xfrm>
            <a:off x="5257800" y="1905000"/>
            <a:ext cx="3505200" cy="3962400"/>
            <a:chOff x="0" y="0"/>
            <a:chExt cx="8229600" cy="4714907"/>
          </a:xfrm>
          <a:solidFill>
            <a:schemeClr val="accent3">
              <a:lumMod val="90000"/>
            </a:schemeClr>
          </a:solidFill>
          <a:scene3d>
            <a:camera prst="orthographicFront"/>
            <a:lightRig rig="flat" dir="t"/>
          </a:scene3d>
        </p:grpSpPr>
        <p:sp>
          <p:nvSpPr>
            <p:cNvPr id="9" name="Скругленный прямоугольник 8"/>
            <p:cNvSpPr/>
            <p:nvPr/>
          </p:nvSpPr>
          <p:spPr>
            <a:xfrm>
              <a:off x="0" y="0"/>
              <a:ext cx="8229600" cy="4714907"/>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sp>
        <p:sp>
          <p:nvSpPr>
            <p:cNvPr id="10" name="Скругленный прямоугольник 4"/>
            <p:cNvSpPr/>
            <p:nvPr/>
          </p:nvSpPr>
          <p:spPr>
            <a:xfrm>
              <a:off x="0" y="1450741"/>
              <a:ext cx="8050696" cy="18859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1">
              <a:noAutofit/>
            </a:bodyPr>
            <a:lstStyle/>
            <a:p>
              <a:pPr lvl="0" defTabSz="800100" rtl="0">
                <a:lnSpc>
                  <a:spcPct val="90000"/>
                </a:lnSpc>
                <a:spcBef>
                  <a:spcPct val="0"/>
                </a:spcBef>
                <a:spcAft>
                  <a:spcPct val="35000"/>
                </a:spcAft>
              </a:pPr>
              <a:r>
                <a:rPr lang="ru-RU" b="1" kern="1200" dirty="0" smtClean="0">
                  <a:solidFill>
                    <a:srgbClr val="C00000"/>
                  </a:solidFill>
                  <a:latin typeface="Arial" pitchFamily="34" charset="0"/>
                  <a:cs typeface="Arial" pitchFamily="34" charset="0"/>
                </a:rPr>
                <a:t>Антантой</a:t>
              </a:r>
              <a:endParaRPr lang="ru-RU" b="1" kern="1200" dirty="0">
                <a:solidFill>
                  <a:srgbClr val="C00000"/>
                </a:solidFill>
                <a:latin typeface="Arial" pitchFamily="34" charset="0"/>
                <a:cs typeface="Arial" pitchFamily="34" charset="0"/>
              </a:endParaRPr>
            </a:p>
            <a:p>
              <a:pPr marL="171450" lvl="1" indent="-171450" defTabSz="800100" rtl="0">
                <a:lnSpc>
                  <a:spcPct val="90000"/>
                </a:lnSpc>
                <a:spcBef>
                  <a:spcPct val="0"/>
                </a:spcBef>
                <a:spcAft>
                  <a:spcPct val="15000"/>
                </a:spcAft>
                <a:buChar char="••"/>
              </a:pPr>
              <a:r>
                <a:rPr lang="ru-RU" b="1" kern="1200" dirty="0" smtClean="0">
                  <a:solidFill>
                    <a:schemeClr val="bg2">
                      <a:lumMod val="10000"/>
                    </a:schemeClr>
                  </a:solidFill>
                  <a:latin typeface="Arial" pitchFamily="34" charset="0"/>
                  <a:cs typeface="Arial" pitchFamily="34" charset="0"/>
                </a:rPr>
                <a:t>Россия, </a:t>
              </a:r>
              <a:endParaRPr lang="ru-RU" b="1" kern="1200" dirty="0">
                <a:solidFill>
                  <a:schemeClr val="bg2">
                    <a:lumMod val="10000"/>
                  </a:schemeClr>
                </a:solidFill>
                <a:latin typeface="Arial" pitchFamily="34" charset="0"/>
                <a:cs typeface="Arial" pitchFamily="34" charset="0"/>
              </a:endParaRPr>
            </a:p>
            <a:p>
              <a:pPr marL="171450" lvl="1" indent="-171450" defTabSz="800100" rtl="0">
                <a:lnSpc>
                  <a:spcPct val="90000"/>
                </a:lnSpc>
                <a:spcBef>
                  <a:spcPct val="0"/>
                </a:spcBef>
                <a:spcAft>
                  <a:spcPct val="15000"/>
                </a:spcAft>
                <a:buChar char="••"/>
              </a:pPr>
              <a:r>
                <a:rPr lang="ru-RU" b="1" kern="1200" dirty="0" smtClean="0">
                  <a:solidFill>
                    <a:schemeClr val="bg2">
                      <a:lumMod val="10000"/>
                    </a:schemeClr>
                  </a:solidFill>
                  <a:latin typeface="Arial" pitchFamily="34" charset="0"/>
                  <a:cs typeface="Arial" pitchFamily="34" charset="0"/>
                </a:rPr>
                <a:t>Франция, </a:t>
              </a:r>
              <a:endParaRPr lang="ru-RU" b="1" kern="1200" dirty="0">
                <a:solidFill>
                  <a:schemeClr val="bg2">
                    <a:lumMod val="10000"/>
                  </a:schemeClr>
                </a:solidFill>
                <a:latin typeface="Arial" pitchFamily="34" charset="0"/>
                <a:cs typeface="Arial" pitchFamily="34" charset="0"/>
              </a:endParaRPr>
            </a:p>
            <a:p>
              <a:pPr marL="171450" lvl="1" indent="-171450" defTabSz="800100" rtl="0">
                <a:lnSpc>
                  <a:spcPct val="90000"/>
                </a:lnSpc>
                <a:spcBef>
                  <a:spcPct val="0"/>
                </a:spcBef>
                <a:spcAft>
                  <a:spcPct val="15000"/>
                </a:spcAft>
                <a:buChar char="••"/>
              </a:pPr>
              <a:r>
                <a:rPr lang="ru-RU" b="1" kern="1200" dirty="0" smtClean="0">
                  <a:solidFill>
                    <a:schemeClr val="bg2">
                      <a:lumMod val="10000"/>
                    </a:schemeClr>
                  </a:solidFill>
                  <a:latin typeface="Arial" pitchFamily="34" charset="0"/>
                  <a:cs typeface="Arial" pitchFamily="34" charset="0"/>
                </a:rPr>
                <a:t>Великобритания, </a:t>
              </a:r>
              <a:endParaRPr lang="ru-RU" b="1" kern="1200" dirty="0">
                <a:solidFill>
                  <a:schemeClr val="bg2">
                    <a:lumMod val="10000"/>
                  </a:schemeClr>
                </a:solidFill>
                <a:latin typeface="Arial" pitchFamily="34" charset="0"/>
                <a:cs typeface="Arial" pitchFamily="34" charset="0"/>
              </a:endParaRPr>
            </a:p>
            <a:p>
              <a:pPr marL="171450" lvl="1" indent="-171450" defTabSz="800100" rtl="0">
                <a:lnSpc>
                  <a:spcPct val="90000"/>
                </a:lnSpc>
                <a:spcBef>
                  <a:spcPct val="0"/>
                </a:spcBef>
                <a:spcAft>
                  <a:spcPct val="15000"/>
                </a:spcAft>
                <a:buChar char="••"/>
              </a:pPr>
              <a:r>
                <a:rPr lang="ru-RU" b="1" kern="1200" dirty="0" smtClean="0">
                  <a:solidFill>
                    <a:schemeClr val="bg2">
                      <a:lumMod val="10000"/>
                    </a:schemeClr>
                  </a:solidFill>
                  <a:latin typeface="Arial" pitchFamily="34" charset="0"/>
                  <a:cs typeface="Arial" pitchFamily="34" charset="0"/>
                </a:rPr>
                <a:t>Сербия, </a:t>
              </a:r>
              <a:endParaRPr lang="ru-RU" b="1" kern="1200" dirty="0">
                <a:solidFill>
                  <a:schemeClr val="bg2">
                    <a:lumMod val="10000"/>
                  </a:schemeClr>
                </a:solidFill>
                <a:latin typeface="Arial" pitchFamily="34" charset="0"/>
                <a:cs typeface="Arial" pitchFamily="34" charset="0"/>
              </a:endParaRPr>
            </a:p>
            <a:p>
              <a:pPr marL="171450" lvl="1" indent="-171450" defTabSz="800100" rtl="0">
                <a:lnSpc>
                  <a:spcPct val="90000"/>
                </a:lnSpc>
                <a:spcBef>
                  <a:spcPct val="0"/>
                </a:spcBef>
                <a:spcAft>
                  <a:spcPct val="15000"/>
                </a:spcAft>
                <a:buChar char="••"/>
              </a:pPr>
              <a:r>
                <a:rPr lang="ru-RU" b="1" kern="1200" dirty="0" smtClean="0">
                  <a:solidFill>
                    <a:schemeClr val="bg2">
                      <a:lumMod val="10000"/>
                    </a:schemeClr>
                  </a:solidFill>
                  <a:latin typeface="Arial" pitchFamily="34" charset="0"/>
                  <a:cs typeface="Arial" pitchFamily="34" charset="0"/>
                </a:rPr>
                <a:t>позднее Япония,  Италия,  Румыния, </a:t>
              </a:r>
              <a:endParaRPr lang="ru-RU" b="1" kern="1200" dirty="0">
                <a:solidFill>
                  <a:schemeClr val="bg2">
                    <a:lumMod val="10000"/>
                  </a:schemeClr>
                </a:solidFill>
                <a:latin typeface="Arial" pitchFamily="34" charset="0"/>
                <a:cs typeface="Arial" pitchFamily="34" charset="0"/>
              </a:endParaRPr>
            </a:p>
            <a:p>
              <a:pPr marL="171450" lvl="1" indent="-171450" defTabSz="800100" rtl="0">
                <a:lnSpc>
                  <a:spcPct val="90000"/>
                </a:lnSpc>
                <a:spcBef>
                  <a:spcPct val="0"/>
                </a:spcBef>
                <a:spcAft>
                  <a:spcPct val="15000"/>
                </a:spcAft>
                <a:buChar char="••"/>
              </a:pPr>
              <a:r>
                <a:rPr lang="ru-RU" b="1" kern="1200" dirty="0" smtClean="0">
                  <a:solidFill>
                    <a:schemeClr val="bg2">
                      <a:lumMod val="10000"/>
                    </a:schemeClr>
                  </a:solidFill>
                  <a:latin typeface="Arial" pitchFamily="34" charset="0"/>
                  <a:cs typeface="Arial" pitchFamily="34" charset="0"/>
                </a:rPr>
                <a:t>США и др.; всего 34 государства).</a:t>
              </a:r>
              <a:endParaRPr lang="ru-RU" b="1" kern="1200" dirty="0">
                <a:solidFill>
                  <a:schemeClr val="bg2">
                    <a:lumMod val="10000"/>
                  </a:schemeClr>
                </a:solidFill>
                <a:latin typeface="Arial" pitchFamily="34" charset="0"/>
                <a:cs typeface="Arial" pitchFamily="34" charset="0"/>
              </a:endParaRPr>
            </a:p>
          </p:txBody>
        </p:sp>
      </p:grpSp>
      <p:sp>
        <p:nvSpPr>
          <p:cNvPr id="11" name="Двойная стрелка влево/вправо 10"/>
          <p:cNvSpPr/>
          <p:nvPr/>
        </p:nvSpPr>
        <p:spPr>
          <a:xfrm>
            <a:off x="1572768" y="5867400"/>
            <a:ext cx="7571232" cy="707236"/>
          </a:xfrm>
          <a:prstGeom prst="leftRightArrow">
            <a:avLst/>
          </a:prstGeom>
          <a:solidFill>
            <a:schemeClr val="accent6"/>
          </a:solidFill>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40000"/>
              <a:hueOff val="0"/>
              <a:satOff val="0"/>
              <a:lumOff val="0"/>
              <a:alphaOff val="0"/>
            </a:schemeClr>
          </a:fillRef>
          <a:effectRef idx="3">
            <a:schemeClr val="accent1">
              <a:tint val="40000"/>
              <a:hueOff val="0"/>
              <a:satOff val="0"/>
              <a:lumOff val="0"/>
              <a:alphaOff val="0"/>
            </a:schemeClr>
          </a:effectRef>
          <a:fontRef idx="minor">
            <a:schemeClr val="dk1">
              <a:hueOff val="0"/>
              <a:satOff val="0"/>
              <a:lumOff val="0"/>
              <a:alphaOff val="0"/>
            </a:schemeClr>
          </a:fontRef>
        </p:style>
      </p:sp>
      <p:sp>
        <p:nvSpPr>
          <p:cNvPr id="12" name="Овал 11"/>
          <p:cNvSpPr/>
          <p:nvPr/>
        </p:nvSpPr>
        <p:spPr>
          <a:xfrm>
            <a:off x="2514600" y="1828800"/>
            <a:ext cx="1570064" cy="1570064"/>
          </a:xfrm>
          <a:prstGeom prst="ellipse">
            <a:avLst/>
          </a:prstGeom>
          <a:blipFill rotWithShape="0">
            <a:blip r:embed="rId2"/>
            <a:stretch>
              <a:fillRect/>
            </a:stretch>
          </a:blipFill>
          <a:ln>
            <a:solidFill>
              <a:srgbClr val="FF0000"/>
            </a:solidFill>
          </a:ln>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alpha val="90000"/>
              <a:hueOff val="0"/>
              <a:satOff val="0"/>
              <a:lumOff val="0"/>
              <a:alphaOff val="0"/>
            </a:schemeClr>
          </a:effectRef>
          <a:fontRef idx="minor">
            <a:schemeClr val="lt1">
              <a:hueOff val="0"/>
              <a:satOff val="0"/>
              <a:lumOff val="0"/>
              <a:alphaOff val="0"/>
            </a:schemeClr>
          </a:fontRef>
        </p:style>
      </p:sp>
      <p:sp>
        <p:nvSpPr>
          <p:cNvPr id="13" name="Овал 12"/>
          <p:cNvSpPr/>
          <p:nvPr/>
        </p:nvSpPr>
        <p:spPr>
          <a:xfrm>
            <a:off x="6553200" y="1828800"/>
            <a:ext cx="1570064" cy="1570064"/>
          </a:xfrm>
          <a:prstGeom prst="ellipse">
            <a:avLst/>
          </a:prstGeom>
          <a:blipFill rotWithShape="0">
            <a:blip r:embed="rId3"/>
            <a:stretch>
              <a:fillRect/>
            </a:stretch>
          </a:blipFill>
          <a:ln>
            <a:solidFill>
              <a:srgbClr val="FF0000"/>
            </a:solidFill>
          </a:ln>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alpha val="90000"/>
              <a:hueOff val="-90376"/>
              <a:satOff val="-2050"/>
              <a:lumOff val="9389"/>
              <a:alphaOff val="-40000"/>
            </a:schemeClr>
          </a:effectRef>
          <a:fontRef idx="minor">
            <a:schemeClr val="lt1">
              <a:hueOff val="0"/>
              <a:satOff val="0"/>
              <a:lumOff val="0"/>
              <a:alphaOff val="0"/>
            </a:schemeClr>
          </a:fontRef>
        </p:style>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05200" y="685800"/>
            <a:ext cx="5257800" cy="5693866"/>
          </a:xfrm>
          <a:prstGeom prst="rect">
            <a:avLst/>
          </a:prstGeom>
        </p:spPr>
        <p:txBody>
          <a:bodyPr wrap="square">
            <a:spAutoFit/>
          </a:bodyPr>
          <a:lstStyle/>
          <a:p>
            <a:pPr algn="ctr"/>
            <a:r>
              <a:rPr lang="ru-RU" sz="2800" b="1" dirty="0" smtClean="0">
                <a:latin typeface="Arial" pitchFamily="34" charset="0"/>
                <a:cs typeface="Arial" pitchFamily="34" charset="0"/>
              </a:rPr>
              <a:t>Накануне войны обострились отношения между сильнейшими странами — Англией и Германией. Их соперничество превращалось в ожесточенную борьбу за господство в мире, за захват новых территорий. Сложились и союзы государств, которые враждовали друг с другом. </a:t>
            </a:r>
            <a:endParaRPr lang="ru-RU" sz="2800" b="1" dirty="0">
              <a:latin typeface="Arial" pitchFamily="34" charset="0"/>
              <a:cs typeface="Arial" pitchFamily="34" charset="0"/>
            </a:endParaRPr>
          </a:p>
        </p:txBody>
      </p:sp>
      <p:pic>
        <p:nvPicPr>
          <p:cNvPr id="5" name="Picture 2" descr="C:\Users\Samsung\Desktop\1 мировая фото\300px-europe_1914.png"/>
          <p:cNvPicPr>
            <a:picLocks noChangeAspect="1" noChangeArrowheads="1"/>
          </p:cNvPicPr>
          <p:nvPr/>
        </p:nvPicPr>
        <p:blipFill>
          <a:blip r:embed="rId2"/>
          <a:srcRect/>
          <a:stretch>
            <a:fillRect/>
          </a:stretch>
        </p:blipFill>
        <p:spPr bwMode="auto">
          <a:xfrm>
            <a:off x="0" y="1447800"/>
            <a:ext cx="3733800" cy="4038600"/>
          </a:xfrm>
          <a:prstGeom prst="rect">
            <a:avLst/>
          </a:prstGeom>
          <a:noFill/>
          <a:ln w="57150">
            <a:solidFill>
              <a:srgbClr val="FF0000"/>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371600" y="228600"/>
            <a:ext cx="7772400" cy="6248400"/>
          </a:xfrm>
        </p:spPr>
        <p:txBody>
          <a:bodyPr/>
          <a:lstStyle/>
          <a:p>
            <a:r>
              <a:rPr lang="ru-RU" sz="1400" b="1" dirty="0" smtClean="0">
                <a:solidFill>
                  <a:schemeClr val="tx2">
                    <a:lumMod val="75000"/>
                  </a:schemeClr>
                </a:solidFill>
              </a:rPr>
              <a:t/>
            </a:r>
            <a:br>
              <a:rPr lang="ru-RU" sz="1400" b="1" dirty="0" smtClean="0">
                <a:solidFill>
                  <a:schemeClr val="tx2">
                    <a:lumMod val="75000"/>
                  </a:schemeClr>
                </a:solidFill>
              </a:rPr>
            </a:br>
            <a:r>
              <a:rPr lang="ru-RU" sz="1400" b="1" dirty="0" smtClean="0">
                <a:solidFill>
                  <a:schemeClr val="tx2">
                    <a:lumMod val="75000"/>
                  </a:schemeClr>
                </a:solidFill>
              </a:rPr>
              <a:t>    </a:t>
            </a:r>
            <a:r>
              <a:rPr lang="ru-RU" sz="1400" dirty="0" smtClean="0"/>
              <a:t/>
            </a:r>
            <a:br>
              <a:rPr lang="ru-RU" sz="1400" dirty="0" smtClean="0"/>
            </a:br>
            <a:endParaRPr lang="ru-RU" sz="1400" b="1" u="sng" dirty="0">
              <a:solidFill>
                <a:srgbClr val="C00000"/>
              </a:solidFill>
            </a:endParaRPr>
          </a:p>
        </p:txBody>
      </p:sp>
      <p:sp>
        <p:nvSpPr>
          <p:cNvPr id="5" name="Прямоугольник 4"/>
          <p:cNvSpPr/>
          <p:nvPr/>
        </p:nvSpPr>
        <p:spPr>
          <a:xfrm>
            <a:off x="1219200" y="1066800"/>
            <a:ext cx="3581400" cy="5262979"/>
          </a:xfrm>
          <a:prstGeom prst="rect">
            <a:avLst/>
          </a:prstGeom>
        </p:spPr>
        <p:txBody>
          <a:bodyPr wrap="square">
            <a:spAutoFit/>
          </a:bodyPr>
          <a:lstStyle/>
          <a:p>
            <a:pPr algn="ctr"/>
            <a:r>
              <a:rPr lang="ru-RU" dirty="0" smtClean="0">
                <a:latin typeface="Arial" pitchFamily="34" charset="0"/>
                <a:cs typeface="Arial" pitchFamily="34" charset="0"/>
              </a:rPr>
              <a:t>   </a:t>
            </a:r>
            <a:r>
              <a:rPr lang="ru-RU" sz="2400" dirty="0" smtClean="0">
                <a:solidFill>
                  <a:srgbClr val="C00000"/>
                </a:solidFill>
                <a:latin typeface="Arial" pitchFamily="34" charset="0"/>
                <a:cs typeface="Arial" pitchFamily="34" charset="0"/>
              </a:rPr>
              <a:t>  </a:t>
            </a:r>
            <a:r>
              <a:rPr lang="ru-RU" sz="2800" b="1" dirty="0" smtClean="0">
                <a:solidFill>
                  <a:srgbClr val="C00000"/>
                </a:solidFill>
                <a:latin typeface="Arial" pitchFamily="34" charset="0"/>
                <a:cs typeface="Arial" pitchFamily="34" charset="0"/>
              </a:rPr>
              <a:t>Поводом к Первой мировой воны послужило</a:t>
            </a:r>
            <a:r>
              <a:rPr lang="ru-RU" sz="2800" b="1" dirty="0" smtClean="0">
                <a:solidFill>
                  <a:schemeClr val="accent1">
                    <a:lumMod val="75000"/>
                  </a:schemeClr>
                </a:solidFill>
                <a:latin typeface="Arial" pitchFamily="34" charset="0"/>
                <a:cs typeface="Arial" pitchFamily="34" charset="0"/>
              </a:rPr>
              <a:t> </a:t>
            </a:r>
            <a:r>
              <a:rPr lang="ru-RU" sz="2800" dirty="0" smtClean="0">
                <a:solidFill>
                  <a:schemeClr val="accent1">
                    <a:lumMod val="75000"/>
                  </a:schemeClr>
                </a:solidFill>
                <a:latin typeface="Arial" pitchFamily="34" charset="0"/>
                <a:cs typeface="Arial" pitchFamily="34" charset="0"/>
              </a:rPr>
              <a:t>убийство 28 июня 1914 в Сараево (Босния) сербскими националистами наследника австро-венгерского престола эрцгерцога Франца Фердинанда.</a:t>
            </a:r>
            <a:endParaRPr lang="ru-RU" sz="2800" dirty="0">
              <a:solidFill>
                <a:schemeClr val="accent1">
                  <a:lumMod val="75000"/>
                </a:schemeClr>
              </a:solidFill>
              <a:latin typeface="Arial" pitchFamily="34" charset="0"/>
              <a:cs typeface="Arial" pitchFamily="34" charset="0"/>
            </a:endParaRPr>
          </a:p>
        </p:txBody>
      </p:sp>
      <p:pic>
        <p:nvPicPr>
          <p:cNvPr id="6" name="Рисунок 5" descr="1335992406.jpg"/>
          <p:cNvPicPr>
            <a:picLocks noChangeAspect="1"/>
          </p:cNvPicPr>
          <p:nvPr/>
        </p:nvPicPr>
        <p:blipFill>
          <a:blip r:embed="rId2" cstate="print"/>
          <a:stretch>
            <a:fillRect/>
          </a:stretch>
        </p:blipFill>
        <p:spPr>
          <a:xfrm>
            <a:off x="4951215" y="1219200"/>
            <a:ext cx="4192785" cy="4953000"/>
          </a:xfrm>
          <a:prstGeom prst="ellipse">
            <a:avLst/>
          </a:prstGeom>
          <a:ln w="762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ppt_x"/>
                                          </p:val>
                                        </p:tav>
                                        <p:tav tm="100000">
                                          <p:val>
                                            <p:strVal val="#ppt_x"/>
                                          </p:val>
                                        </p:tav>
                                      </p:tavLst>
                                    </p:anim>
                                    <p:anim calcmode="lin" valueType="num">
                                      <p:cBhvr additive="base">
                                        <p:cTn id="8" dur="500" fill="hold"/>
                                        <p:tgtEl>
                                          <p:spTgt spid="634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90800" y="302359"/>
            <a:ext cx="6096000" cy="6555641"/>
          </a:xfrm>
          <a:prstGeom prst="rect">
            <a:avLst/>
          </a:prstGeom>
        </p:spPr>
        <p:txBody>
          <a:bodyPr wrap="square">
            <a:spAutoFit/>
          </a:bodyPr>
          <a:lstStyle/>
          <a:p>
            <a:pPr algn="ctr"/>
            <a:r>
              <a:rPr lang="ru-RU" sz="2800" dirty="0" smtClean="0"/>
              <a:t> </a:t>
            </a:r>
            <a:r>
              <a:rPr lang="ru-RU" sz="2800" b="1" dirty="0" smtClean="0">
                <a:latin typeface="Arial" pitchFamily="34" charset="0"/>
                <a:cs typeface="Arial" pitchFamily="34" charset="0"/>
              </a:rPr>
              <a:t>В августе 1914 года германские войска уже были почти под Парижем, где велись кровопролитные сражения. От границы Швейцарии до Северного моря протянулась линия сплошного фронта. Но расчет Германии на быстрый разгром Франции провалился. 23 августа войну Германии объявила Япония, в октябре на стороне Германии в войну вступила Турция. Стало ясно, что война принимает затяжной характер. </a:t>
            </a:r>
            <a:endParaRPr lang="ru-RU" sz="2800" b="1" dirty="0">
              <a:latin typeface="Arial" pitchFamily="34" charset="0"/>
              <a:cs typeface="Arial" pitchFamily="34" charset="0"/>
            </a:endParaRPr>
          </a:p>
        </p:txBody>
      </p:sp>
      <p:pic>
        <p:nvPicPr>
          <p:cNvPr id="4" name="Picture 5" descr="C:\Users\Samsung\Downloads\220px-9_cm_Minenwerfer_M_14.jpg"/>
          <p:cNvPicPr>
            <a:picLocks noChangeAspect="1" noChangeArrowheads="1"/>
          </p:cNvPicPr>
          <p:nvPr/>
        </p:nvPicPr>
        <p:blipFill>
          <a:blip r:embed="rId2"/>
          <a:srcRect/>
          <a:stretch>
            <a:fillRect/>
          </a:stretch>
        </p:blipFill>
        <p:spPr bwMode="auto">
          <a:xfrm>
            <a:off x="0" y="0"/>
            <a:ext cx="2794000" cy="2032000"/>
          </a:xfrm>
          <a:prstGeom prst="rect">
            <a:avLst/>
          </a:prstGeom>
          <a:noFill/>
          <a:ln>
            <a:solidFill>
              <a:srgbClr val="FF0000"/>
            </a:solidFill>
          </a:ln>
        </p:spPr>
      </p:pic>
      <p:pic>
        <p:nvPicPr>
          <p:cNvPr id="5" name="Picture 4" descr="http://cs405930.userapi.com/v405930331/4e73/YsQugy7uSeQ.jpg"/>
          <p:cNvPicPr>
            <a:picLocks noChangeAspect="1" noChangeArrowheads="1"/>
          </p:cNvPicPr>
          <p:nvPr/>
        </p:nvPicPr>
        <p:blipFill>
          <a:blip r:embed="rId3"/>
          <a:srcRect/>
          <a:stretch>
            <a:fillRect/>
          </a:stretch>
        </p:blipFill>
        <p:spPr bwMode="auto">
          <a:xfrm>
            <a:off x="0" y="2057400"/>
            <a:ext cx="2819400" cy="1978501"/>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p:spPr>
      </p:pic>
      <p:pic>
        <p:nvPicPr>
          <p:cNvPr id="6" name="Picture 2" descr="C:\Users\Samsung\Desktop\1 мировая фото\180px-australian_infantry_small_box_respirators_ypres_1917.jpg"/>
          <p:cNvPicPr>
            <a:picLocks noChangeAspect="1" noChangeArrowheads="1"/>
          </p:cNvPicPr>
          <p:nvPr/>
        </p:nvPicPr>
        <p:blipFill>
          <a:blip r:embed="rId4"/>
          <a:srcRect/>
          <a:stretch>
            <a:fillRect/>
          </a:stretch>
        </p:blipFill>
        <p:spPr bwMode="auto">
          <a:xfrm>
            <a:off x="0" y="3962400"/>
            <a:ext cx="2286000" cy="2895600"/>
          </a:xfrm>
          <a:prstGeom prst="rect">
            <a:avLst/>
          </a:prstGeom>
          <a:noFill/>
          <a:ln>
            <a:solidFill>
              <a:srgbClr val="FF000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81200" y="381000"/>
            <a:ext cx="6934200" cy="5632311"/>
          </a:xfrm>
          <a:prstGeom prst="rect">
            <a:avLst/>
          </a:prstGeom>
        </p:spPr>
        <p:txBody>
          <a:bodyPr wrap="square">
            <a:spAutoFit/>
          </a:bodyPr>
          <a:lstStyle/>
          <a:p>
            <a:r>
              <a:rPr lang="ru-RU" sz="2000" dirty="0" smtClean="0">
                <a:latin typeface="Arial" pitchFamily="34" charset="0"/>
                <a:cs typeface="Arial" pitchFamily="34" charset="0"/>
              </a:rPr>
              <a:t> </a:t>
            </a:r>
            <a:r>
              <a:rPr lang="ru-RU" sz="2400" b="1" dirty="0" smtClean="0">
                <a:latin typeface="Arial" pitchFamily="34" charset="0"/>
                <a:cs typeface="Arial" pitchFamily="34" charset="0"/>
              </a:rPr>
              <a:t>В тылу во многих странах люди столкнулись с нуждой, перестало хватать продовольствия. Положение народов, особенно воюющих государств, резко ухудшилось. Чтобы изменить ход войны, Германия решила применить  новый вид оружия — ядовитые газы.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   Воевать на два фронта было очень тяжело. В октябре 1917 года в России произошла революция, и она вышла из войны, подписав мирный договор с Германией. Но это не слишком помогло Германии, ее наступление на Западном фронте в 1918 году провалилось. </a:t>
            </a:r>
            <a:endParaRPr lang="ru-RU"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76600" y="381000"/>
            <a:ext cx="5867400" cy="5016758"/>
          </a:xfrm>
          <a:prstGeom prst="rect">
            <a:avLst/>
          </a:prstGeom>
        </p:spPr>
        <p:txBody>
          <a:bodyPr wrap="square">
            <a:spAutoFit/>
          </a:bodyPr>
          <a:lstStyle/>
          <a:p>
            <a:pPr algn="ctr"/>
            <a:r>
              <a:rPr lang="ru-RU" sz="2000" b="1" dirty="0" smtClean="0"/>
              <a:t>   </a:t>
            </a:r>
            <a:r>
              <a:rPr lang="ru-RU" sz="2000" b="1" dirty="0" smtClean="0">
                <a:latin typeface="Times New Roman" pitchFamily="18" charset="0"/>
                <a:cs typeface="Times New Roman" pitchFamily="18" charset="0"/>
              </a:rPr>
              <a:t> </a:t>
            </a:r>
            <a:r>
              <a:rPr lang="ru-RU" sz="2800" b="1" dirty="0" smtClean="0">
                <a:latin typeface="Arial" pitchFamily="34" charset="0"/>
                <a:cs typeface="Arial" pitchFamily="34" charset="0"/>
              </a:rPr>
              <a:t>В августе-сентябре армии союзников, используя свое превосходство в войсках и технике (в марте 1918 году на Западный фронт стали прибывать войска из США, вступивших в войну в 1917 году), перешли в наступление и вынудили немецкие войска уйти с территории Франции. </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t/>
            </a:r>
            <a:br>
              <a:rPr lang="ru-RU" sz="2000" b="1" dirty="0" smtClean="0"/>
            </a:br>
            <a:endParaRPr lang="ru-RU" sz="2000" b="1" dirty="0"/>
          </a:p>
        </p:txBody>
      </p:sp>
      <p:pic>
        <p:nvPicPr>
          <p:cNvPr id="4" name="Picture 17" descr="6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914400"/>
            <a:ext cx="3276599" cy="2326255"/>
          </a:xfrm>
          <a:prstGeom prst="roundRect">
            <a:avLst>
              <a:gd name="adj" fmla="val 8594"/>
            </a:avLst>
          </a:prstGeom>
          <a:solidFill>
            <a:srgbClr val="FFFFFF">
              <a:shade val="85000"/>
            </a:srgbClr>
          </a:solidFill>
          <a:ln>
            <a:solidFill>
              <a:srgbClr val="FF0000"/>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 descr="C:\Users\Samsung\Downloads\rus1.png"/>
          <p:cNvPicPr>
            <a:picLocks noChangeAspect="1" noChangeArrowheads="1"/>
          </p:cNvPicPr>
          <p:nvPr/>
        </p:nvPicPr>
        <p:blipFill>
          <a:blip r:embed="rId3"/>
          <a:srcRect/>
          <a:stretch>
            <a:fillRect/>
          </a:stretch>
        </p:blipFill>
        <p:spPr bwMode="auto">
          <a:xfrm>
            <a:off x="0" y="3810000"/>
            <a:ext cx="3505200" cy="2593136"/>
          </a:xfrm>
          <a:prstGeom prst="rect">
            <a:avLst/>
          </a:prstGeom>
          <a:noFill/>
          <a:ln>
            <a:solidFill>
              <a:srgbClr val="FF0000"/>
            </a:solidFill>
          </a:ln>
        </p:spPr>
      </p:pic>
      <p:pic>
        <p:nvPicPr>
          <p:cNvPr id="6" name="Picture 2" descr="C:\Users\Samsung\Downloads\400px-thumbnail.gif"/>
          <p:cNvPicPr>
            <a:picLocks noChangeAspect="1" noChangeArrowheads="1"/>
          </p:cNvPicPr>
          <p:nvPr/>
        </p:nvPicPr>
        <p:blipFill>
          <a:blip r:embed="rId4"/>
          <a:srcRect/>
          <a:stretch>
            <a:fillRect/>
          </a:stretch>
        </p:blipFill>
        <p:spPr bwMode="auto">
          <a:xfrm>
            <a:off x="5105400" y="4876800"/>
            <a:ext cx="3810000" cy="1762125"/>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09800" y="304800"/>
            <a:ext cx="6248400" cy="4370427"/>
          </a:xfrm>
          <a:prstGeom prst="rect">
            <a:avLst/>
          </a:prstGeom>
        </p:spPr>
        <p:txBody>
          <a:bodyPr wrap="square">
            <a:spAutoFit/>
          </a:bodyPr>
          <a:lstStyle/>
          <a:p>
            <a:pPr algn="ctr"/>
            <a:r>
              <a:rPr lang="ru-RU" sz="2000" dirty="0" smtClean="0"/>
              <a:t>  </a:t>
            </a:r>
            <a:r>
              <a:rPr lang="ru-RU" sz="2000" b="1" dirty="0" smtClean="0">
                <a:latin typeface="Arial" pitchFamily="34" charset="0"/>
                <a:cs typeface="Arial" pitchFamily="34" charset="0"/>
              </a:rPr>
              <a:t> В начале октября положение Германии стало безнадежным. Поражения на фронтах, разруха привели к революции и в Германии. 9 ноября монархия в ней была свергнута, а 11 ноября Германия признала себя побежденной</a:t>
            </a:r>
            <a:r>
              <a:rPr lang="ru-RU" sz="2000" b="1" dirty="0" smtClean="0">
                <a:latin typeface="Arial" pitchFamily="34" charset="0"/>
                <a:cs typeface="Arial" pitchFamily="34" charset="0"/>
              </a:rPr>
              <a:t>... </a:t>
            </a:r>
            <a:r>
              <a:rPr lang="ru-RU" sz="2000" b="1" dirty="0" smtClean="0">
                <a:latin typeface="Arial" pitchFamily="34" charset="0"/>
                <a:cs typeface="Arial" pitchFamily="34" charset="0"/>
              </a:rPr>
              <a:t>Окончательно условия мирных договоров с Германией и ее союзниками были подписаны на Парижской конференции 1919-20 годов. Германия заплатила победителям большие суммы в возмещение ущерба (кроме России, которая после Октябрьской революции вышла из Антанты). В 1918 году распалась и Австро-Венгрия.</a:t>
            </a:r>
          </a:p>
          <a:p>
            <a:endParaRPr lang="ru-RU" sz="1600" dirty="0">
              <a:latin typeface="Times New Roman" pitchFamily="18" charset="0"/>
              <a:cs typeface="Times New Roman" pitchFamily="18" charset="0"/>
            </a:endParaRPr>
          </a:p>
        </p:txBody>
      </p:sp>
      <p:pic>
        <p:nvPicPr>
          <p:cNvPr id="4" name="Picture 2" descr="http://www.missing-lynx.com/gallery/axis/szzrin.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547" t="3303" r="3152" b="3060"/>
          <a:stretch/>
        </p:blipFill>
        <p:spPr bwMode="auto">
          <a:xfrm>
            <a:off x="1" y="4038600"/>
            <a:ext cx="4178494" cy="2819399"/>
          </a:xfrm>
          <a:prstGeom prst="roundRect">
            <a:avLst>
              <a:gd name="adj" fmla="val 8594"/>
            </a:avLst>
          </a:prstGeom>
          <a:solidFill>
            <a:srgbClr val="FFFFFF">
              <a:shade val="85000"/>
            </a:srgbClr>
          </a:solidFill>
          <a:ln w="57150">
            <a:solidFill>
              <a:srgbClr val="FF0000"/>
            </a:solid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5" name="Рисунок 4" descr="pervaya-mirovaya-voyna-1914-1918-gg.jpg"/>
          <p:cNvPicPr>
            <a:picLocks noChangeAspect="1"/>
          </p:cNvPicPr>
          <p:nvPr/>
        </p:nvPicPr>
        <p:blipFill>
          <a:blip r:embed="rId3" cstate="print"/>
          <a:stretch>
            <a:fillRect/>
          </a:stretch>
        </p:blipFill>
        <p:spPr>
          <a:xfrm>
            <a:off x="5486400" y="4191000"/>
            <a:ext cx="3404558" cy="2438400"/>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theme1.xml><?xml version="1.0" encoding="utf-8"?>
<a:theme xmlns:a="http://schemas.openxmlformats.org/drawingml/2006/main" name="Шаблон оформления «Генеральский»">
  <a:themeElements>
    <a:clrScheme name="Тема Office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71AF96"/>
      </a:hlink>
      <a:folHlink>
        <a:srgbClr val="EAEAEA"/>
      </a:folHlink>
    </a:clrScheme>
    <a:fontScheme name="Тема Office">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Тема Office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71AF96"/>
        </a:hlink>
        <a:folHlink>
          <a:srgbClr val="EAEAEA"/>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5F5F5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Тема Office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
      <a:clrScheme name="Тема Office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71AF96"/>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484</TotalTime>
  <Words>334</Words>
  <Application>Microsoft Office PowerPoint</Application>
  <PresentationFormat>Экран (4:3)</PresentationFormat>
  <Paragraphs>29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Шаблон оформления «Генеральский»</vt:lpstr>
      <vt:lpstr> «100 - летие Первой мировой войны       1914-1918 годов. »  </vt:lpstr>
      <vt:lpstr>Первая мировая война началась 1 августа 1914 года. Она продолжалась более 4 лет (закончилась 11 ноября 1918 года), в ней участвовало 38 государств, на ее полях сражалось свыше 74 млн. человек, из которых 10 млн. было убито и 20 млн. искалечено. Эта война привела к крушению самых могущественных европейских государств и образованию новой политической ситуации в мире.  </vt:lpstr>
      <vt:lpstr>Слайд 3</vt:lpstr>
      <vt:lpstr>Слайд 4</vt:lpstr>
      <vt:lpstr>      </vt:lpstr>
      <vt:lpstr>Слайд 6</vt:lpstr>
      <vt:lpstr>Слайд 7</vt:lpstr>
      <vt:lpstr>Слайд 8</vt:lpstr>
      <vt:lpstr>Слайд 9</vt:lpstr>
      <vt:lpstr>Слайд 10</vt:lpstr>
      <vt:lpstr>Во время военной кампании 1916 года произошло одно из наиболее известных сражений Первой мировой войны – Германия вновь перенесла главные усилия на запад. Главный удар предполагалось нанести Франции в районе Вердена, имевшем важное оперативное значение (см. Верденская операция). Несмотря на огромные усилия, германские войска прорвать оборону не смогли. Этому способствовало наступление русских армий на Юго-Западном фронте в Галиции (Юго-Западного фронта наступление). </vt:lpstr>
      <vt:lpstr>     </vt:lpstr>
      <vt:lpstr>Слайд 13</vt:lpstr>
      <vt:lpstr>Итоги Первой мировой войны Первая мировая война продолжалась более 4 лет (с 1 августа 1914 по 11 ноября 1918). В ней участвовало 38 государств, на ее полях сражалось свыше 74 млн. человек, из которых 10 млн. было убито и 20 млн. искалечено. Первая мировая война по своим масштабам, людским потерям и социально-политическим последствиям не имела себе равных во всей предшествующей истории. Она оказала огромное влияние на экономику, политику, идеологию, на всю систему международных отношений. Война привела к крушению самых могущественных европейских государств и складыванию новой геополитической ситуации в мире.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Катерина</dc:creator>
  <cp:lastModifiedBy>Admin</cp:lastModifiedBy>
  <cp:revision>88</cp:revision>
  <dcterms:created xsi:type="dcterms:W3CDTF">2011-09-18T06:03:06Z</dcterms:created>
  <dcterms:modified xsi:type="dcterms:W3CDTF">2014-08-27T06:57:10Z</dcterms:modified>
</cp:coreProperties>
</file>