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0" r:id="rId2"/>
    <p:sldId id="271" r:id="rId3"/>
    <p:sldId id="272" r:id="rId4"/>
    <p:sldId id="273" r:id="rId5"/>
    <p:sldId id="280" r:id="rId6"/>
    <p:sldId id="281" r:id="rId7"/>
    <p:sldId id="274" r:id="rId8"/>
    <p:sldId id="291" r:id="rId9"/>
    <p:sldId id="282" r:id="rId10"/>
    <p:sldId id="283" r:id="rId11"/>
    <p:sldId id="285" r:id="rId12"/>
    <p:sldId id="267" r:id="rId13"/>
    <p:sldId id="289" r:id="rId14"/>
    <p:sldId id="290" r:id="rId15"/>
    <p:sldId id="277" r:id="rId16"/>
    <p:sldId id="286" r:id="rId17"/>
    <p:sldId id="268" r:id="rId18"/>
    <p:sldId id="279" r:id="rId19"/>
    <p:sldId id="287" r:id="rId20"/>
    <p:sldId id="278" r:id="rId21"/>
    <p:sldId id="288" r:id="rId2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1" autoAdjust="0"/>
    <p:restoredTop sz="94676" autoAdjust="0"/>
  </p:normalViewPr>
  <p:slideViewPr>
    <p:cSldViewPr>
      <p:cViewPr>
        <p:scale>
          <a:sx n="75" d="100"/>
          <a:sy n="75" d="100"/>
        </p:scale>
        <p:origin x="-12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AppData\Local\Packages\microsoft.windowscommunicationsapps_8wekyb3d8bbwe\LocalState\LiveComm\3f008e7c3f5b3e48\120712-0049\Att\510d296e-397a-4590-948d-f9e8d443df3d\&#1057;&#1090;&#1072;&#1090;&#1080;&#1089;&#1090;&#1080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AppData\Local\Packages\microsoft.windowscommunicationsapps_8wekyb3d8bbwe\LocalState\LiveComm\3f008e7c3f5b3e48\120712-0049\Att\510d296e-397a-4590-948d-f9e8d443df3d\&#1057;&#1090;&#1072;&#1090;&#1080;&#1089;&#1090;&#1080;&#1082;&#107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AppData\Local\Packages\microsoft.windowscommunicationsapps_8wekyb3d8bbwe\LocalState\LiveComm\3f008e7c3f5b3e48\120712-0049\Att\510d296e-397a-4590-948d-f9e8d443df3d\&#1057;&#1090;&#1072;&#1090;&#1080;&#1089;&#1090;&#1080;&#1082;&#1072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AppData\Local\Packages\microsoft.windowscommunicationsapps_8wekyb3d8bbwe\LocalState\LiveComm\3f008e7c3f5b3e48\120712-0049\Att\510d296e-397a-4590-948d-f9e8d443df3d\&#1057;&#1090;&#1072;&#1090;&#1080;&#1089;&#1090;&#1080;&#1082;&#1072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82988237581452"/>
          <c:y val="0.23612708240617705"/>
          <c:w val="0.52395693593856318"/>
          <c:h val="0.75646215023512153"/>
        </c:manualLayout>
      </c:layout>
      <c:pieChart>
        <c:varyColors val="1"/>
        <c:ser>
          <c:idx val="0"/>
          <c:order val="0"/>
          <c:explosion val="47"/>
          <c:dLbls>
            <c:dLbl>
              <c:idx val="2"/>
              <c:layout>
                <c:manualLayout>
                  <c:x val="-1.1597769028871401E-2"/>
                  <c:y val="-3.671130762503781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Сможевская А.</c:v>
                </c:pt>
                <c:pt idx="1">
                  <c:v>Лымарь И.</c:v>
                </c:pt>
                <c:pt idx="2">
                  <c:v>Макаров М.</c:v>
                </c:pt>
                <c:pt idx="3">
                  <c:v>Румсевич Я.</c:v>
                </c:pt>
                <c:pt idx="4">
                  <c:v>Самохин И.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162</c:v>
                </c:pt>
                <c:pt idx="1">
                  <c:v>165</c:v>
                </c:pt>
                <c:pt idx="2">
                  <c:v>165</c:v>
                </c:pt>
                <c:pt idx="3">
                  <c:v>164</c:v>
                </c:pt>
                <c:pt idx="4">
                  <c:v>167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6.8699815300865108E-2"/>
          <c:y val="2.9523252303756648E-2"/>
          <c:w val="0.91661271507728159"/>
          <c:h val="0.18197693598030659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              Вес</c:v>
                </c:pt>
              </c:strCache>
            </c:strRef>
          </c:tx>
          <c:explosion val="25"/>
          <c:dPt>
            <c:idx val="0"/>
            <c:explosion val="18"/>
          </c:dPt>
          <c:dPt>
            <c:idx val="1"/>
            <c:explosion val="20"/>
          </c:dPt>
          <c:dPt>
            <c:idx val="2"/>
            <c:explosion val="18"/>
          </c:dPt>
          <c:dPt>
            <c:idx val="3"/>
            <c:explosion val="18"/>
          </c:dPt>
          <c:dPt>
            <c:idx val="4"/>
            <c:explosion val="15"/>
          </c:dPt>
          <c:cat>
            <c:strRef>
              <c:f>Лист1!$A$2:$A$6</c:f>
              <c:strCache>
                <c:ptCount val="5"/>
                <c:pt idx="0">
                  <c:v>Сможевская А.</c:v>
                </c:pt>
                <c:pt idx="1">
                  <c:v>Лымарь И.</c:v>
                </c:pt>
                <c:pt idx="2">
                  <c:v>Макаров М.</c:v>
                </c:pt>
                <c:pt idx="3">
                  <c:v>Румсевич Я.</c:v>
                </c:pt>
                <c:pt idx="4">
                  <c:v>Самохин И.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53</c:v>
                </c:pt>
                <c:pt idx="1">
                  <c:v>53</c:v>
                </c:pt>
                <c:pt idx="2">
                  <c:v>49</c:v>
                </c:pt>
                <c:pt idx="3">
                  <c:v>53</c:v>
                </c:pt>
                <c:pt idx="4">
                  <c:v>51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058714882861748"/>
          <c:y val="0.15845025688455699"/>
          <c:w val="0.31015359191212238"/>
          <c:h val="0.79527053137641668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Лист1!$D$1</c:f>
              <c:strCache>
                <c:ptCount val="1"/>
                <c:pt idx="0">
                  <c:v>            Размер обуви</c:v>
                </c:pt>
              </c:strCache>
            </c:strRef>
          </c:tx>
          <c:explosion val="14"/>
          <c:cat>
            <c:strRef>
              <c:f>Лист1!$A$2:$A$6</c:f>
              <c:strCache>
                <c:ptCount val="5"/>
                <c:pt idx="0">
                  <c:v>Сможевская А.</c:v>
                </c:pt>
                <c:pt idx="1">
                  <c:v>Лымарь И.</c:v>
                </c:pt>
                <c:pt idx="2">
                  <c:v>Макаров М.</c:v>
                </c:pt>
                <c:pt idx="3">
                  <c:v>Румсевич Я.</c:v>
                </c:pt>
                <c:pt idx="4">
                  <c:v>Самохин И.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37</c:v>
                </c:pt>
                <c:pt idx="1">
                  <c:v>42</c:v>
                </c:pt>
                <c:pt idx="2">
                  <c:v>43</c:v>
                </c:pt>
                <c:pt idx="3">
                  <c:v>41</c:v>
                </c:pt>
                <c:pt idx="4">
                  <c:v>42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859052287269633"/>
          <c:y val="0.12226215586341785"/>
          <c:w val="0.24046971911323808"/>
          <c:h val="0.7690970956839984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Сможевская А.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                     Рост</c:v>
                </c:pt>
                <c:pt idx="1">
                  <c:v>              Вес</c:v>
                </c:pt>
                <c:pt idx="2">
                  <c:v>            Размер обуви</c:v>
                </c:pt>
                <c:pt idx="3">
                  <c:v>                    ОТ</c:v>
                </c:pt>
                <c:pt idx="4">
                  <c:v>                    ОБ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162</c:v>
                </c:pt>
                <c:pt idx="1">
                  <c:v>53</c:v>
                </c:pt>
                <c:pt idx="2">
                  <c:v>37</c:v>
                </c:pt>
                <c:pt idx="3">
                  <c:v>50</c:v>
                </c:pt>
                <c:pt idx="4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Лымарь И.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                     Рост</c:v>
                </c:pt>
                <c:pt idx="1">
                  <c:v>              Вес</c:v>
                </c:pt>
                <c:pt idx="2">
                  <c:v>            Размер обуви</c:v>
                </c:pt>
                <c:pt idx="3">
                  <c:v>                    ОТ</c:v>
                </c:pt>
                <c:pt idx="4">
                  <c:v>                    ОБ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165</c:v>
                </c:pt>
                <c:pt idx="1">
                  <c:v>53</c:v>
                </c:pt>
                <c:pt idx="2">
                  <c:v>42</c:v>
                </c:pt>
                <c:pt idx="3">
                  <c:v>52</c:v>
                </c:pt>
                <c:pt idx="4">
                  <c:v>76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Макаров М.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                     Рост</c:v>
                </c:pt>
                <c:pt idx="1">
                  <c:v>              Вес</c:v>
                </c:pt>
                <c:pt idx="2">
                  <c:v>            Размер обуви</c:v>
                </c:pt>
                <c:pt idx="3">
                  <c:v>                    ОТ</c:v>
                </c:pt>
                <c:pt idx="4">
                  <c:v>                    ОБ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165</c:v>
                </c:pt>
                <c:pt idx="1">
                  <c:v>49</c:v>
                </c:pt>
                <c:pt idx="2">
                  <c:v>43</c:v>
                </c:pt>
                <c:pt idx="3">
                  <c:v>50</c:v>
                </c:pt>
                <c:pt idx="4">
                  <c:v>74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Румсевич Я.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                     Рост</c:v>
                </c:pt>
                <c:pt idx="1">
                  <c:v>              Вес</c:v>
                </c:pt>
                <c:pt idx="2">
                  <c:v>            Размер обуви</c:v>
                </c:pt>
                <c:pt idx="3">
                  <c:v>                    ОТ</c:v>
                </c:pt>
                <c:pt idx="4">
                  <c:v>                    ОБ</c:v>
                </c:pt>
              </c:strCache>
            </c:str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164</c:v>
                </c:pt>
                <c:pt idx="1">
                  <c:v>53</c:v>
                </c:pt>
                <c:pt idx="2">
                  <c:v>41</c:v>
                </c:pt>
                <c:pt idx="3">
                  <c:v>54</c:v>
                </c:pt>
                <c:pt idx="4">
                  <c:v>76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Самохин И.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                     Рост</c:v>
                </c:pt>
                <c:pt idx="1">
                  <c:v>              Вес</c:v>
                </c:pt>
                <c:pt idx="2">
                  <c:v>            Размер обуви</c:v>
                </c:pt>
                <c:pt idx="3">
                  <c:v>                    ОТ</c:v>
                </c:pt>
                <c:pt idx="4">
                  <c:v>                    ОБ</c:v>
                </c:pt>
              </c:strCache>
            </c:str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167</c:v>
                </c:pt>
                <c:pt idx="1">
                  <c:v>51</c:v>
                </c:pt>
                <c:pt idx="2">
                  <c:v>42</c:v>
                </c:pt>
                <c:pt idx="3">
                  <c:v>52</c:v>
                </c:pt>
                <c:pt idx="4">
                  <c:v>78</c:v>
                </c:pt>
              </c:numCache>
            </c:numRef>
          </c:val>
        </c:ser>
        <c:axId val="78765440"/>
        <c:axId val="78795904"/>
      </c:barChart>
      <c:catAx>
        <c:axId val="787654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78795904"/>
        <c:crosses val="autoZero"/>
        <c:auto val="1"/>
        <c:lblAlgn val="ctr"/>
        <c:lblOffset val="100"/>
      </c:catAx>
      <c:valAx>
        <c:axId val="787959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876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83406240886686"/>
          <c:y val="7.0095358711505157E-2"/>
          <c:w val="0.22990667833187511"/>
          <c:h val="0.84297308661162274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F5DEE3-6B45-418B-BF9B-6908487AAAD3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654BA3-39C9-4373-BCB4-4B9F72224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3AECFE-0515-4631-9FF0-B04B56BA30DF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F37CCC-4B05-4EC9-88C2-118CA82B6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FA9A1D-1DA4-48CC-81EB-0B4766E4FC10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84F9-833C-4F6C-A623-6359E14D0E0B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7FB5-6A51-4211-8642-E2464FEDB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B3D8-78D3-4E10-81A3-DD5ECBCC05D7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F127-2528-41A7-8886-E48FBE63F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A38D1-EFC1-438D-B471-9F956F8BF4BC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0E3B-A6CF-4072-BB5B-B82560CF3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4116-0E79-4917-A13C-902E55DEC90C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43B8-BDCC-491F-920A-E8E9FFE8E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3F03-355C-4688-BBBD-D9DB2E11BB1B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045D-CB5A-4A98-9C29-990D5A29F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5254F-020B-4BB4-94F0-75CA556E9D55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1806-CE66-4537-8BF6-F311F9F0C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5CED-222B-48E6-ABB8-1F7D3E1FD8D5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93BA-111E-472A-A0E5-A6A099196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C42E-D7EB-4FDC-BFA0-48A4D507F1CE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9ED3-4A9D-4168-8550-49256793C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03A6-774A-4AA0-B0EC-06F050277E20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8571-9D3F-4B4F-8BD5-0C27E7D14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BC56-8737-40F1-B61D-98EABEC51C09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D04A-09B8-478A-85D4-F5953B08B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B5D7-7130-4C27-8E7E-1D59FA029762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9166-D5E5-4B2F-836A-2EFA36559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BC3167-D8AB-4880-AA19-042F625AFF04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1904E-9658-43C2-B3FF-AE3D8AA3B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954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интегрированный урок: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по </a:t>
            </a:r>
            <a:r>
              <a:rPr lang="ru-RU" sz="2800" b="1" dirty="0" smtClean="0">
                <a:solidFill>
                  <a:srgbClr val="FFFF00"/>
                </a:solidFill>
              </a:rPr>
              <a:t>математике и </a:t>
            </a:r>
            <a:r>
              <a:rPr lang="ru-RU" sz="2800" b="1" dirty="0" smtClean="0">
                <a:solidFill>
                  <a:srgbClr val="FFFF00"/>
                </a:solidFill>
              </a:rPr>
              <a:t>информатике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Работа в программе </a:t>
            </a:r>
            <a:r>
              <a:rPr lang="en-US" b="1" dirty="0" smtClean="0">
                <a:solidFill>
                  <a:srgbClr val="FFFF00"/>
                </a:solidFill>
              </a:rPr>
              <a:t>Excel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Тема:  Обучение составлению таблиц и диаграмм; анализ статистических данных</a:t>
            </a:r>
            <a:r>
              <a:rPr lang="ru-RU" sz="2800" b="1" i="1" dirty="0" smtClean="0">
                <a:solidFill>
                  <a:srgbClr val="FFFF00"/>
                </a:solidFill>
              </a:rPr>
              <a:t>.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Учитель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Амарян</a:t>
            </a:r>
            <a:r>
              <a:rPr lang="ru-RU" sz="2000" b="1" i="1" dirty="0" smtClean="0">
                <a:solidFill>
                  <a:srgbClr val="FFFF00"/>
                </a:solidFill>
              </a:rPr>
              <a:t> Н.К.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Учитель  Григорян Т.Н.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357563"/>
            <a:ext cx="3671888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248285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Статистические характеристики</a:t>
            </a:r>
            <a:r>
              <a:rPr lang="ru-RU" altLang="ru-RU" smtClean="0"/>
              <a:t>.</a:t>
            </a:r>
          </a:p>
        </p:txBody>
      </p:sp>
      <p:sp>
        <p:nvSpPr>
          <p:cNvPr id="11267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1412776"/>
            <a:ext cx="8208912" cy="4713387"/>
          </a:xfrm>
          <a:blipFill rotWithShape="1">
            <a:blip r:embed="rId2" cstate="print"/>
            <a:stretch>
              <a:fillRect l="-2226" t="-1806"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Статистические характеристики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713288"/>
          </a:xfrm>
          <a:solidFill>
            <a:srgbClr val="0070C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4400" b="1" dirty="0" smtClean="0">
                <a:solidFill>
                  <a:srgbClr val="FFFF00"/>
                </a:solidFill>
              </a:rPr>
              <a:t>Среднее арифметическое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                  Размах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                              Мода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                                       Медиана</a:t>
            </a:r>
            <a:endParaRPr lang="ru-RU" sz="2800" dirty="0" smtClean="0">
              <a:solidFill>
                <a:srgbClr val="FFFF00"/>
              </a:solidFill>
              <a:latin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Способы представления данных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Различные таблицы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Диаграммы.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213100"/>
            <a:ext cx="32400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/>
              <a:t>Практическая работа.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«Вычисление статистических величин»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1. Запустите табличный процессор </a:t>
            </a:r>
            <a:r>
              <a:rPr lang="ru-RU" b="1" dirty="0" err="1"/>
              <a:t>Excel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2. Заполните таблицу в соответствии с образцом.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2233612"/>
          </a:xfrm>
        </p:spPr>
        <p:txBody>
          <a:bodyPr/>
          <a:lstStyle/>
          <a:p>
            <a:r>
              <a:rPr lang="ru-RU" altLang="ru-RU" sz="3200" b="1" smtClean="0"/>
              <a:t>1.Вычислите Мин, Макс, Срзнач, Размах, Моду, </a:t>
            </a:r>
            <a:br>
              <a:rPr lang="ru-RU" altLang="ru-RU" sz="3200" b="1" smtClean="0"/>
            </a:br>
            <a:r>
              <a:rPr lang="ru-RU" altLang="ru-RU" sz="3200" b="1" smtClean="0"/>
              <a:t>используя статистические функции</a:t>
            </a:r>
            <a:br>
              <a:rPr lang="ru-RU" altLang="ru-RU" sz="3200" b="1" smtClean="0"/>
            </a:br>
            <a:endParaRPr lang="ru-RU" altLang="ru-RU" sz="3200" b="1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91513" cy="39608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   </a:t>
            </a:r>
            <a:r>
              <a:rPr lang="ru-RU" altLang="ru-RU" b="1" smtClean="0"/>
              <a:t>2. Постройте диаграмму распределения     чисел второго ряда. </a:t>
            </a:r>
            <a:br>
              <a:rPr lang="ru-RU" altLang="ru-RU" b="1" smtClean="0"/>
            </a:b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>   3. Результат работы сохраните в виде файла с именем Статистика в личной папке.</a:t>
            </a:r>
          </a:p>
          <a:p>
            <a:pPr marL="0" indent="0">
              <a:buFont typeface="Arial" charset="0"/>
              <a:buNone/>
            </a:pP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69325" cy="1944687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b="1" smtClean="0">
                <a:solidFill>
                  <a:srgbClr val="FFFF00"/>
                </a:solidFill>
              </a:rPr>
              <a:t>Анкетирование проводилось   среди учащихся </a:t>
            </a:r>
            <a:br>
              <a:rPr lang="ru-RU" altLang="ru-RU" sz="2400" b="1" smtClean="0">
                <a:solidFill>
                  <a:srgbClr val="FFFF00"/>
                </a:solidFill>
              </a:rPr>
            </a:br>
            <a:r>
              <a:rPr lang="ru-RU" altLang="ru-RU" sz="2400" b="1" smtClean="0">
                <a:solidFill>
                  <a:srgbClr val="FFFF00"/>
                </a:solidFill>
              </a:rPr>
              <a:t> 6 а класса.</a:t>
            </a:r>
            <a:br>
              <a:rPr lang="ru-RU" altLang="ru-RU" sz="2400" b="1" smtClean="0">
                <a:solidFill>
                  <a:srgbClr val="FFFF00"/>
                </a:solidFill>
              </a:rPr>
            </a:br>
            <a:r>
              <a:rPr lang="ru-RU" altLang="ru-RU" sz="2400" b="1" smtClean="0">
                <a:solidFill>
                  <a:srgbClr val="FFFF00"/>
                </a:solidFill>
              </a:rPr>
              <a:t>Полученные данные  занесены в таблицу</a:t>
            </a:r>
            <a:r>
              <a:rPr lang="ru-RU" altLang="ru-RU" sz="2800" smtClean="0">
                <a:solidFill>
                  <a:srgbClr val="FFFF00"/>
                </a:solidFill>
              </a:rPr>
              <a:t>.</a:t>
            </a:r>
            <a:br>
              <a:rPr lang="ru-RU" altLang="ru-RU" sz="2800" smtClean="0">
                <a:solidFill>
                  <a:srgbClr val="FFFF00"/>
                </a:solidFill>
              </a:rPr>
            </a:br>
            <a:endParaRPr lang="ru-RU" altLang="ru-RU" sz="2400" smtClean="0">
              <a:solidFill>
                <a:srgbClr val="FFFF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74638" y="1773238"/>
          <a:ext cx="8569325" cy="435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837"/>
                <a:gridCol w="958471"/>
                <a:gridCol w="1394103"/>
                <a:gridCol w="1394103"/>
                <a:gridCol w="1525091"/>
                <a:gridCol w="1629721"/>
              </a:tblGrid>
              <a:tr h="818771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                 Ф.И.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                    </a:t>
                      </a:r>
                      <a:r>
                        <a:rPr lang="ru-RU" sz="2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    Рост</a:t>
                      </a:r>
                      <a:endParaRPr lang="ru-RU" sz="2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             Вес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ru-RU" sz="24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ru-RU" sz="2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Размер </a:t>
                      </a:r>
                      <a:r>
                        <a:rPr lang="ru-RU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обуви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                   </a:t>
                      </a:r>
                      <a:r>
                        <a:rPr lang="ru-RU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ОТ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                   </a:t>
                      </a:r>
                      <a:r>
                        <a:rPr lang="ru-RU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ОБ</a:t>
                      </a:r>
                    </a:p>
                  </a:txBody>
                  <a:tcPr marL="9525" marR="9525" marT="9523" marB="0" anchor="b"/>
                </a:tc>
              </a:tr>
              <a:tr h="6918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Сможевская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3" marB="0" anchor="b"/>
                </a:tc>
              </a:tr>
              <a:tr h="63939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Лымарь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3" marB="0" anchor="b"/>
                </a:tc>
              </a:tr>
              <a:tr h="63939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Макаров М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3" marB="0" anchor="b"/>
                </a:tc>
              </a:tr>
              <a:tr h="63939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Румсевич Я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3" marB="0" anchor="b"/>
                </a:tc>
              </a:tr>
              <a:tr h="63939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Самохин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Д.</a:t>
                      </a:r>
                    </a:p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3" marB="0" anchor="b"/>
                </a:tc>
              </a:tr>
            </a:tbl>
          </a:graphicData>
        </a:graphic>
      </p:graphicFrame>
      <p:sp>
        <p:nvSpPr>
          <p:cNvPr id="16438" name="Заголовок 1"/>
          <p:cNvSpPr txBox="1">
            <a:spLocks/>
          </p:cNvSpPr>
          <p:nvPr/>
        </p:nvSpPr>
        <p:spPr bwMode="auto">
          <a:xfrm>
            <a:off x="250825" y="6381750"/>
            <a:ext cx="8642350" cy="46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400" b="1">
              <a:latin typeface="Calibri" pitchFamily="34" charset="0"/>
            </a:endParaRPr>
          </a:p>
          <a:p>
            <a:pPr algn="ctr"/>
            <a:r>
              <a:rPr lang="ru-RU" altLang="ru-RU" sz="2400">
                <a:latin typeface="Calibri" pitchFamily="34" charset="0"/>
              </a:rPr>
              <a:t>Рассчитать ; среднее арифметическое, медиана, размах.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Способы представления данных</a:t>
            </a:r>
            <a:r>
              <a:rPr lang="ru-RU" altLang="ru-RU" smtClean="0"/>
              <a:t>.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713288"/>
          </a:xfrm>
          <a:solidFill>
            <a:srgbClr val="0070C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C000"/>
                </a:solidFill>
              </a:rPr>
              <a:t>. Столбчатые диаграммы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C000"/>
                </a:solidFill>
              </a:rPr>
              <a:t>. Круговые диаграммы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C000"/>
                </a:solidFill>
              </a:rPr>
              <a:t>. Полигон (на координатной плоскости)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C000"/>
                </a:solidFill>
              </a:rPr>
              <a:t>. Гистограммы (для изображения интервальных рядов данных)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800" b="1" dirty="0" smtClean="0">
              <a:solidFill>
                <a:srgbClr val="FFC000"/>
              </a:solidFill>
            </a:endParaRP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mbria Ma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Р О С Т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8229600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В Е 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Размер обуви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005978" cy="495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641475"/>
          </a:xfrm>
          <a:solidFill>
            <a:srgbClr val="7030A0"/>
          </a:solidFill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rgbClr val="FFFF00"/>
                </a:solidFill>
              </a:rPr>
              <a:t>Элементы статистики</a:t>
            </a:r>
            <a:r>
              <a:rPr lang="ru-RU" altLang="ru-RU" sz="6000" b="1" smtClean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  <a:solidFill>
            <a:srgbClr val="7030A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endParaRPr lang="ru-RU" sz="4000" b="1" dirty="0" smtClean="0"/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Что такое статистика?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Статистические характеристики.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Способы представления данных</a:t>
            </a:r>
            <a:r>
              <a:rPr lang="ru-RU" sz="4000" b="1" dirty="0" smtClean="0"/>
              <a:t>.</a:t>
            </a:r>
          </a:p>
          <a:p>
            <a:pPr algn="ctr" eaLnBrk="1" hangingPunct="1"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Гистограммы интервальных рядов данных таблицы.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504" y="1628800"/>
          <a:ext cx="87336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064500" cy="2565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dirty="0" smtClean="0"/>
              <a:t>Таблица успеваемости по предметам в 6 А классе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Д/З: </a:t>
            </a:r>
            <a:r>
              <a:rPr lang="ru-RU" sz="2800" b="1" dirty="0" smtClean="0"/>
              <a:t>Построить диаграммы по</a:t>
            </a:r>
            <a:br>
              <a:rPr lang="ru-RU" sz="2800" b="1" dirty="0" smtClean="0"/>
            </a:br>
            <a:r>
              <a:rPr lang="ru-RU" sz="2800" b="1" dirty="0" smtClean="0"/>
              <a:t>успеваемости по информатике, английскому языку и математике и сделать выводы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2708275"/>
          <a:ext cx="8064500" cy="373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02"/>
                <a:gridCol w="2015815"/>
                <a:gridCol w="2088065"/>
                <a:gridCol w="2160315"/>
                <a:gridCol w="72002"/>
              </a:tblGrid>
              <a:tr h="110680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Ф.И.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математика                         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информатика         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Английский язык                   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</a:tr>
              <a:tr h="87982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Сможевская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А.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</a:tr>
              <a:tr h="44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Лымарь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И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</a:tr>
              <a:tr h="40395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Макаров М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</a:tr>
              <a:tr h="44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Румсевич Я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</a:tr>
              <a:tr h="44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Самохин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Д.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Что такое статистика?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b="1" dirty="0" smtClean="0"/>
              <a:t>Статистика (греч.</a:t>
            </a:r>
            <a:r>
              <a:rPr lang="en-US" b="1" dirty="0" err="1" smtClean="0"/>
              <a:t>statos</a:t>
            </a:r>
            <a:r>
              <a:rPr lang="ru-RU" b="1" dirty="0" smtClean="0"/>
              <a:t> стоящий, стоячий, неподвижный)</a:t>
            </a:r>
          </a:p>
          <a:p>
            <a:pPr eaLnBrk="1" hangingPunct="1">
              <a:defRPr/>
            </a:pPr>
            <a:r>
              <a:rPr lang="ru-RU" b="1" dirty="0" smtClean="0"/>
              <a:t>Наука о количественных измерениях в развитии общества и экономике.</a:t>
            </a:r>
          </a:p>
          <a:p>
            <a:pPr eaLnBrk="1" hangingPunct="1">
              <a:defRPr/>
            </a:pPr>
            <a:r>
              <a:rPr lang="ru-RU" b="1" dirty="0" smtClean="0"/>
              <a:t>Научный метод  количественных исследований в некоторых областях.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Что такое статистика?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rgbClr val="FFFF00"/>
                </a:solidFill>
              </a:rPr>
              <a:t>Статистика- получение,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   обработка, анализ и публикации информации, характеризующей количественные закономерности в обществе в неразрывной связи с их количественным содержанием.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«  Есть три вида лжи: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  обычная ложь, наглая ложь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   статистическая</a:t>
            </a:r>
            <a:r>
              <a:rPr lang="ru-RU" sz="4400" dirty="0" smtClean="0">
                <a:solidFill>
                  <a:srgbClr val="FFFF00"/>
                </a:solidFill>
              </a:rPr>
              <a:t>.»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4400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Б. Дизраэли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15252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Какие статистические данные можно считать достоверными?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32765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исследования проводились на достаточно большой, случайным образом,  составленной выборке.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Чётко определено,  что подразумевается под тем или иным понятием.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Статистические данные не должны «убаюкивать» наше сознание, но не должны без причин пугать.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Необходимо уметь  видеть за цифрами объективный характер явлению, уметь критически оценивать статистические данные и те выводы, которые сделаны на основе этих данных.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Статистические характеристики</a:t>
            </a:r>
            <a:r>
              <a:rPr lang="ru-RU" altLang="ru-RU" smtClean="0"/>
              <a:t>.</a:t>
            </a:r>
          </a:p>
        </p:txBody>
      </p:sp>
      <p:sp>
        <p:nvSpPr>
          <p:cNvPr id="11267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1412776"/>
            <a:ext cx="8208912" cy="4713387"/>
          </a:xfrm>
          <a:blipFill rotWithShape="1">
            <a:blip r:embed="rId2" cstate="print"/>
            <a:stretch>
              <a:fillRect l="-2226" t="-1806" r="-1855"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МОДА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</a:rPr>
              <a:t>число чаще других встречающееся в данном </a:t>
            </a:r>
            <a:r>
              <a:rPr lang="ru-RU" b="1" dirty="0" smtClean="0">
                <a:solidFill>
                  <a:srgbClr val="FFFF00"/>
                </a:solidFill>
              </a:rPr>
              <a:t>ряду</a:t>
            </a: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64;72;72;72;78;82;85;88;91;93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72- МОДА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Статистические характеристики</a:t>
            </a:r>
            <a:r>
              <a:rPr lang="ru-RU" altLang="ru-RU" smtClean="0"/>
              <a:t>.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713288"/>
          </a:xfrm>
          <a:solidFill>
            <a:srgbClr val="0070C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</a:rPr>
              <a:t>Размах ряда чисел- разность между наибольшим и наименьшим из этих чисел.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Пример. Дан упорядоченный ряд чисел: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35;35;36;36;36;36;37;37;38;39;39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800" b="1" i="1" dirty="0" smtClean="0">
              <a:solidFill>
                <a:schemeClr val="bg1"/>
              </a:solidFill>
              <a:latin typeface="Cambria Math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39-35=4( размах ряда</a:t>
            </a:r>
            <a:r>
              <a:rPr lang="ru-RU" sz="3600" b="1" dirty="0" smtClean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433</Words>
  <Application>Microsoft Office PowerPoint</Application>
  <PresentationFormat>Экран (4:3)</PresentationFormat>
  <Paragraphs>131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Тема Office</vt:lpstr>
      <vt:lpstr>интегрированный урок: по математике и информатике Работа в программе Excel</vt:lpstr>
      <vt:lpstr>Элементы статистики.</vt:lpstr>
      <vt:lpstr>Что такое статистика?</vt:lpstr>
      <vt:lpstr>Что такое статистика?</vt:lpstr>
      <vt:lpstr>Слайд 5</vt:lpstr>
      <vt:lpstr>Какие статистические данные можно считать достоверными?</vt:lpstr>
      <vt:lpstr>Статистические характеристики.</vt:lpstr>
      <vt:lpstr>МОДА</vt:lpstr>
      <vt:lpstr>Статистические характеристики.</vt:lpstr>
      <vt:lpstr>Статистические характеристики.</vt:lpstr>
      <vt:lpstr>Статистические характеристики.</vt:lpstr>
      <vt:lpstr>Способы представления данных</vt:lpstr>
      <vt:lpstr>Практическая работа. </vt:lpstr>
      <vt:lpstr>1.Вычислите Мин, Макс, Срзнач, Размах, Моду,  используя статистические функции </vt:lpstr>
      <vt:lpstr> Анкетирование проводилось   среди учащихся   6 а класса. Полученные данные  занесены в таблицу. </vt:lpstr>
      <vt:lpstr>Способы представления данных.</vt:lpstr>
      <vt:lpstr>Р О С Т</vt:lpstr>
      <vt:lpstr>В Е С</vt:lpstr>
      <vt:lpstr>Размер обуви</vt:lpstr>
      <vt:lpstr>Гистограммы интервальных рядов данных таблицы.</vt:lpstr>
      <vt:lpstr>Таблица успеваемости по предметам в 6 А классе Д/З: Построить диаграммы по успеваемости по информатике, английскому языку и математике и сделать выводы.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63</cp:revision>
  <cp:lastPrinted>2013-10-30T06:32:21Z</cp:lastPrinted>
  <dcterms:created xsi:type="dcterms:W3CDTF">2013-10-16T09:26:17Z</dcterms:created>
  <dcterms:modified xsi:type="dcterms:W3CDTF">2014-01-09T07:44:28Z</dcterms:modified>
</cp:coreProperties>
</file>