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3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4" r:id="rId34"/>
    <p:sldId id="295" r:id="rId35"/>
    <p:sldId id="296" r:id="rId36"/>
    <p:sldId id="297" r:id="rId37"/>
    <p:sldId id="298" r:id="rId38"/>
    <p:sldId id="299" r:id="rId39"/>
    <p:sldId id="301" r:id="rId40"/>
    <p:sldId id="302" r:id="rId41"/>
    <p:sldId id="303" r:id="rId42"/>
    <p:sldId id="304" r:id="rId43"/>
    <p:sldId id="308" r:id="rId44"/>
    <p:sldId id="30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95238" autoAdjust="0"/>
  </p:normalViewPr>
  <p:slideViewPr>
    <p:cSldViewPr>
      <p:cViewPr varScale="1">
        <p:scale>
          <a:sx n="83" d="100"/>
          <a:sy n="83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4111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3571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Аттестационная работа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форме компьютерной презентации методической разработки раздела образовательной программы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«Квадратные уравнения»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(8 класс).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7406640" cy="175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Пинчук Ирина Владимировна</a:t>
            </a:r>
          </a:p>
          <a:p>
            <a:pPr>
              <a:lnSpc>
                <a:spcPct val="80000"/>
              </a:lnSpc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математики высшей квалификационной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категории.</a:t>
            </a:r>
          </a:p>
          <a:p>
            <a:pPr>
              <a:lnSpc>
                <a:spcPct val="80000"/>
              </a:lnSpc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МБОУСОШ №19 г.Н.Новгород</a:t>
            </a:r>
          </a:p>
          <a:p>
            <a:pPr>
              <a:lnSpc>
                <a:spcPct val="80000"/>
              </a:lnSpc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работы – 26 лет.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100392" cy="114300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Используемые методы обучения: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Autofit/>
          </a:bodyPr>
          <a:lstStyle/>
          <a:p>
            <a:pPr marL="173038" indent="277813" algn="just">
              <a:buNone/>
            </a:pP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характеру познавательной деятельности: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объяснительно-иллюстративный;</a:t>
            </a: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репродуктивный;</a:t>
            </a: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проблемный;</a:t>
            </a: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исследовательский;</a:t>
            </a: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системно -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3038" indent="277813" algn="just">
              <a:buNone/>
            </a:pP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источникам знаний: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словесный;</a:t>
            </a: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наглядный;</a:t>
            </a: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практический.</a:t>
            </a:r>
          </a:p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73038" algn="just">
              <a:spcBef>
                <a:spcPct val="0"/>
              </a:spcBef>
              <a:buFont typeface="Wingdings" pitchFamily="2" charset="2"/>
              <a:buChar char="§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100392" cy="114300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Используемые методы обучения: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Autofit/>
          </a:bodyPr>
          <a:lstStyle/>
          <a:p>
            <a:pPr marL="173038" indent="277813" algn="just">
              <a:buNone/>
            </a:pP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принципу анализа или синтеза знаний: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аналитический;</a:t>
            </a: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синтетический;</a:t>
            </a: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сравнительный;</a:t>
            </a: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обобщающий;</a:t>
            </a: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классификационный.</a:t>
            </a:r>
          </a:p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73038" algn="just">
              <a:spcBef>
                <a:spcPct val="0"/>
              </a:spcBef>
              <a:buFont typeface="Wingdings" pitchFamily="2" charset="2"/>
              <a:buChar char="§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100392" cy="114300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приёмы: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Autofit/>
          </a:bodyPr>
          <a:lstStyle/>
          <a:p>
            <a:pPr marL="173038" indent="277813" algn="just">
              <a:buNone/>
            </a:pP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умений: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коллективной учебной деятельности;</a:t>
            </a: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в группах по уровню восприятия материала;</a:t>
            </a: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теории при решении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практических задач.</a:t>
            </a:r>
          </a:p>
          <a:p>
            <a:pPr marL="173038" indent="277813" algn="just">
              <a:buNone/>
            </a:pP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Учебная дискуссия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None/>
            </a:pP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ситуации успеха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None/>
            </a:pP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проблемных ситуаций</a:t>
            </a:r>
          </a:p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73038" algn="just">
              <a:spcBef>
                <a:spcPct val="0"/>
              </a:spcBef>
              <a:buFont typeface="Wingdings" pitchFamily="2" charset="2"/>
              <a:buChar char="§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100392" cy="114300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Педагогические технологии: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Autofit/>
          </a:bodyPr>
          <a:lstStyle/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проблемное обучение;</a:t>
            </a: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учебная дискуссия;</a:t>
            </a: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игровая технология;</a:t>
            </a: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обучение;</a:t>
            </a: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технологии;</a:t>
            </a: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метода обучения;</a:t>
            </a: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ИКТ.</a:t>
            </a:r>
          </a:p>
          <a:p>
            <a:pPr marL="173038" indent="277813" algn="just">
              <a:buFont typeface="Wingdings" pitchFamily="2" charset="2"/>
              <a:buChar char="§"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73038" algn="just">
              <a:spcBef>
                <a:spcPct val="0"/>
              </a:spcBef>
              <a:buFont typeface="Wingdings" pitchFamily="2" charset="2"/>
              <a:buChar char="§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100392" cy="114300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Организационные формы обучения: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Autofit/>
          </a:bodyPr>
          <a:lstStyle/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73038" algn="just">
              <a:spcBef>
                <a:spcPct val="0"/>
              </a:spcBef>
              <a:buFont typeface="Wingdings" pitchFamily="2" charset="2"/>
              <a:buChar char="§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87625" y="980728"/>
          <a:ext cx="7560840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7"/>
                <a:gridCol w="3528393"/>
                <a:gridCol w="2520280"/>
              </a:tblGrid>
              <a:tr h="498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Формы урока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Действия учителя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Действия учащихся</a:t>
                      </a:r>
                    </a:p>
                  </a:txBody>
                  <a:tcPr horzOverflow="overflow"/>
                </a:tc>
              </a:tr>
              <a:tr h="3821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Проблемный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Создание мотивации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Организует и участвует в коллективном выводе формул, алгоритмов решения задач, построения графиков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Обеспечивает усиление роли мышления учащихся, создает атмосферу взаимного доверия.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Обсуждают способы, модели, предложенные другими учащимися.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Выбирают оптимальные способы решения.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Выводят формулы.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Решают практические задачи, анализируют различные способы решения.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Осмысливают свои способности, долю своего участия в решении проблемы.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100392" cy="114300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Организационные формы обучения: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Autofit/>
          </a:bodyPr>
          <a:lstStyle/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73038" algn="just">
              <a:spcBef>
                <a:spcPct val="0"/>
              </a:spcBef>
              <a:buFont typeface="Wingdings" pitchFamily="2" charset="2"/>
              <a:buChar char="§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87625" y="980728"/>
          <a:ext cx="7560840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7"/>
                <a:gridCol w="3528393"/>
                <a:gridCol w="2520280"/>
              </a:tblGrid>
              <a:tr h="432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Формы урока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Действия учителя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Действия учащихся</a:t>
                      </a:r>
                    </a:p>
                  </a:txBody>
                  <a:tcPr horzOverflow="overflow"/>
                </a:tc>
              </a:tr>
              <a:tr h="33123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Урок-практикум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Организует действие по инструкции (по группам), назначает ответственных в каждой группе.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Контролирует решение практических задач с учетом подготовленности учащихся.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Участвует в самостоятельной выработке решений, обеспечивает постоянную вовлеченность учащихся в учебный процесс.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Активизирует мышление учащихся.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Ставят цель деятельности.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Решают практические задачи по группам, консультируются с ответственными в каждой группе, постоянно взаимодействуют друг с другом и учителем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. Анализируют свои возможности.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100392" cy="114300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Организационные формы обучения: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Autofit/>
          </a:bodyPr>
          <a:lstStyle/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73038" algn="just">
              <a:spcBef>
                <a:spcPct val="0"/>
              </a:spcBef>
              <a:buFont typeface="Wingdings" pitchFamily="2" charset="2"/>
              <a:buChar char="§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87625" y="980728"/>
          <a:ext cx="756084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5"/>
                <a:gridCol w="3096345"/>
                <a:gridCol w="2520280"/>
              </a:tblGrid>
              <a:tr h="5816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Формы урока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Действия учителя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Действия учащихся</a:t>
                      </a:r>
                    </a:p>
                  </a:txBody>
                  <a:tcPr horzOverflow="overflow"/>
                </a:tc>
              </a:tr>
              <a:tr h="4458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Поисково-исследовательский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Организует и участвует в коллективном выводе конкретных формул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Организует и управляет обсуждением моделей, определяет границы применения способа.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Организует контрольно-оценочные действия, создает атмосферу взаимного доверия.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Обнаруживают дефицит знаний и умений для решения предложенной задачи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Обсуждают модели, предложенные другими учащимися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Решают конкретно-практические задачи, анализируют правильность и полноту действий в ходе решения учебной задачи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Осмысливают свои способности, меру собственного участия в учебных действиях данного рода.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100392" cy="114300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Организационные формы обучения: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Autofit/>
          </a:bodyPr>
          <a:lstStyle/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73038" algn="just">
              <a:spcBef>
                <a:spcPct val="0"/>
              </a:spcBef>
              <a:buFont typeface="Wingdings" pitchFamily="2" charset="2"/>
              <a:buChar char="§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87625" y="980728"/>
          <a:ext cx="7560840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5"/>
                <a:gridCol w="3096345"/>
                <a:gridCol w="2520280"/>
              </a:tblGrid>
              <a:tr h="348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Формы урока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Действия учителя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Действия учащихся</a:t>
                      </a:r>
                    </a:p>
                  </a:txBody>
                  <a:tcPr horzOverflow="overflow"/>
                </a:tc>
              </a:tr>
              <a:tr h="2675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Эвристического обучения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Выявляет интересы в изучаемой области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Формирует учебное задание, консультирует учащихся в процессе создания или того или иного способа решения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Организует индивидуальную и коллективную рефлексию деятельности.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Осознают ситуацию, ставят цель деятельности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Анализируют границы своих возможностей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Выполняют учебные задания.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100392" cy="114300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содержания раздела: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Autofit/>
          </a:bodyPr>
          <a:lstStyle/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73038" algn="just">
              <a:spcBef>
                <a:spcPct val="0"/>
              </a:spcBef>
              <a:buFont typeface="Wingdings" pitchFamily="2" charset="2"/>
              <a:buChar char="§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124744"/>
            <a:ext cx="6984776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представлений о математике как форме описания и методе познания действительности;</a:t>
            </a:r>
          </a:p>
          <a:p>
            <a:pPr algn="just">
              <a:lnSpc>
                <a:spcPct val="80000"/>
              </a:lnSpc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общих способов интеллектуальной деятельности;</a:t>
            </a:r>
          </a:p>
          <a:p>
            <a:pPr algn="just">
              <a:lnSpc>
                <a:spcPct val="80000"/>
              </a:lnSpc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овладение математическими знаниями и умениями, необходимыми для продолжения обучения;</a:t>
            </a:r>
          </a:p>
          <a:p>
            <a:pPr algn="just">
              <a:lnSpc>
                <a:spcPct val="80000"/>
              </a:lnSpc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создание фундамента для математического развития, формирования механизмов мышления; </a:t>
            </a:r>
          </a:p>
          <a:p>
            <a:pPr algn="just">
              <a:lnSpc>
                <a:spcPct val="80000"/>
              </a:lnSpc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получение знаний о квадратных уравнениях как важнейшей математической модели для описания и исследования разнообразных процессов.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100392" cy="114300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деятельности учащихся: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Autofit/>
          </a:bodyPr>
          <a:lstStyle/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73038" algn="just">
              <a:spcBef>
                <a:spcPct val="0"/>
              </a:spcBef>
              <a:buFont typeface="Wingdings" pitchFamily="2" charset="2"/>
              <a:buChar char="§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124744"/>
            <a:ext cx="6984776" cy="666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lnSpc>
                <a:spcPct val="80000"/>
              </a:lnSpc>
              <a:spcBef>
                <a:spcPct val="50000"/>
              </a:spcBef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Познавательная деятельность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173038" algn="just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овладение и оперирование суждениями, умозаключениями, мыслительными операциями.</a:t>
            </a:r>
          </a:p>
          <a:p>
            <a:pPr marL="357188" indent="-357188">
              <a:lnSpc>
                <a:spcPct val="80000"/>
              </a:lnSpc>
              <a:spcBef>
                <a:spcPct val="50000"/>
              </a:spcBef>
            </a:pP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Преобразующая деятельность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173038" algn="just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умение переносить полученные знания в новую ситуацию.</a:t>
            </a:r>
          </a:p>
          <a:p>
            <a:pPr marL="357188" indent="-357188">
              <a:lnSpc>
                <a:spcPct val="80000"/>
              </a:lnSpc>
              <a:spcBef>
                <a:spcPct val="50000"/>
              </a:spcBef>
            </a:pPr>
            <a:r>
              <a:rPr lang="ru-RU" sz="24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Общеучебная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деятельность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173038" algn="just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рациональные приёмы вычислений, приёмы работы с учебником, приёмы организации домашние работы.</a:t>
            </a:r>
          </a:p>
          <a:p>
            <a:pPr marL="357188" indent="-357188">
              <a:lnSpc>
                <a:spcPct val="80000"/>
              </a:lnSpc>
              <a:spcBef>
                <a:spcPct val="50000"/>
              </a:spcBef>
            </a:pPr>
            <a:r>
              <a:rPr lang="ru-RU" sz="24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Самоорганизационная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деятельность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173038" algn="just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организация внимания, способ постановки цели, планирование, самоконтроль, самоанализ.</a:t>
            </a:r>
          </a:p>
          <a:p>
            <a:pPr indent="173038" algn="just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3038" algn="just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3038" algn="just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Квадратные уравнения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применяются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решении алгебраических, иррациональных, тригонометрических и других видов уравнений, а также занимает важное место в заданиях ЕГЭ. </a:t>
            </a:r>
          </a:p>
          <a:p>
            <a:pPr marL="0" indent="0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программы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содействует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сохранению единого образовательного пространства, развитию творческой инициативы учителя, учету индивидуальных способностей и потребностей учащихся. </a:t>
            </a:r>
          </a:p>
          <a:p>
            <a:pPr marL="0" indent="0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Темы занятий в планировании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распределены по принципам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систематичности; последовательности; доступности.</a:t>
            </a:r>
          </a:p>
          <a:p>
            <a:pPr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70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Поурочное планирование 8 класс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Глава «Квадратные уравнения»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25 часов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49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636"/>
                <a:gridCol w="5400600"/>
                <a:gridCol w="13381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урока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материала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Квадратное уравнение и его корни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Неполные квадратные уравнения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 выделения полного квадрата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5-8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Решение квадратных уравнений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9-11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Приведенное квадратное уравнение. Теорема Виета. Проверочная работа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12-14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Уравнения, сводящиеся к квадратным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15-18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Решение задач с помощью квадратных уравнений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19-21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Решение простейших систем, содержащих уравнение второй степени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22-23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Обобщающий урок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Контрольная работа №3 по теме « Квадратные уравнения»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контрольной работы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Проект урока с применением технологии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метода обучения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342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44738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Организационная информация</a:t>
                      </a:r>
                      <a:endParaRPr lang="ru-RU" sz="18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Тема урока</a:t>
                      </a:r>
                      <a:endParaRPr lang="ru-RU" sz="18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Решение квадратных уравнений</a:t>
                      </a:r>
                      <a:endParaRPr lang="ru-RU" sz="18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7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8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Алгебра</a:t>
                      </a:r>
                      <a:endParaRPr lang="ru-RU" sz="18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7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8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7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Автор урока</a:t>
                      </a:r>
                      <a:endParaRPr lang="ru-RU" sz="18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Пинчук Ирина Владимировна, учитель математики</a:t>
                      </a:r>
                      <a:endParaRPr lang="ru-RU" sz="18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7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Образовательное учреждение</a:t>
                      </a:r>
                      <a:endParaRPr lang="ru-RU" sz="18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МБОУ СОШ № 19</a:t>
                      </a:r>
                      <a:endParaRPr lang="ru-RU" sz="18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7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Местонахождение ОУ</a:t>
                      </a:r>
                      <a:endParaRPr lang="ru-RU" sz="18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Нижний Новгород</a:t>
                      </a:r>
                      <a:endParaRPr lang="ru-RU" sz="18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Проект урока с применением технологии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метода обучения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75656" y="1556792"/>
          <a:ext cx="7385372" cy="3925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753"/>
                <a:gridCol w="5426619"/>
              </a:tblGrid>
              <a:tr h="40940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Методическая информация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Тип урока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Урок  «открытия» нового знания.</a:t>
                      </a:r>
                    </a:p>
                  </a:txBody>
                  <a:tcPr marL="68580" marR="68580" marT="0" marB="0"/>
                </a:tc>
              </a:tr>
              <a:tr h="3106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Цели урока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 err="1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Деятельностная</a:t>
                      </a:r>
                      <a:r>
                        <a:rPr lang="ru-RU" sz="1800" b="1" u="sng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цель урока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r>
                        <a:rPr lang="ru-RU" sz="1800" b="1" i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формирование у учащихся способностей к самостоятельному построению новых способов действий по теме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 Решение квадратных уравнений» на основе метода рефлексивной самоорганизации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Образовательная цель урока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расширение понятийной базы по теме «Квадратные уравнения» за счет включения в нее новых элементов: решение квадратных уравнений общего вида.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936104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Проект урока с применением технологии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метода обучения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75656" y="1124745"/>
          <a:ext cx="7385372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449268"/>
              </a:tblGrid>
              <a:tr h="5472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Задачи урока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u="sng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Образовательные:</a:t>
                      </a:r>
                      <a:endParaRPr lang="ru-RU" sz="1800" b="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выработать алгоритм решения квадратных уравнений общего вида;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рассмотреть его применение для различных значений дискриминанта уравнения.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u="sng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Развивающие:</a:t>
                      </a:r>
                      <a:endParaRPr lang="ru-RU" sz="1800" b="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внимания, памяти, умения рассуждать и аргументировать свои действия через решение проблемной задачи;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познавательного интереса к предмету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Формирование эмоционально-положительного настроя у учащихся путем применения активных форм ведения урока и ИКТ</a:t>
                      </a:r>
                      <a:r>
                        <a:rPr lang="ru-RU" sz="1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  <a:endParaRPr lang="ru-RU" sz="1800" b="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u="sng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Воспитательные:</a:t>
                      </a:r>
                      <a:endParaRPr lang="ru-RU" sz="1800" b="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коммуникативных умений учащихся через организацию групповой, парной и фронтальной работы на уроке.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936104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Проект урока с применением технологии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метода обучения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75656" y="1124745"/>
          <a:ext cx="7385372" cy="360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5441156"/>
              </a:tblGrid>
              <a:tr h="3600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Используемые педагогические технологии, методы и приемы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u="sng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Применяемая технология</a:t>
                      </a: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технология </a:t>
                      </a:r>
                      <a:r>
                        <a:rPr lang="ru-RU" sz="1800" b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деятельностного</a:t>
                      </a: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метода обучения ( автор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Л.Г. </a:t>
                      </a:r>
                      <a:r>
                        <a:rPr lang="ru-RU" sz="1800" b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Петерсон</a:t>
                      </a: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u="sng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Методы организации работы:</a:t>
                      </a:r>
                      <a:endParaRPr lang="ru-RU" sz="1800" b="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Словесные методы (беседа, чтение)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Наглядные (демонстрация презентации)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Проблемно-поисковый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 рефлексивной самоорганизации (</a:t>
                      </a:r>
                      <a:r>
                        <a:rPr lang="ru-RU" sz="1800" b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деятельностный</a:t>
                      </a: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метод)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Уровневая дифференциация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936104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Проект урока с применением технологии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метода обучения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75656" y="1124745"/>
          <a:ext cx="7385372" cy="504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5801196"/>
              </a:tblGrid>
              <a:tr h="3600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ЗУН, которые приобретут ученики в ходе урока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u="sng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Учащиеся должны знать</a:t>
                      </a:r>
                      <a:endParaRPr lang="ru-RU" sz="1800" b="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Формулу дискриминанта, формулу  корней квадратного уравнения;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Алгоритм нахождения корней квадратного уравнения по формуле.</a:t>
                      </a:r>
                    </a:p>
                    <a:p>
                      <a:pPr indent="11176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b="0" u="sng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Учащиеся должны уметь</a:t>
                      </a:r>
                      <a:endParaRPr lang="ru-RU" sz="1800" b="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Вычислять дискриминант  и сравнивать его с нулем;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Находить корни квадратного уравнения по формуле.</a:t>
                      </a:r>
                    </a:p>
                    <a:p>
                      <a:pPr indent="11176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b="0" u="sng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Кроме того, учащиеся должны</a:t>
                      </a:r>
                      <a:endParaRPr lang="ru-RU" sz="1800" b="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ru-RU" sz="1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Грамотно </a:t>
                      </a: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излагать свои мысли в устной и письменной речи, использовать различные языки </a:t>
                      </a:r>
                      <a:r>
                        <a:rPr lang="ru-RU" sz="1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математики;</a:t>
                      </a:r>
                      <a:endParaRPr lang="ru-RU" sz="1800" b="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Проводить доказательные рассуждения, аргументировать, выдвигать </a:t>
                      </a:r>
                      <a:r>
                        <a:rPr lang="ru-RU" sz="1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гипотезы;</a:t>
                      </a:r>
                      <a:endParaRPr lang="ru-RU" sz="1800" b="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ru-RU" sz="1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Анализировать, </a:t>
                      </a: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классифицировать информацию, использовать информационные источники, включая учебную литературу</a:t>
                      </a:r>
                      <a:r>
                        <a:rPr lang="ru-RU" sz="1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800" b="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936104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Проект урока с применением технологии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метода обучения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75656" y="1124745"/>
          <a:ext cx="7385372" cy="4416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5441156"/>
              </a:tblGrid>
              <a:tr h="1152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Дидактическое обеспечение урока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Компьютерная презентация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Карточки оценки работы на уроке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Карточки с практическими заданиями по новой теме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52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Список учебной и дополнительной литературы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Алгебра: учебник для 8 класса общеобразовательных учреждений  (Ш.А.  Алимов, Ю.М. Колягин, Ю.В.Сидоров и др.)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err="1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Разноуровневые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дидактические материалы по алгебре .8 класс, авторы :М.Б. </a:t>
                      </a:r>
                      <a:r>
                        <a:rPr lang="ru-RU" sz="1800" dirty="0" err="1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Миндюк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Н.Г. </a:t>
                      </a:r>
                      <a:r>
                        <a:rPr lang="ru-RU" sz="1800" dirty="0" err="1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Миндюк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Москва, Изд. дом  « </a:t>
                      </a:r>
                      <a:r>
                        <a:rPr lang="ru-RU" sz="1800" dirty="0" err="1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Генжер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2159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3.  Интернет- источники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http:// festival .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september.ru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/articles/520633/;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http:// festival .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september.ru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/articles/601075/;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http:// festival .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september.ru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/articles/521912/;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224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Этап мотивации учащихся к учебной деятельности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(1 минута)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5616" y="1124744"/>
            <a:ext cx="3977592" cy="554461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182563" algn="just">
              <a:buNone/>
            </a:pPr>
            <a:r>
              <a:rPr lang="ru-RU" sz="1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sz="18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Ребята, сегодня на  уроке  мы вновь будем говорить о квадратных уравнениях. Квадратные уравнения - это фундамент, на котором покоится  величественное здание алгебры и каждый из вас должен уметь  правильно, быстро  и рационально решать квадратные уравнения. (слайд 1)</a:t>
            </a:r>
          </a:p>
          <a:p>
            <a:pPr marL="0" indent="182563" algn="just"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Герберт Спенсер. Английский философ, когда – то сказал: «Дороги  не те знания ,которые откладываются в мозгу как жир, дороги те, которые превращаются в умственные мышцы».</a:t>
            </a:r>
          </a:p>
          <a:p>
            <a:pPr marL="0" indent="182563" algn="just"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Сегодня на уроке мы проверим, кто из вас порадовал бы Герберта Спенсера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14500"/>
            <a:ext cx="3384376" cy="257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320"/>
            <a:ext cx="8034096" cy="7784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Этап актуализации и фиксирования индивидуального затруднения в пробном действии (7-8 мин)</a:t>
            </a:r>
            <a:endParaRPr lang="ru-RU" sz="27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362027516"/>
              </p:ext>
            </p:extLst>
          </p:nvPr>
        </p:nvGraphicFramePr>
        <p:xfrm>
          <a:off x="1043608" y="980728"/>
          <a:ext cx="5112568" cy="5777484"/>
        </p:xfrm>
        <a:graphic>
          <a:graphicData uri="http://schemas.openxmlformats.org/drawingml/2006/table">
            <a:tbl>
              <a:tblPr/>
              <a:tblGrid>
                <a:gridCol w="5112568"/>
              </a:tblGrid>
              <a:tr h="57606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sng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Учитель: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начнем с повторения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Вопросы записаны на доске: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1.Квадратное уравнение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2.Коэффициенты квадратного уравнения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3.Неполные квадратные уравнения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4.Метод выделения полного квадрата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Рассмотрим данные вопросы на примерах ,  которые встречались вам в домашних работах(идет фронтальная работа с классом)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Какие  уравнения называются квадратными?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Какие из данных уравнений являются квадратными? (слайд 2)</a:t>
                      </a:r>
                    </a:p>
                  </a:txBody>
                  <a:tcPr marL="55747" marR="557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29523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 актуализации и фиксирования индивидуального затруднения в пробном действии (7-8 мин)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783520751"/>
              </p:ext>
            </p:extLst>
          </p:nvPr>
        </p:nvGraphicFramePr>
        <p:xfrm>
          <a:off x="1043608" y="1556793"/>
          <a:ext cx="4049092" cy="4706269"/>
        </p:xfrm>
        <a:graphic>
          <a:graphicData uri="http://schemas.openxmlformats.org/drawingml/2006/table">
            <a:tbl>
              <a:tblPr/>
              <a:tblGrid>
                <a:gridCol w="4049092"/>
              </a:tblGrid>
              <a:tr h="259961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Назовите коэффициенты квадратного уравнения. (слайд 3</a:t>
                      </a:r>
                      <a:r>
                        <a:rPr lang="ru-RU" sz="1800" b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800" b="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800" b="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800" b="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Какие квадратные уравнения называются неполными? Из данных квадратных уравнений выберите </a:t>
                      </a:r>
                      <a:r>
                        <a:rPr lang="ru-RU" sz="1800" b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неполные</a:t>
                      </a:r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  </a:t>
                      </a:r>
                      <a:r>
                        <a:rPr lang="ru-RU" sz="1800" b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(слайд </a:t>
                      </a: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Times New Roman" pitchFamily="18" charset="0"/>
                        </a:rPr>
                        <a:t>4)</a:t>
                      </a:r>
                    </a:p>
                  </a:txBody>
                  <a:tcPr marL="55747" marR="557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07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Symbol"/>
                        <a:buNone/>
                      </a:pPr>
                      <a:endParaRPr lang="ru-RU" sz="2000" b="1" dirty="0">
                        <a:effectLst/>
                        <a:latin typeface="Times New Roman" pitchFamily="18" charset="0"/>
                        <a:ea typeface="Gulim" pitchFamily="34" charset="-127"/>
                        <a:cs typeface="Times New Roman" pitchFamily="18" charset="0"/>
                      </a:endParaRPr>
                    </a:p>
                  </a:txBody>
                  <a:tcPr marL="55747" marR="557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138314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16835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85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изучения раздела 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«Квадратное уравнение»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b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3038" indent="277813" algn="just">
              <a:buNone/>
            </a:pP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освоение учащимися понятий квадратное уравнение, полное и неполное квадратное уравнение;</a:t>
            </a: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умений решать квадратные уравнения различными способами;</a:t>
            </a: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решать задачи, в которых математической моделью являются квадратные уравнения.</a:t>
            </a:r>
          </a:p>
          <a:p>
            <a:pPr marL="173038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Этап актуализации и фиксирования индивидуального затруднения в пробном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действии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(7-8 мин)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370695932"/>
              </p:ext>
            </p:extLst>
          </p:nvPr>
        </p:nvGraphicFramePr>
        <p:xfrm>
          <a:off x="1043608" y="1556792"/>
          <a:ext cx="4049092" cy="5040560"/>
        </p:xfrm>
        <a:graphic>
          <a:graphicData uri="http://schemas.openxmlformats.org/drawingml/2006/table">
            <a:tbl>
              <a:tblPr/>
              <a:tblGrid>
                <a:gridCol w="4049092"/>
              </a:tblGrid>
              <a:tr h="504056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Решите  уравнения (слайд 5)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Решите  уравнения (слайд 6)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47" marR="557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38437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338437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13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Этап актуализации и фиксирования индивидуального затруднения в пробном действии (7-8 мин)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991396586"/>
              </p:ext>
            </p:extLst>
          </p:nvPr>
        </p:nvGraphicFramePr>
        <p:xfrm>
          <a:off x="1115616" y="1484785"/>
          <a:ext cx="4017640" cy="4863275"/>
        </p:xfrm>
        <a:graphic>
          <a:graphicData uri="http://schemas.openxmlformats.org/drawingml/2006/table">
            <a:tbl>
              <a:tblPr/>
              <a:tblGrid>
                <a:gridCol w="4017640"/>
              </a:tblGrid>
              <a:tr h="47525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sng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Учитель: 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Сегодня именно эти знания станут для нас теми 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кирпичиками,</a:t>
                      </a:r>
                      <a:r>
                        <a:rPr lang="ru-RU" sz="18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 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которых 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мы</a:t>
                      </a:r>
                      <a:r>
                        <a:rPr lang="ru-RU" sz="1800" baseline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сможем 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создать более сложное.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Запишите в тетрадях дату. Классная работа. Сейчас вам предлагается выполнить математический диктант по вариантам (в тетрадь записывается только ответ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Выполняется диктант (слайды 7-8)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47" marR="557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292080" y="3284984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340131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338437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50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464653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Этап актуализации и фиксирования индивидуального затруднения в пробном действии (7-8 мин)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154471822"/>
              </p:ext>
            </p:extLst>
          </p:nvPr>
        </p:nvGraphicFramePr>
        <p:xfrm>
          <a:off x="1115616" y="1268760"/>
          <a:ext cx="4032448" cy="4731004"/>
        </p:xfrm>
        <a:graphic>
          <a:graphicData uri="http://schemas.openxmlformats.org/drawingml/2006/table">
            <a:tbl>
              <a:tblPr/>
              <a:tblGrid>
                <a:gridCol w="4032448"/>
              </a:tblGrid>
              <a:tr h="39604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sng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Учитель: 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выполните  самопроверку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Выполняется самопроверка (слайд 9)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sng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Учитель: 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 сейчас посмотрите на парты - перед вами лежат оценочный лист работы на уроке и набор карточек с заданиями. Впишите в оценочный лист свою фамилию и оцените свое выполнение диктанта по количеству правильно выполненных заданий, т. е. верно выполненное задание -1 балл. Оцениваются только задания 1-4</a:t>
                      </a:r>
                    </a:p>
                  </a:txBody>
                  <a:tcPr marL="55747" marR="557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45638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243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784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 постановки учебной задачи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(5-6 мин)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794199779"/>
              </p:ext>
            </p:extLst>
          </p:nvPr>
        </p:nvGraphicFramePr>
        <p:xfrm>
          <a:off x="1115616" y="1052736"/>
          <a:ext cx="4248472" cy="5682488"/>
        </p:xfrm>
        <a:graphic>
          <a:graphicData uri="http://schemas.openxmlformats.org/drawingml/2006/table">
            <a:tbl>
              <a:tblPr/>
              <a:tblGrid>
                <a:gridCol w="4248472"/>
              </a:tblGrid>
              <a:tr h="56675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sng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 :</a:t>
                      </a:r>
                      <a:r>
                        <a:rPr lang="ru-RU" sz="1800" u="sng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какой из номеров диктанта вызвал у вас наибольшие затруднения?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 предполагаемый ответ учащихся-5)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sng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давайте попробуем выяснить ,где именно возникло затруднение и почему.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sng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Ученики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мы не знаем правила решения квадратного уравнения со всеми коэффициентами, отличными от нуля, не выделяя полный квадрат.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sng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 может и не надо нам этого знать, может это нам и не пригодится? Давайте попробуем решить задачу, которая называется «Задача о рукопожатиях»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(слайд 10)</a:t>
                      </a:r>
                    </a:p>
                  </a:txBody>
                  <a:tcPr marL="55747" marR="557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2976"/>
            <a:ext cx="36004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13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70088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Этап постановки учебной задачи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(5-6 мин)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230112516"/>
              </p:ext>
            </p:extLst>
          </p:nvPr>
        </p:nvGraphicFramePr>
        <p:xfrm>
          <a:off x="1043608" y="1124745"/>
          <a:ext cx="3873623" cy="5256584"/>
        </p:xfrm>
        <a:graphic>
          <a:graphicData uri="http://schemas.openxmlformats.org/drawingml/2006/table">
            <a:tbl>
              <a:tblPr/>
              <a:tblGrid>
                <a:gridCol w="3873623"/>
              </a:tblGrid>
              <a:tr h="5256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sng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 что нужно сделать, чтобы преодолеть это затруднение?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sng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Ученики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найти правило решения квадратных уравнений общего вида.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sng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 урока 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определить правило решения квадратных уравнений и рассмотреть его применение на примерах.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sng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Попробуем сформулировать тему урока.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sng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Ученики</a:t>
                      </a:r>
                      <a:r>
                        <a:rPr lang="ru-RU" sz="1800" b="1" u="non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Решение квадратных уравнений общего вида. (слайд 11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Учитель: 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Тему</a:t>
                      </a:r>
                      <a:r>
                        <a:rPr lang="ru-RU" sz="18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урока запишем в тетради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747" marR="557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 flipH="1" flipV="1">
            <a:off x="323529" y="3647004"/>
            <a:ext cx="936104" cy="28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388843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19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 « открытия» учащимися нового знания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(7-8 мин)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186508649"/>
              </p:ext>
            </p:extLst>
          </p:nvPr>
        </p:nvGraphicFramePr>
        <p:xfrm>
          <a:off x="1043608" y="1052736"/>
          <a:ext cx="4824536" cy="5582195"/>
        </p:xfrm>
        <a:graphic>
          <a:graphicData uri="http://schemas.openxmlformats.org/drawingml/2006/table">
            <a:tbl>
              <a:tblPr/>
              <a:tblGrid>
                <a:gridCol w="4824536"/>
              </a:tblGrid>
              <a:tr h="55821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</a:t>
                      </a:r>
                      <a:r>
                        <a:rPr lang="ru-RU" sz="1800" b="0" u="sng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предлагаю сейчас разбиться на группы </a:t>
                      </a:r>
                      <a:endParaRPr lang="ru-RU" sz="1800" b="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Задание </a:t>
                      </a: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групп:</a:t>
                      </a:r>
                    </a:p>
                    <a:p>
                      <a:pPr marL="182563" lvl="0" indent="-182563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Рассмотреть формулу для решения квадратных уравнений общего вида </a:t>
                      </a:r>
                      <a:r>
                        <a:rPr lang="ru-RU" sz="1800" b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слайд </a:t>
                      </a:r>
                      <a:r>
                        <a:rPr lang="ru-RU" sz="1800" b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12)</a:t>
                      </a:r>
                      <a:r>
                        <a:rPr lang="ru-RU" sz="1800" b="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182563" lvl="0" indent="-182563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</a:t>
                      </a: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примерах задач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первая группа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вторая группа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третья группа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четвертая группа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параграфа 28 стр.116.117 учебника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Попробуйте установить зависимость знака дискриминанта уравнения и количества корней этого уравнения и объяснить эту зависимость.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3.Запишите формулу для нахождения корней  квадратного уравнения в вашем случае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Через 3 минуты представьте свой материал классу (используется ватман, фломастеры)</a:t>
                      </a:r>
                    </a:p>
                  </a:txBody>
                  <a:tcPr marL="55747" marR="557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262508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2400" b="1" dirty="0">
              <a:solidFill>
                <a:prstClr val="black"/>
              </a:solidFill>
              <a:latin typeface="Calibri"/>
            </a:endParaRPr>
          </a:p>
          <a:p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309634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77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5042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Этап « открытия» учащимися нового знания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(7-8 мин)</a:t>
            </a: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863125695"/>
              </p:ext>
            </p:extLst>
          </p:nvPr>
        </p:nvGraphicFramePr>
        <p:xfrm>
          <a:off x="1043608" y="1052736"/>
          <a:ext cx="4049092" cy="5530215"/>
        </p:xfrm>
        <a:graphic>
          <a:graphicData uri="http://schemas.openxmlformats.org/drawingml/2006/table">
            <a:tbl>
              <a:tblPr/>
              <a:tblGrid>
                <a:gridCol w="4049092"/>
              </a:tblGrid>
              <a:tr h="52182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Идет работа в группах, далее каждая группа представляет классу найденную ими формулу для решения квадратного уравнения через дискриминант.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sng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 обобщает</a:t>
                      </a:r>
                      <a:r>
                        <a:rPr lang="ru-RU" sz="1800" u="sng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Выражение в</a:t>
                      </a:r>
                      <a:r>
                        <a:rPr lang="ru-RU" sz="1800" baseline="300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-4ас называют дискриминантом квадратного уравнения и для краткости обозначают буквой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Термин дискриминант  в переводе с латинского означает различать, разделять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знаку дискриминанта уравнения</a:t>
                      </a:r>
                      <a:r>
                        <a:rPr lang="ru-RU" sz="1800" baseline="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разделяются на три класса: имеющие два корня, имеющие один корень и не имеющие корней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747" marR="557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2400" b="1" dirty="0">
              <a:solidFill>
                <a:prstClr val="black"/>
              </a:solidFill>
              <a:latin typeface="Calibri"/>
            </a:endParaRPr>
          </a:p>
          <a:p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132856"/>
            <a:ext cx="384617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020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 первичного закрепления (9-10 мин)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2564904"/>
            <a:ext cx="4049600" cy="2448272"/>
          </a:xfrm>
        </p:spPr>
        <p:txBody>
          <a:bodyPr>
            <a:noAutofit/>
          </a:bodyPr>
          <a:lstStyle/>
          <a:p>
            <a:pPr marL="82296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u="sng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Учитель: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проверим  решение задачи о рукопожатиях, зная формулу нахождения корней квадратного уравнения общего вида (слайд 13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84437"/>
            <a:ext cx="3570362" cy="252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64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7841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Этап первичного закрепления (9-10 мин)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5616" y="1700808"/>
            <a:ext cx="3977592" cy="44866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u="sng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Учитель</a:t>
            </a: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Далее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работаем в парах (обязательное условие – проговаривать друг другу  алгоритм решения уравнения)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Заполните таблицу и сделайте вывод о количестве корней квадратного уравнения (слайд 14)</a:t>
            </a:r>
          </a:p>
          <a:p>
            <a:pPr marL="0" indent="0" algn="just">
              <a:buNone/>
            </a:pPr>
            <a:r>
              <a:rPr lang="ru-RU" sz="1800" b="1" u="sng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Учитель</a:t>
            </a:r>
            <a:r>
              <a:rPr lang="ru-RU" sz="1800" b="1" u="sng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выполните взаимопроверку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2856"/>
            <a:ext cx="3369568" cy="22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794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920880" cy="9224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 самостоятельной работы с самопроверкой по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эталону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(7-8мин)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865730393"/>
              </p:ext>
            </p:extLst>
          </p:nvPr>
        </p:nvGraphicFramePr>
        <p:xfrm>
          <a:off x="1043608" y="1700808"/>
          <a:ext cx="4089648" cy="4536504"/>
        </p:xfrm>
        <a:graphic>
          <a:graphicData uri="http://schemas.openxmlformats.org/drawingml/2006/table">
            <a:tbl>
              <a:tblPr firstRow="1" firstCol="1" bandRow="1"/>
              <a:tblGrid>
                <a:gridCol w="4089648"/>
              </a:tblGrid>
              <a:tr h="4536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Учитель: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 теперь попробуем выполнить 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 2 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примера самостоятельно Кто выполнит задание, поднимает руку и получает лист самопроверки (слайд 15)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Учащиеся выполняют проверочную работу, затем выполняется самопроверка по образцу - листу самопроверки.</a:t>
                      </a:r>
                    </a:p>
                  </a:txBody>
                  <a:tcPr marL="54636" marR="5463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5135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05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изучения раздела 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«Квадратное уравнение»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b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3038" indent="277813" algn="just">
              <a:buNone/>
            </a:pP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у обучающихся умение выделять главное, анализировать, сравнивать, строить аналогии, обобщать и систематизировать</a:t>
            </a:r>
          </a:p>
          <a:p>
            <a:pPr marL="173038" indent="277813" algn="just">
              <a:buNone/>
            </a:pPr>
            <a:endParaRPr lang="ru-RU" sz="24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None/>
            </a:pP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пробуждать любознательность, готовность решать задачи самостоятельно, активность.</a:t>
            </a:r>
          </a:p>
          <a:p>
            <a:pPr marL="173038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 включения в систему знаний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повторения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(5-6 мин)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87624" y="1484784"/>
            <a:ext cx="7200800" cy="396044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u="sng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Учитель :</a:t>
            </a:r>
            <a:r>
              <a:rPr lang="ru-RU" sz="2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Конечно, ребята, недостаточно просто научиться решать квадратные уравнения. Необходимо знать, где это правило можно применять. И сейчас вам предлагаются задания, где пригодятся полученные сегодня знания. Разбейтесь снова на группы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Работаем по карточке 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№ 3.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Через 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3-4 минуты </a:t>
            </a:r>
            <a:r>
              <a:rPr lang="ru-RU" sz="18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вы должны представить результат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800" dirty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95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764704"/>
            <a:ext cx="7776864" cy="5483696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 группа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(базовый уровень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знаний) 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      Решите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уравнение у</a:t>
            </a:r>
            <a:r>
              <a:rPr lang="ru-RU" sz="1800" baseline="300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=52у-576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 группа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(базовый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уровень)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      Решите уравнение 5х</a:t>
            </a:r>
            <a:r>
              <a:rPr lang="ru-RU" sz="1800" baseline="300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=9х=2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3группа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(повышенный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уровень знаний)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Решите уравнение 3(х+4)</a:t>
            </a:r>
            <a:r>
              <a:rPr lang="ru-RU" sz="1800" baseline="300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=10х+32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 </a:t>
            </a: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группа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(высокий уровень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знаний)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Решите уравнение(х-4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)(х</a:t>
            </a:r>
            <a:r>
              <a:rPr lang="ru-RU" sz="1800" baseline="300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+4х+16)+28=х</a:t>
            </a:r>
            <a:r>
              <a:rPr lang="ru-RU" sz="1800" baseline="300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(х-25)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Учащиеся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выполняют задания в группах и показывают свое решение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классу.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u="sng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Учитель</a:t>
            </a:r>
            <a:r>
              <a:rPr lang="ru-RU" sz="1800" b="1" u="sng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оцените свою работу в группе по 5-бальной шкале и выставьте  оценку в оценочный лист.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0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274320"/>
            <a:ext cx="7097992" cy="70640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рефлексии учебной деятельности (5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43608" y="908720"/>
            <a:ext cx="4049600" cy="52787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Учитель: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Вернемся к цели нашего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урока: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26352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-достигли ли мы своей цели?</a:t>
            </a:r>
          </a:p>
          <a:p>
            <a:pPr marL="0" indent="26352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-каков результат нашей деятельности на уроке?</a:t>
            </a:r>
          </a:p>
          <a:p>
            <a:pPr marL="0" indent="26352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-как решить квадратное уравнение общего вида?</a:t>
            </a:r>
          </a:p>
          <a:p>
            <a:pPr marL="0" indent="26352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-где используется этот алгоритм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2296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оценочном листе заполните анкету по итогам урока.</a:t>
            </a:r>
          </a:p>
          <a:p>
            <a:pPr marL="82296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Оценочные листы сдаются.</a:t>
            </a:r>
          </a:p>
          <a:p>
            <a:pPr marL="82296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Домашнее задание (слайд 16).</a:t>
            </a:r>
          </a:p>
          <a:p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349835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375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Анкета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1.Узнали ли Вы сегодня что-то новое для себя на уроке? _____________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Научились ли Вы чему-то новому на уроке? ____________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Как Вы оцениваете свою работу на уроке (подчеркните):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Отлично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Хорошо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Удовлетворительно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Плохо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Какое ваше настроение после этого урока (подчеркните):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Отличное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Хорошее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Удовлетворительное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Плохое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Лист оценки работы на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уроке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учени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_____ 8 класса _______________________________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87624" y="1447800"/>
          <a:ext cx="7746825" cy="2745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275"/>
                <a:gridCol w="2582275"/>
                <a:gridCol w="258227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Задание</a:t>
                      </a:r>
                      <a:endParaRPr lang="ru-RU" sz="18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Наибольшее количество баллов, которое можно получить</a:t>
                      </a:r>
                      <a:endParaRPr lang="ru-RU" sz="18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набранных баллов</a:t>
                      </a:r>
                      <a:endParaRPr lang="ru-RU" sz="18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Диктант</a:t>
                      </a:r>
                      <a:endParaRPr lang="ru-RU" sz="18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Самостоятельная работа</a:t>
                      </a:r>
                      <a:endParaRPr lang="ru-RU" sz="18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Работа в группе</a:t>
                      </a:r>
                      <a:endParaRPr lang="ru-RU" sz="18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8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изучения раздела 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«Квадратное уравнение»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b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обучающихся с понятием квадратного уравнения, неполного квадратного уравнения, биквадратного уравнения</a:t>
            </a: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научить переносить приобретённые знания на другие области и применять их к решению задач</a:t>
            </a: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выработать навыки решения квадратных уравнений различными способами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100392" cy="114300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Психолого-педагогическая характеристика восприятия и освоения материала учащимися: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173038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учащиеся 8-го класса – это подростки 14-15 лет. </a:t>
            </a:r>
          </a:p>
          <a:p>
            <a:pPr marL="0" indent="173038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учение для подростка в этот возрастной период - главный вид деятельности. </a:t>
            </a:r>
          </a:p>
          <a:p>
            <a:pPr marL="0" indent="173038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процессе учения совершенствуется мышление подростка. </a:t>
            </a:r>
          </a:p>
          <a:p>
            <a:pPr marL="0" indent="173038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и логика изучаемых в школе предметов, изменение характера и форм учебной деятельности формируют и развивают способность активно, самостоятельно мыслить, рассуждать, сравнивать, делать выводы. </a:t>
            </a:r>
          </a:p>
          <a:p>
            <a:pPr marL="0" indent="173038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особенность мыслительной деятельности подростка – нарастающая способность к абстрактному мышлению.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100392" cy="114300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Психолого-педагогическая характеристика восприятия и освоения материала учащимися: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173038"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процессе обучения происходят существенные сдвиги в развитии мыслительной деятельности учащихся.</a:t>
            </a:r>
          </a:p>
          <a:p>
            <a:pPr marL="0" indent="173038"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достигнутая степень развития мышления позволяет приступить к изучению основ наук. </a:t>
            </a:r>
          </a:p>
          <a:p>
            <a:pPr marL="0" indent="173038"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совершенствуется самоконтроль деятельности.</a:t>
            </a:r>
          </a:p>
          <a:p>
            <a:pPr marL="0" indent="173038"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формируется общие интеллектуальные способности,  теоретическое мышление. </a:t>
            </a:r>
          </a:p>
          <a:p>
            <a:pPr marL="0" indent="173038"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формируются и развиваются коммуникативные способности учащихся.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100392" cy="114300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результаты: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Autofit/>
          </a:bodyPr>
          <a:lstStyle/>
          <a:p>
            <a:pPr marL="173038" indent="277813" algn="just">
              <a:buNone/>
            </a:pP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Личностное развитие: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грамотное изложение мыслей в устной и письменной речи;</a:t>
            </a: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понимание смысла задач, аргументация;</a:t>
            </a: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активность при решении задач;</a:t>
            </a: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результата математической деятельности.</a:t>
            </a:r>
          </a:p>
          <a:p>
            <a:pPr marL="173038" indent="277813" algn="just">
              <a:buNone/>
            </a:pPr>
            <a:r>
              <a:rPr lang="ru-RU" sz="24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Метапредметное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направление: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представление о математике как о средстве моделирования явлений и процессов;</a:t>
            </a: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математических средств наглядности для различных стратегий решения задач;</a:t>
            </a: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алгоритмизация процесса решения задач.</a:t>
            </a:r>
          </a:p>
          <a:p>
            <a:pPr marL="0" indent="173038" algn="just">
              <a:spcBef>
                <a:spcPct val="0"/>
              </a:spcBef>
              <a:buFont typeface="Wingdings" pitchFamily="2" charset="2"/>
              <a:buChar char="§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100392" cy="114300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результаты: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Autofit/>
          </a:bodyPr>
          <a:lstStyle/>
          <a:p>
            <a:pPr marL="173038" indent="277813" algn="just">
              <a:buNone/>
            </a:pP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Предметное направление: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владение базовым понятийным аппаратом, умение работать с математическим текстом;</a:t>
            </a: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алгебраических преобразований для решения учебных математических задач и задач из смежных предметов;</a:t>
            </a:r>
          </a:p>
          <a:p>
            <a:pPr marL="173038" indent="277813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математическое обоснование рассуждений.</a:t>
            </a:r>
          </a:p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277813"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73038" algn="just">
              <a:spcBef>
                <a:spcPct val="0"/>
              </a:spcBef>
              <a:buFont typeface="Wingdings" pitchFamily="2" charset="2"/>
              <a:buChar char="§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353</TotalTime>
  <Words>2500</Words>
  <Application>Microsoft Office PowerPoint</Application>
  <PresentationFormat>Экран (4:3)</PresentationFormat>
  <Paragraphs>407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Солнцестояние</vt:lpstr>
      <vt:lpstr>Аттестационная работа  в форме компьютерной презентации методической разработки раздела образовательной программы «Квадратные уравнения»  (8 класс).</vt:lpstr>
      <vt:lpstr>Пояснительная записка</vt:lpstr>
      <vt:lpstr>Цели изучения раздела «Квадратное уравнение» : </vt:lpstr>
      <vt:lpstr>Цели изучения раздела «Квадратное уравнение» : </vt:lpstr>
      <vt:lpstr>Задачи изучения раздела «Квадратное уравнение» : </vt:lpstr>
      <vt:lpstr>Психолого-педагогическая характеристика восприятия и освоения материала учащимися: </vt:lpstr>
      <vt:lpstr>Психолого-педагогическая характеристика восприятия и освоения материала учащимися: </vt:lpstr>
      <vt:lpstr>Планируемые результаты: </vt:lpstr>
      <vt:lpstr>Планируемые результаты: </vt:lpstr>
      <vt:lpstr>Используемые методы обучения: </vt:lpstr>
      <vt:lpstr>Используемые методы обучения: </vt:lpstr>
      <vt:lpstr>Методические приёмы: </vt:lpstr>
      <vt:lpstr>Педагогические технологии: </vt:lpstr>
      <vt:lpstr>Организационные формы обучения: </vt:lpstr>
      <vt:lpstr>Организационные формы обучения: </vt:lpstr>
      <vt:lpstr>Организационные формы обучения: </vt:lpstr>
      <vt:lpstr>Организационные формы обучения: </vt:lpstr>
      <vt:lpstr>Структура содержания раздела: </vt:lpstr>
      <vt:lpstr>Система деятельности учащихся: </vt:lpstr>
      <vt:lpstr>Поурочное планирование 8 класс Глава «Квадратные уравнения»  25 часов</vt:lpstr>
      <vt:lpstr>Проект урока с применением технологии деятельностного метода обучения</vt:lpstr>
      <vt:lpstr>Проект урока с применением технологии деятельностного метода обучения</vt:lpstr>
      <vt:lpstr>Проект урока с применением технологии деятельностного метода обучения</vt:lpstr>
      <vt:lpstr>Проект урока с применением технологии деятельностного метода обучения</vt:lpstr>
      <vt:lpstr>Проект урока с применением технологии деятельностного метода обучения</vt:lpstr>
      <vt:lpstr>Проект урока с применением технологии деятельностного метода обучения</vt:lpstr>
      <vt:lpstr>Этап мотивации учащихся к учебной деятельности (1 минута)</vt:lpstr>
      <vt:lpstr>Этап актуализации и фиксирования индивидуального затруднения в пробном действии (7-8 мин)</vt:lpstr>
      <vt:lpstr>Этап актуализации и фиксирования индивидуального затруднения в пробном действии (7-8 мин)</vt:lpstr>
      <vt:lpstr>Этап актуализации и фиксирования индивидуального затруднения в пробном действии (7-8 мин)</vt:lpstr>
      <vt:lpstr>Этап актуализации и фиксирования индивидуального затруднения в пробном действии (7-8 мин)</vt:lpstr>
      <vt:lpstr>Этап актуализации и фиксирования индивидуального затруднения в пробном действии (7-8 мин)</vt:lpstr>
      <vt:lpstr>Этап постановки учебной задачи (5-6 мин)</vt:lpstr>
      <vt:lpstr>Этап постановки учебной задачи (5-6 мин)</vt:lpstr>
      <vt:lpstr>Этап « открытия» учащимися нового знания  (7-8 мин)</vt:lpstr>
      <vt:lpstr>Этап « открытия» учащимися нового знания  (7-8 мин)</vt:lpstr>
      <vt:lpstr>Этап первичного закрепления (9-10 мин)</vt:lpstr>
      <vt:lpstr>Этап первичного закрепления (9-10 мин)</vt:lpstr>
      <vt:lpstr>Этап самостоятельной работы с самопроверкой по эталону (7-8мин)</vt:lpstr>
      <vt:lpstr>Этап включения в систему знаний и повторения  (5-6 мин)</vt:lpstr>
      <vt:lpstr>Слайд 41</vt:lpstr>
      <vt:lpstr>Этап рефлексии учебной деятельности (5 мин)</vt:lpstr>
      <vt:lpstr>Анкета</vt:lpstr>
      <vt:lpstr>Лист оценки работы на уроке учени _____ 8 класса _______________________________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Аттестационная работа  в форме компьютерной презентации методической разработки раздела образовательной программы «Квадратные уравнения»  (8 класс).</dc:title>
  <dc:creator>User</dc:creator>
  <cp:lastModifiedBy>User</cp:lastModifiedBy>
  <cp:revision>151</cp:revision>
  <dcterms:created xsi:type="dcterms:W3CDTF">2014-04-08T14:40:47Z</dcterms:created>
  <dcterms:modified xsi:type="dcterms:W3CDTF">2014-04-09T15:16:41Z</dcterms:modified>
</cp:coreProperties>
</file>