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1" r:id="rId3"/>
    <p:sldId id="256" r:id="rId4"/>
    <p:sldId id="262" r:id="rId5"/>
    <p:sldId id="257" r:id="rId6"/>
    <p:sldId id="263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1" r:id="rId20"/>
    <p:sldId id="272" r:id="rId21"/>
    <p:sldId id="273" r:id="rId22"/>
    <p:sldId id="274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120" d="100"/>
          <a:sy n="120" d="100"/>
        </p:scale>
        <p:origin x="-3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/>
          </a:bodyPr>
          <a:lstStyle/>
          <a:p>
            <a:r>
              <a:rPr lang="ru-RU" sz="2600" b="1" dirty="0"/>
              <a:t>у</a:t>
            </a:r>
            <a:r>
              <a:rPr lang="ru-RU" sz="2600" b="1" dirty="0" smtClean="0"/>
              <a:t>ченицы: Юлии Гладковой </a:t>
            </a:r>
            <a:br>
              <a:rPr lang="ru-RU" sz="2600" b="1" dirty="0" smtClean="0"/>
            </a:br>
            <a:r>
              <a:rPr lang="ru-RU" sz="2600" b="1" dirty="0" smtClean="0"/>
              <a:t>класс: 9-б МОУ СОШ №21; г. </a:t>
            </a:r>
            <a:r>
              <a:rPr lang="ru-RU" sz="2600" b="1" smtClean="0"/>
              <a:t>Волгодонск Ростовская </a:t>
            </a:r>
            <a:r>
              <a:rPr lang="ru-RU" sz="2600" b="1" dirty="0" smtClean="0"/>
              <a:t>обл.</a:t>
            </a:r>
            <a:br>
              <a:rPr lang="ru-RU" sz="2600" b="1" dirty="0" smtClean="0"/>
            </a:br>
            <a:r>
              <a:rPr lang="ru-RU" sz="2600" b="1" dirty="0" smtClean="0"/>
              <a:t>руководитель: Заболотная Раиса Андреевна</a:t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                                                          2014 г.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Старинные задачи по элементарной математике 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Россия)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024336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b="1" dirty="0" smtClean="0"/>
              <a:t>Четыре плотника у некоего гостя нанялись двора </a:t>
            </a:r>
            <a:r>
              <a:rPr lang="ru-RU" b="1" dirty="0" err="1" smtClean="0"/>
              <a:t>ставити</a:t>
            </a:r>
            <a:r>
              <a:rPr lang="ru-RU" b="1" dirty="0" smtClean="0"/>
              <a:t>. И говорит первый плотник так: «Только б де мне одному тот двор </a:t>
            </a:r>
            <a:r>
              <a:rPr lang="ru-RU" b="1" dirty="0" err="1" smtClean="0"/>
              <a:t>ставити</a:t>
            </a:r>
            <a:r>
              <a:rPr lang="ru-RU" b="1" dirty="0" smtClean="0"/>
              <a:t>, я бы де его поставил един дом». А другой молвил: «Только бы де мне одному тот двор </a:t>
            </a:r>
            <a:r>
              <a:rPr lang="ru-RU" b="1" dirty="0" err="1" smtClean="0"/>
              <a:t>ставити</a:t>
            </a:r>
            <a:r>
              <a:rPr lang="ru-RU" b="1" dirty="0" smtClean="0"/>
              <a:t>, и я бы де его поставил в два года». А четвёртый так рек: «Только бы де мне одному тот двор </a:t>
            </a:r>
            <a:r>
              <a:rPr lang="ru-RU" b="1" dirty="0" err="1" smtClean="0"/>
              <a:t>ставити</a:t>
            </a:r>
            <a:r>
              <a:rPr lang="ru-RU" b="1" dirty="0" smtClean="0"/>
              <a:t>, и я </a:t>
            </a:r>
            <a:r>
              <a:rPr lang="ru-RU" b="1" dirty="0" err="1" smtClean="0"/>
              <a:t>быде</a:t>
            </a:r>
            <a:r>
              <a:rPr lang="ru-RU" b="1" dirty="0" smtClean="0"/>
              <a:t> его поставил в четыре года». </a:t>
            </a:r>
            <a:r>
              <a:rPr lang="ru-RU" b="1" dirty="0" err="1" smtClean="0"/>
              <a:t>Ино</a:t>
            </a:r>
            <a:r>
              <a:rPr lang="ru-RU" b="1" dirty="0" smtClean="0"/>
              <a:t> все те четыре плотника </a:t>
            </a:r>
            <a:r>
              <a:rPr lang="ru-RU" b="1" dirty="0" err="1" smtClean="0"/>
              <a:t>учали</a:t>
            </a:r>
            <a:r>
              <a:rPr lang="ru-RU" b="1" dirty="0" smtClean="0"/>
              <a:t> тот двор </a:t>
            </a:r>
            <a:r>
              <a:rPr lang="ru-RU" b="1" dirty="0" err="1" smtClean="0"/>
              <a:t>ставити</a:t>
            </a:r>
            <a:r>
              <a:rPr lang="ru-RU" b="1" dirty="0" smtClean="0"/>
              <a:t> вместе. </a:t>
            </a:r>
            <a:r>
              <a:rPr lang="ru-RU" b="1" dirty="0" err="1" smtClean="0"/>
              <a:t>Ино</a:t>
            </a:r>
            <a:r>
              <a:rPr lang="ru-RU" b="1" dirty="0" smtClean="0"/>
              <a:t> сколько долго они ставили, сочти мне.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Русская задача 17 века</a:t>
            </a:r>
          </a:p>
        </p:txBody>
      </p:sp>
      <p:sp>
        <p:nvSpPr>
          <p:cNvPr id="6" name="Объект 1">
            <a:hlinkClick r:id="rId2" action="ppaction://hlinksldjump"/>
          </p:cNvPr>
          <p:cNvSpPr txBox="1">
            <a:spLocks/>
          </p:cNvSpPr>
          <p:nvPr/>
        </p:nvSpPr>
        <p:spPr>
          <a:xfrm>
            <a:off x="4932040" y="4841540"/>
            <a:ext cx="2621360" cy="1287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ru-RU" b="1" dirty="0" smtClean="0"/>
              <a:t>Решение задачи</a:t>
            </a:r>
            <a:endParaRPr lang="ru-RU" b="1" dirty="0"/>
          </a:p>
        </p:txBody>
      </p:sp>
      <p:sp>
        <p:nvSpPr>
          <p:cNvPr id="7" name="Стрелка углом 6">
            <a:hlinkClick r:id="rId3" action="ppaction://hlinksldjump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3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17333"/>
                <a:ext cx="8229600" cy="4179919"/>
              </a:xfr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Составитель рукописи решает задачу так: за 12 лет первый плотник построил 12 дворов, второй – 6, третий – 4 и четвёртый – 3. Следовательно, за 12 лет вместе они построят 25 дворов. Таким образом, четыре плотника вместе один двор построят за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</a:rPr>
                      <m:t>𝟕𝟓</m:t>
                    </m:r>
                    <m:f>
                      <m:fPr>
                        <m:type m:val="skw"/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дня:</a:t>
                </a:r>
              </a:p>
              <a:p>
                <a:endParaRPr lang="ru-RU" sz="28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𝟑𝟔𝟓</m:t>
                        </m:r>
                        <m:r>
                          <a:rPr lang="ru-RU" sz="2800" b="1" i="1" smtClean="0">
                            <a:latin typeface="Cambria Math"/>
                          </a:rPr>
                          <m:t> ∗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2800" b="1" dirty="0" smtClean="0"/>
                  <a:t> = 175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/>
                  <a:t>  (</a:t>
                </a:r>
                <a:r>
                  <a:rPr lang="ru-RU" sz="2400" b="1" dirty="0" smtClean="0"/>
                  <a:t>дня</a:t>
                </a:r>
                <a:r>
                  <a:rPr lang="ru-RU" sz="2800" b="1" dirty="0" smtClean="0"/>
                  <a:t>).</a:t>
                </a:r>
                <a:endParaRPr lang="ru-RU" sz="2800" b="1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17333"/>
                <a:ext cx="8229600" cy="4179919"/>
              </a:xfrm>
              <a:blipFill rotWithShape="1">
                <a:blip r:embed="rId2"/>
                <a:stretch>
                  <a:fillRect t="-1163" r="-2293" b="-1308"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7216143" y="5373216"/>
            <a:ext cx="1440160" cy="93610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7972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/>
              <a:t>Первые сведенья о развитиях математики на Руси относятся к </a:t>
            </a:r>
            <a:r>
              <a:rPr lang="en-US" dirty="0" smtClean="0"/>
              <a:t>IX</a:t>
            </a:r>
            <a:r>
              <a:rPr lang="ru-RU" dirty="0" smtClean="0"/>
              <a:t>-</a:t>
            </a:r>
            <a:r>
              <a:rPr lang="en-US" dirty="0" smtClean="0"/>
              <a:t>XII</a:t>
            </a:r>
            <a:r>
              <a:rPr lang="ru-RU" dirty="0" smtClean="0"/>
              <a:t> вв. Сохранившиеся математические документы (рукописи) раннего периода относятся к </a:t>
            </a:r>
            <a:r>
              <a:rPr lang="en-US" dirty="0" smtClean="0"/>
              <a:t>XV-XVII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Известно…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саша\IMG_20140111_16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3573015"/>
            <a:ext cx="4176329" cy="278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3184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/>
              <a:t>Древнейшая русская математическая рукопись, сохранившаяся до наших дней, датируется 1136 годом – временем, когда единственная Киевская Русь стала неудержимо разваливаться на мелкие, враждующие княжества. Автором этой рукописи был новгородский дьякон и «</a:t>
            </a:r>
            <a:r>
              <a:rPr lang="ru-RU" dirty="0" err="1" smtClean="0"/>
              <a:t>числолюбец</a:t>
            </a:r>
            <a:r>
              <a:rPr lang="ru-RU" dirty="0" smtClean="0"/>
              <a:t>» по имени </a:t>
            </a:r>
            <a:r>
              <a:rPr lang="ru-RU" dirty="0" err="1" smtClean="0"/>
              <a:t>Кирик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Математика допетровской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уси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20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323935"/>
              </a:xfr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Благодаря записям </a:t>
                </a:r>
                <a:r>
                  <a:rPr lang="ru-RU" b="1" dirty="0" err="1" smtClean="0">
                    <a:solidFill>
                      <a:schemeClr val="tx1"/>
                    </a:solidFill>
                  </a:rPr>
                  <a:t>Кирика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, мы можем судить, что уровень математических знаний в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XII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веке был на Руси не ниже, чем в Западной Европе. Записи содержат задачки на суммирование прогрессий, связанные с приплодом коров и овец, исчисление количества месяцев, недель и дней, прошедших со дня сотворения мира; вычисление размеров Солнца и Луны по астрономическим данным (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при этом число </a:t>
                </a:r>
                <a:r>
                  <a:rPr lang="el-GR" sz="2400" i="1" dirty="0" smtClean="0">
                    <a:solidFill>
                      <a:schemeClr val="tx1"/>
                    </a:solidFill>
                  </a:rPr>
                  <a:t>π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 считается равным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323935"/>
              </a:xfrm>
              <a:blipFill rotWithShape="1">
                <a:blip r:embed="rId2"/>
                <a:stretch>
                  <a:fillRect t="-844" r="-1923"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7180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Монголо-татарское и ливонское нашествие надолго прервали развитие математики на Руси. Торговый путь из варяг в греки перестал существовать, с ним прекратился и обмен информацией. Новые способы счета могли быть получены разве что от татарских сборщиков дани.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91887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конце </a:t>
            </a:r>
            <a:r>
              <a:rPr lang="en-US" b="1" dirty="0" smtClean="0"/>
              <a:t>XV</a:t>
            </a:r>
            <a:r>
              <a:rPr lang="ru-RU" b="1" dirty="0" smtClean="0"/>
              <a:t> века татарское иго было свергнуто. На Руси, хотя и с отставанием, развивалась торговля, строительство, оружейное дело. В </a:t>
            </a:r>
            <a:r>
              <a:rPr lang="en-US" b="1" dirty="0" smtClean="0"/>
              <a:t>XVI-XVII</a:t>
            </a:r>
            <a:r>
              <a:rPr lang="ru-RU" b="1" dirty="0" smtClean="0"/>
              <a:t> веках появились многочисленные руководства, которые содержали необходимые сведения. Однако, Россия, лишённая выходов к морям, не имела того мощнейшего стимула развития математики, каким в странах Западной Европы стало мореплавание. Математическое отставание России усугублялось вплоть до начала </a:t>
            </a:r>
            <a:r>
              <a:rPr lang="en-US" b="1" dirty="0" smtClean="0"/>
              <a:t>XVIII</a:t>
            </a:r>
            <a:r>
              <a:rPr lang="ru-RU" b="1" dirty="0" smtClean="0"/>
              <a:t> века – до реформ Петра Великого.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9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618856" cy="439594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Ломоносов по праву считался первым русским учёным. Он сказал своё слово в физике, математике, химии, истории, естествознании, поэзии и изобразительном искусстве.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383621" cy="403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Михаил Васильевич Ломоносов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углом 5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7571184" cy="3243816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Научившись читать 14 лет отраду, Михаил почувствовал огромный интерес к книгам. «Арифметика» Леонтия Магницкого, «Грамматика» </a:t>
            </a:r>
            <a:r>
              <a:rPr lang="ru-RU" b="1" dirty="0" err="1" smtClean="0">
                <a:solidFill>
                  <a:schemeClr val="bg1"/>
                </a:solidFill>
              </a:rPr>
              <a:t>Мелетия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Смотрицкого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– Ломоносов в последствии и назвал « вратами своей учёности».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6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Жизненный путь </a:t>
            </a:r>
            <a:r>
              <a:rPr lang="ru-RU" b="1" dirty="0" err="1" smtClean="0"/>
              <a:t>С.В.Ковалевской</a:t>
            </a:r>
            <a:r>
              <a:rPr lang="ru-RU" b="1" dirty="0" smtClean="0"/>
              <a:t> был гораздо труднее, чем у её коллег-мужчин. И не потому, что она была менее талантлива – все учителя отмечали удивительную лёгкость, с которой Соня усваивала сложные научные понятия и решала трудоёмкие задачи. Но по законам царской России </a:t>
            </a:r>
            <a:r>
              <a:rPr lang="en-US" b="1" dirty="0" smtClean="0"/>
              <a:t>XIX</a:t>
            </a:r>
            <a:r>
              <a:rPr lang="ru-RU" b="1" dirty="0" smtClean="0"/>
              <a:t> века наука считалась делом исключительно мужским.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Софья Васильевна Ковалевская (1850-1891)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949792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0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9" y="1340768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же получается?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трелка углом 17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730229" cy="456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05" y="1155588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1" y="1271550"/>
            <a:ext cx="6410325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19" y="1393291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68152"/>
            <a:ext cx="5194920" cy="452596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/>
              <a:t>Когда Соне исполнилось 8 лет, её отец, начальник московского арсенала генерал </a:t>
            </a:r>
            <a:r>
              <a:rPr lang="ru-RU" b="1" dirty="0" err="1" smtClean="0"/>
              <a:t>В.В.Коровин</a:t>
            </a:r>
            <a:r>
              <a:rPr lang="ru-RU" b="1" dirty="0" smtClean="0"/>
              <a:t>-Круковский, был уволен в отставку, и семья переехала в загородное имение. Как ни удивительно, этот переезд самым серьёзным образом повлиял на дальнейшую судьбу Сони.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53197"/>
            <a:ext cx="2687384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63896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К приезду барина все комнаты в доме были обклеены новыми обоями. Но на детскую обоев не хватило, и одна осталось заклеена страницами книги петербургского математика </a:t>
            </a:r>
            <a:r>
              <a:rPr lang="ru-RU" b="1" dirty="0" err="1" smtClean="0"/>
              <a:t>М.В.Остроградского</a:t>
            </a:r>
            <a:r>
              <a:rPr lang="ru-RU" b="1" dirty="0" smtClean="0"/>
              <a:t>. Девочка проводила </a:t>
            </a:r>
            <a:r>
              <a:rPr lang="ru-RU" b="1" dirty="0"/>
              <a:t>ц</a:t>
            </a:r>
            <a:r>
              <a:rPr lang="ru-RU" b="1" dirty="0" smtClean="0"/>
              <a:t>елые часы перед таинственной покрытой формулами стеной, пытаясь найти порядок, в котором страницы следовали друг за другом.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3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4752528" cy="403244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Впоследствии 15-летняя Соня за одну зиму изучила весь курс дифференциального и интегрального исчисления – </a:t>
            </a:r>
            <a:r>
              <a:rPr lang="ru-RU" b="1" dirty="0"/>
              <a:t>в</a:t>
            </a:r>
            <a:r>
              <a:rPr lang="ru-RU" b="1" dirty="0" smtClean="0"/>
              <a:t>едь формулы были ей уже знакомы.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99" y="1591250"/>
            <a:ext cx="279398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703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 так, на основе всех наших рассуждений позвольте мне сделать вывод «Каждый </a:t>
            </a:r>
            <a:r>
              <a:rPr lang="ru-RU" b="1" dirty="0" err="1" smtClean="0"/>
              <a:t>гомосапиенс</a:t>
            </a:r>
            <a:r>
              <a:rPr lang="ru-RU" b="1" dirty="0" smtClean="0"/>
              <a:t> вне зависимости от пола или социальных кругов, способен решить насущные проблемы предъявляемые ему жизнью, при наличии соответствующего уровня </a:t>
            </a:r>
            <a:r>
              <a:rPr lang="ru-RU" b="1" dirty="0" err="1" smtClean="0"/>
              <a:t>айкью</a:t>
            </a:r>
            <a:r>
              <a:rPr lang="ru-RU" b="1" dirty="0" smtClean="0"/>
              <a:t> и желания (стремления), реконструировать собственную судьбу, в соответствие с его полётом мысли, при сталкивание с обеспечивающими жизнь факторами приемлемыми при существовании данного индивидуума». 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606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7180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Может быть, математика – где-то там, в иных измерениях, глазом не видных, - записана вся мы лишь достаём новые факты из дыры между мирами? </a:t>
            </a:r>
            <a:br>
              <a:rPr lang="ru-RU" b="1" dirty="0" smtClean="0"/>
            </a:br>
            <a:r>
              <a:rPr lang="ru-RU" b="1" dirty="0" smtClean="0"/>
              <a:t>А пока продолжается развитие математических задач для всё более сложных вычислений.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Завершение…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6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37972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Информация изъята из:</a:t>
            </a:r>
            <a:br>
              <a:rPr lang="ru-RU" b="1" dirty="0" smtClean="0"/>
            </a:br>
            <a:r>
              <a:rPr lang="ru-RU" b="1" dirty="0" smtClean="0"/>
              <a:t>Книг серии « Я познаю мир», « Старинные задачи»</a:t>
            </a:r>
          </a:p>
          <a:p>
            <a:r>
              <a:rPr lang="ru-RU" b="1" dirty="0" smtClean="0"/>
              <a:t>Иллюстрации к презентации: Яндекс картинки.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Конец.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9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187220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Народная мудрость гласит, что, не зная прошлого, невозможно понять подлинный смысл настоящего и цель будущего.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(В. Д. Чистяков)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Старинные задачи по элементарной математике (Россия)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трелка углом 3">
            <a:hlinkClick r:id="" action="ppaction://hlinkshowjump?jump=nextslide"/>
          </p:cNvPr>
          <p:cNvSpPr/>
          <p:nvPr/>
        </p:nvSpPr>
        <p:spPr>
          <a:xfrm>
            <a:off x="8034897" y="5531563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4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603855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Не приходится доказывать, что опыт использования старинных задач на уроках и внеклассных занятиях вызывает интерес к математике, побуждают детей к самостоятельному творчеству, проявлению инициативы и смекалки, даёт учителям повод для небольших историй о составителях задач.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В. Д. Чистяков)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99" y="4149080"/>
            <a:ext cx="2857500" cy="213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34897" y="5531563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7931224" cy="2218251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было раньше, курица или яйцо, - вопрос многовековый и изрядно надоевший</a:t>
            </a:r>
            <a:r>
              <a:rPr lang="ru-RU" b="1" dirty="0" smtClean="0">
                <a:solidFill>
                  <a:schemeClr val="bg1"/>
                </a:solidFill>
              </a:rPr>
              <a:t>. А вот что бывает раньше – математическая теория или потребность в ней?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2132856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Эта странная наука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углом 5">
            <a:hlinkClick r:id="" action="ppaction://hlinkshowjump?jump=nextslide"/>
          </p:cNvPr>
          <p:cNvSpPr/>
          <p:nvPr/>
        </p:nvSpPr>
        <p:spPr>
          <a:xfrm>
            <a:off x="8025685" y="5517232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9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3"/>
            <a:ext cx="8219256" cy="2304256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Разумеется, часто бывает, что требования практики подталкивают развитие математики. Яркие примеры тому – теории, созданные </a:t>
            </a:r>
            <a:r>
              <a:rPr lang="ru-RU" b="1" dirty="0" err="1" smtClean="0"/>
              <a:t>М.В.Келдышем</a:t>
            </a:r>
            <a:r>
              <a:rPr lang="ru-RU" b="1" dirty="0" smtClean="0"/>
              <a:t> для авиаконструкторов.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4341409"/>
            <a:ext cx="8229600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b="1" dirty="0"/>
              <a:t>Наука - полководец, практика </a:t>
            </a:r>
            <a:r>
              <a:rPr lang="ru-RU" b="1" dirty="0" smtClean="0"/>
              <a:t>– солдаты</a:t>
            </a:r>
            <a:br>
              <a:rPr lang="ru-RU" b="1" dirty="0" smtClean="0"/>
            </a:br>
            <a:r>
              <a:rPr lang="ru-RU" b="1" dirty="0" smtClean="0"/>
              <a:t>                                 (Леонардо да Винчи )</a:t>
            </a:r>
            <a:endParaRPr lang="ru-RU" b="1" dirty="0"/>
          </a:p>
        </p:txBody>
      </p:sp>
      <p:sp>
        <p:nvSpPr>
          <p:cNvPr id="5" name="Стрелка углом 4">
            <a:hlinkClick r:id="" action="ppaction://hlinkshowjump?jump=nextslide"/>
          </p:cNvPr>
          <p:cNvSpPr/>
          <p:nvPr/>
        </p:nvSpPr>
        <p:spPr>
          <a:xfrm>
            <a:off x="8025685" y="5517232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5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19256" cy="273976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Лев съел овцу одним часом, а волк съел овцу в два часа, а пес съел овцу в три часа.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хочешь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ведати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сколько бы они все три – лев и волк и пес – овцу съели вместе вдруг и сколько бы они скоро ту овцу съели, сочти ми.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4653136"/>
            <a:ext cx="3240360" cy="99411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showjump?jump=nextslide"/>
              </a:rPr>
              <a:t>Решение этой задачи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hlinkClick r:id="" action="ppaction://hlinkshowjump?jump=nextslide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Русская задача 17 века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259632" y="4653136"/>
            <a:ext cx="3240360" cy="994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Задача на наш лад</a:t>
            </a:r>
            <a:endParaRPr lang="ru-RU" dirty="0">
              <a:solidFill>
                <a:schemeClr val="bg1"/>
              </a:solidFill>
              <a:hlinkClick r:id="" action="ppaction://hlinkshowjump?jump=nextslide"/>
            </a:endParaRPr>
          </a:p>
        </p:txBody>
      </p:sp>
      <p:sp>
        <p:nvSpPr>
          <p:cNvPr id="6" name="Стрелка углом 5">
            <a:hlinkClick r:id="rId3" action="ppaction://hlinksldjump"/>
          </p:cNvPr>
          <p:cNvSpPr/>
          <p:nvPr/>
        </p:nvSpPr>
        <p:spPr>
          <a:xfrm>
            <a:off x="8025685" y="5661248"/>
            <a:ext cx="792088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4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52736"/>
                <a:ext cx="8003232" cy="4032448"/>
              </a:xfr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Задача взята из математической рукописи 17 в.</a:t>
                </a:r>
                <a:b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Сам составитель решал эту задачу так: за 12 часов лев съедает 12 овец, волк – 6, а пёс – 4. всего же они съедят за 12 часов 22 овцы. Следовательно, в час они </a:t>
                </a:r>
                <a:r>
                  <a:rPr lang="ru-RU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с</a:t>
                </a:r>
                <a: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ъедят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овцы, а одну овцу все вместе –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часа.</a:t>
                </a:r>
                <a:endParaRPr lang="ru-RU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52736"/>
                <a:ext cx="8003232" cy="4032448"/>
              </a:xfrm>
              <a:blipFill rotWithShape="1">
                <a:blip r:embed="rId2"/>
                <a:stretch>
                  <a:fillRect t="-1357" r="-2205"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5157192"/>
            <a:ext cx="3236168" cy="8500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7020272" y="4874724"/>
            <a:ext cx="1441470" cy="1105303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0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340769"/>
            <a:ext cx="8003232" cy="2304256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Лев съел овцу за один час, волк за два, а пёс за три. Сколько овец съели бы лев, волк и пёс вместе и за какое количество  времени.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5157192"/>
            <a:ext cx="2804120" cy="8500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7308304" y="5229200"/>
            <a:ext cx="1440160" cy="93610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5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897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Старинные задачи по элементарной математике (Россия)</vt:lpstr>
      <vt:lpstr>Как же получается? </vt:lpstr>
      <vt:lpstr>Старинные задачи по элементарной математике (Россия)</vt:lpstr>
      <vt:lpstr>Слайд 4</vt:lpstr>
      <vt:lpstr>Эта странная наука</vt:lpstr>
      <vt:lpstr>Слайд 6</vt:lpstr>
      <vt:lpstr>Русская задача 17 века</vt:lpstr>
      <vt:lpstr>Слайд 8</vt:lpstr>
      <vt:lpstr>Слайд 9</vt:lpstr>
      <vt:lpstr>Русская задача 17 века</vt:lpstr>
      <vt:lpstr>Решение</vt:lpstr>
      <vt:lpstr>Известно…</vt:lpstr>
      <vt:lpstr>Математика допетровской Руси</vt:lpstr>
      <vt:lpstr>Слайд 14</vt:lpstr>
      <vt:lpstr>Слайд 15</vt:lpstr>
      <vt:lpstr>Слайд 16</vt:lpstr>
      <vt:lpstr>Михаил Васильевич Ломоносов</vt:lpstr>
      <vt:lpstr>Слайд 18</vt:lpstr>
      <vt:lpstr>Софья Васильевна Ковалевская (1850-1891)</vt:lpstr>
      <vt:lpstr>Слайд 20</vt:lpstr>
      <vt:lpstr>Слайд 21</vt:lpstr>
      <vt:lpstr>Слайд 22</vt:lpstr>
      <vt:lpstr>Вывод</vt:lpstr>
      <vt:lpstr>Завершение…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задачи по элементарной математике (России)</dc:title>
  <cp:lastModifiedBy>User</cp:lastModifiedBy>
  <cp:revision>34</cp:revision>
  <dcterms:modified xsi:type="dcterms:W3CDTF">2014-01-24T05:48:44Z</dcterms:modified>
</cp:coreProperties>
</file>