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311" r:id="rId3"/>
    <p:sldId id="256" r:id="rId4"/>
    <p:sldId id="257" r:id="rId5"/>
    <p:sldId id="307" r:id="rId6"/>
    <p:sldId id="258" r:id="rId7"/>
    <p:sldId id="259" r:id="rId8"/>
    <p:sldId id="308" r:id="rId9"/>
    <p:sldId id="260" r:id="rId10"/>
    <p:sldId id="261" r:id="rId11"/>
    <p:sldId id="262" r:id="rId12"/>
    <p:sldId id="304" r:id="rId13"/>
    <p:sldId id="264" r:id="rId14"/>
    <p:sldId id="310" r:id="rId15"/>
    <p:sldId id="277" r:id="rId16"/>
    <p:sldId id="263" r:id="rId17"/>
    <p:sldId id="265" r:id="rId18"/>
    <p:sldId id="266" r:id="rId19"/>
    <p:sldId id="267" r:id="rId20"/>
    <p:sldId id="282" r:id="rId21"/>
    <p:sldId id="268" r:id="rId22"/>
    <p:sldId id="305" r:id="rId23"/>
    <p:sldId id="269" r:id="rId24"/>
    <p:sldId id="270" r:id="rId25"/>
    <p:sldId id="271" r:id="rId26"/>
    <p:sldId id="272" r:id="rId27"/>
    <p:sldId id="273" r:id="rId28"/>
    <p:sldId id="274" r:id="rId29"/>
    <p:sldId id="303" r:id="rId30"/>
    <p:sldId id="293" r:id="rId31"/>
    <p:sldId id="275" r:id="rId32"/>
    <p:sldId id="283" r:id="rId33"/>
    <p:sldId id="284" r:id="rId34"/>
    <p:sldId id="278" r:id="rId35"/>
    <p:sldId id="285" r:id="rId36"/>
    <p:sldId id="294" r:id="rId37"/>
    <p:sldId id="301" r:id="rId38"/>
    <p:sldId id="286" r:id="rId39"/>
    <p:sldId id="295" r:id="rId40"/>
    <p:sldId id="287" r:id="rId41"/>
    <p:sldId id="302" r:id="rId42"/>
    <p:sldId id="296" r:id="rId43"/>
    <p:sldId id="297" r:id="rId44"/>
    <p:sldId id="306" r:id="rId45"/>
    <p:sldId id="298" r:id="rId46"/>
    <p:sldId id="299" r:id="rId47"/>
    <p:sldId id="300" r:id="rId48"/>
    <p:sldId id="276" r:id="rId49"/>
    <p:sldId id="309" r:id="rId50"/>
    <p:sldId id="279"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89C5F2-E121-4992-AF6A-328D2BF2DDBE}" type="doc">
      <dgm:prSet loTypeId="urn:microsoft.com/office/officeart/2005/8/layout/pyramid2" loCatId="pyramid" qsTypeId="urn:microsoft.com/office/officeart/2005/8/quickstyle/simple1" qsCatId="simple" csTypeId="urn:microsoft.com/office/officeart/2005/8/colors/accent1_2" csCatId="accent1" phldr="1"/>
      <dgm:spPr/>
    </dgm:pt>
    <dgm:pt modelId="{9809E5E7-7494-4AD5-8DD3-69A041A22A83}">
      <dgm:prSet custT="1"/>
      <dgm:spPr>
        <a:solidFill>
          <a:srgbClr val="92D050">
            <a:alpha val="90000"/>
          </a:srgbClr>
        </a:solidFill>
      </dgm:spPr>
      <dgm:t>
        <a:bodyPr/>
        <a:lstStyle/>
        <a:p>
          <a:r>
            <a:rPr lang="ru-RU" sz="1600" b="1" i="1" baseline="0" dirty="0" smtClean="0">
              <a:solidFill>
                <a:srgbClr val="FF0000"/>
              </a:solidFill>
            </a:rPr>
            <a:t>неразделённость мира и собственного Я</a:t>
          </a:r>
          <a:endParaRPr lang="ru-RU" sz="1600" b="1" i="1" baseline="0" dirty="0">
            <a:solidFill>
              <a:srgbClr val="FF0000"/>
            </a:solidFill>
          </a:endParaRPr>
        </a:p>
      </dgm:t>
    </dgm:pt>
    <dgm:pt modelId="{6C8ECEE7-C42C-4666-BD1A-E549928D2142}" type="parTrans" cxnId="{44646304-1A3A-4615-B58F-B58ED573B068}">
      <dgm:prSet/>
      <dgm:spPr/>
      <dgm:t>
        <a:bodyPr/>
        <a:lstStyle/>
        <a:p>
          <a:endParaRPr lang="ru-RU"/>
        </a:p>
      </dgm:t>
    </dgm:pt>
    <dgm:pt modelId="{136A893C-801F-488B-B2FE-E041538A2E3E}" type="sibTrans" cxnId="{44646304-1A3A-4615-B58F-B58ED573B068}">
      <dgm:prSet/>
      <dgm:spPr/>
      <dgm:t>
        <a:bodyPr/>
        <a:lstStyle/>
        <a:p>
          <a:endParaRPr lang="ru-RU"/>
        </a:p>
      </dgm:t>
    </dgm:pt>
    <dgm:pt modelId="{399A54CC-CC00-4F6A-90FC-10E3855BAC4B}">
      <dgm:prSet custT="1"/>
      <dgm:spPr>
        <a:solidFill>
          <a:srgbClr val="92D050">
            <a:alpha val="90000"/>
          </a:srgbClr>
        </a:solidFill>
      </dgm:spPr>
      <dgm:t>
        <a:bodyPr/>
        <a:lstStyle/>
        <a:p>
          <a:r>
            <a:rPr lang="ru-RU" sz="1600" b="1" i="1" baseline="0" dirty="0" smtClean="0">
              <a:solidFill>
                <a:srgbClr val="FF0000"/>
              </a:solidFill>
            </a:rPr>
            <a:t>анимизм (вера в существование души и духов и в одушевлённость всей природы)</a:t>
          </a:r>
          <a:endParaRPr lang="ru-RU" sz="1600" b="1" i="1" baseline="0" dirty="0">
            <a:solidFill>
              <a:srgbClr val="FF0000"/>
            </a:solidFill>
          </a:endParaRPr>
        </a:p>
      </dgm:t>
    </dgm:pt>
    <dgm:pt modelId="{F462D153-FDA2-4382-ADEB-693B649A4C34}" type="parTrans" cxnId="{02C85E43-E76C-4DE8-B073-BB730CDF4B51}">
      <dgm:prSet/>
      <dgm:spPr/>
      <dgm:t>
        <a:bodyPr/>
        <a:lstStyle/>
        <a:p>
          <a:endParaRPr lang="ru-RU"/>
        </a:p>
      </dgm:t>
    </dgm:pt>
    <dgm:pt modelId="{E571A795-D69D-47FC-9874-8D2BAB42892D}" type="sibTrans" cxnId="{02C85E43-E76C-4DE8-B073-BB730CDF4B51}">
      <dgm:prSet/>
      <dgm:spPr/>
      <dgm:t>
        <a:bodyPr/>
        <a:lstStyle/>
        <a:p>
          <a:endParaRPr lang="ru-RU"/>
        </a:p>
      </dgm:t>
    </dgm:pt>
    <dgm:pt modelId="{31BCC859-CE29-4607-8386-892E4F254E67}">
      <dgm:prSet/>
      <dgm:spPr>
        <a:solidFill>
          <a:srgbClr val="92D050">
            <a:alpha val="90000"/>
          </a:srgbClr>
        </a:solidFill>
      </dgm:spPr>
      <dgm:t>
        <a:bodyPr/>
        <a:lstStyle/>
        <a:p>
          <a:r>
            <a:rPr lang="ru-RU" b="1" i="1" baseline="0" dirty="0" err="1" smtClean="0">
              <a:solidFill>
                <a:srgbClr val="FF0000"/>
              </a:solidFill>
            </a:rPr>
            <a:t>артификализм</a:t>
          </a:r>
          <a:r>
            <a:rPr lang="ru-RU" b="1" i="1" baseline="0" dirty="0" smtClean="0">
              <a:solidFill>
                <a:srgbClr val="FF0000"/>
              </a:solidFill>
            </a:rPr>
            <a:t> (восприятие мира как созданного руками человека)</a:t>
          </a:r>
          <a:endParaRPr lang="ru-RU" b="1" i="1" baseline="0" dirty="0">
            <a:solidFill>
              <a:srgbClr val="FF0000"/>
            </a:solidFill>
          </a:endParaRPr>
        </a:p>
      </dgm:t>
    </dgm:pt>
    <dgm:pt modelId="{E6934075-AB65-4504-B9A6-6B3C2BD25C59}" type="parTrans" cxnId="{763AC6E6-5F46-4206-A249-C716957C5A6C}">
      <dgm:prSet/>
      <dgm:spPr/>
      <dgm:t>
        <a:bodyPr/>
        <a:lstStyle/>
        <a:p>
          <a:endParaRPr lang="ru-RU"/>
        </a:p>
      </dgm:t>
    </dgm:pt>
    <dgm:pt modelId="{C96C76FF-82EF-43DD-B4A3-6F1467342BB5}" type="sibTrans" cxnId="{763AC6E6-5F46-4206-A249-C716957C5A6C}">
      <dgm:prSet/>
      <dgm:spPr/>
      <dgm:t>
        <a:bodyPr/>
        <a:lstStyle/>
        <a:p>
          <a:endParaRPr lang="ru-RU"/>
        </a:p>
      </dgm:t>
    </dgm:pt>
    <dgm:pt modelId="{A6B2FC58-C792-4B08-BEA8-AEEF8AFD98C1}" type="pres">
      <dgm:prSet presAssocID="{5189C5F2-E121-4992-AF6A-328D2BF2DDBE}" presName="compositeShape" presStyleCnt="0">
        <dgm:presLayoutVars>
          <dgm:dir/>
          <dgm:resizeHandles/>
        </dgm:presLayoutVars>
      </dgm:prSet>
      <dgm:spPr/>
    </dgm:pt>
    <dgm:pt modelId="{555B84C3-FE46-4097-B35A-9C8F80DD1CFA}" type="pres">
      <dgm:prSet presAssocID="{5189C5F2-E121-4992-AF6A-328D2BF2DDBE}" presName="pyramid" presStyleLbl="node1" presStyleIdx="0" presStyleCnt="1"/>
      <dgm:spPr/>
    </dgm:pt>
    <dgm:pt modelId="{74DD5951-34AE-4923-B76B-6B34F96420A5}" type="pres">
      <dgm:prSet presAssocID="{5189C5F2-E121-4992-AF6A-328D2BF2DDBE}" presName="theList" presStyleCnt="0"/>
      <dgm:spPr/>
    </dgm:pt>
    <dgm:pt modelId="{AFABDC06-0169-487A-9F51-F2D7E82B56CB}" type="pres">
      <dgm:prSet presAssocID="{9809E5E7-7494-4AD5-8DD3-69A041A22A83}" presName="aNode" presStyleLbl="fgAcc1" presStyleIdx="0" presStyleCnt="3" custLinFactNeighborX="1613" custLinFactNeighborY="-13780">
        <dgm:presLayoutVars>
          <dgm:bulletEnabled val="1"/>
        </dgm:presLayoutVars>
      </dgm:prSet>
      <dgm:spPr/>
      <dgm:t>
        <a:bodyPr/>
        <a:lstStyle/>
        <a:p>
          <a:endParaRPr lang="ru-RU"/>
        </a:p>
      </dgm:t>
    </dgm:pt>
    <dgm:pt modelId="{8018F1F0-50C1-4BB5-A302-B7942D80EDC2}" type="pres">
      <dgm:prSet presAssocID="{9809E5E7-7494-4AD5-8DD3-69A041A22A83}" presName="aSpace" presStyleCnt="0"/>
      <dgm:spPr/>
    </dgm:pt>
    <dgm:pt modelId="{D518B0AE-E9AD-4A3E-9E52-B8A80A9D19D7}" type="pres">
      <dgm:prSet presAssocID="{399A54CC-CC00-4F6A-90FC-10E3855BAC4B}" presName="aNode" presStyleLbl="fgAcc1" presStyleIdx="1" presStyleCnt="3">
        <dgm:presLayoutVars>
          <dgm:bulletEnabled val="1"/>
        </dgm:presLayoutVars>
      </dgm:prSet>
      <dgm:spPr/>
      <dgm:t>
        <a:bodyPr/>
        <a:lstStyle/>
        <a:p>
          <a:endParaRPr lang="ru-RU"/>
        </a:p>
      </dgm:t>
    </dgm:pt>
    <dgm:pt modelId="{777FBB83-98D7-40B8-BF3E-CBF2362247D8}" type="pres">
      <dgm:prSet presAssocID="{399A54CC-CC00-4F6A-90FC-10E3855BAC4B}" presName="aSpace" presStyleCnt="0"/>
      <dgm:spPr/>
    </dgm:pt>
    <dgm:pt modelId="{198C0FEA-276C-45F9-96EF-FFCCBE3F229F}" type="pres">
      <dgm:prSet presAssocID="{31BCC859-CE29-4607-8386-892E4F254E67}" presName="aNode" presStyleLbl="fgAcc1" presStyleIdx="2" presStyleCnt="3">
        <dgm:presLayoutVars>
          <dgm:bulletEnabled val="1"/>
        </dgm:presLayoutVars>
      </dgm:prSet>
      <dgm:spPr/>
      <dgm:t>
        <a:bodyPr/>
        <a:lstStyle/>
        <a:p>
          <a:endParaRPr lang="ru-RU"/>
        </a:p>
      </dgm:t>
    </dgm:pt>
    <dgm:pt modelId="{18EAB041-E800-4A0E-8830-E794CAEE819D}" type="pres">
      <dgm:prSet presAssocID="{31BCC859-CE29-4607-8386-892E4F254E67}" presName="aSpace" presStyleCnt="0"/>
      <dgm:spPr/>
    </dgm:pt>
  </dgm:ptLst>
  <dgm:cxnLst>
    <dgm:cxn modelId="{763AC6E6-5F46-4206-A249-C716957C5A6C}" srcId="{5189C5F2-E121-4992-AF6A-328D2BF2DDBE}" destId="{31BCC859-CE29-4607-8386-892E4F254E67}" srcOrd="2" destOrd="0" parTransId="{E6934075-AB65-4504-B9A6-6B3C2BD25C59}" sibTransId="{C96C76FF-82EF-43DD-B4A3-6F1467342BB5}"/>
    <dgm:cxn modelId="{44646304-1A3A-4615-B58F-B58ED573B068}" srcId="{5189C5F2-E121-4992-AF6A-328D2BF2DDBE}" destId="{9809E5E7-7494-4AD5-8DD3-69A041A22A83}" srcOrd="0" destOrd="0" parTransId="{6C8ECEE7-C42C-4666-BD1A-E549928D2142}" sibTransId="{136A893C-801F-488B-B2FE-E041538A2E3E}"/>
    <dgm:cxn modelId="{E6B9ECFD-9CB5-4248-8FDA-3814442E208A}" type="presOf" srcId="{5189C5F2-E121-4992-AF6A-328D2BF2DDBE}" destId="{A6B2FC58-C792-4B08-BEA8-AEEF8AFD98C1}" srcOrd="0" destOrd="0" presId="urn:microsoft.com/office/officeart/2005/8/layout/pyramid2"/>
    <dgm:cxn modelId="{A6BAF2EC-B9FA-4D20-946B-A00ADE8A1849}" type="presOf" srcId="{399A54CC-CC00-4F6A-90FC-10E3855BAC4B}" destId="{D518B0AE-E9AD-4A3E-9E52-B8A80A9D19D7}" srcOrd="0" destOrd="0" presId="urn:microsoft.com/office/officeart/2005/8/layout/pyramid2"/>
    <dgm:cxn modelId="{8B85FA83-A1F5-4546-AEE1-FDC84451DC47}" type="presOf" srcId="{31BCC859-CE29-4607-8386-892E4F254E67}" destId="{198C0FEA-276C-45F9-96EF-FFCCBE3F229F}" srcOrd="0" destOrd="0" presId="urn:microsoft.com/office/officeart/2005/8/layout/pyramid2"/>
    <dgm:cxn modelId="{02C85E43-E76C-4DE8-B073-BB730CDF4B51}" srcId="{5189C5F2-E121-4992-AF6A-328D2BF2DDBE}" destId="{399A54CC-CC00-4F6A-90FC-10E3855BAC4B}" srcOrd="1" destOrd="0" parTransId="{F462D153-FDA2-4382-ADEB-693B649A4C34}" sibTransId="{E571A795-D69D-47FC-9874-8D2BAB42892D}"/>
    <dgm:cxn modelId="{AD2B35CF-3076-429A-A23A-60B90848E4E1}" type="presOf" srcId="{9809E5E7-7494-4AD5-8DD3-69A041A22A83}" destId="{AFABDC06-0169-487A-9F51-F2D7E82B56CB}" srcOrd="0" destOrd="0" presId="urn:microsoft.com/office/officeart/2005/8/layout/pyramid2"/>
    <dgm:cxn modelId="{8523D391-E013-48B1-A246-5C93AA556BF5}" type="presParOf" srcId="{A6B2FC58-C792-4B08-BEA8-AEEF8AFD98C1}" destId="{555B84C3-FE46-4097-B35A-9C8F80DD1CFA}" srcOrd="0" destOrd="0" presId="urn:microsoft.com/office/officeart/2005/8/layout/pyramid2"/>
    <dgm:cxn modelId="{4415F8C1-B424-48B6-BF17-A7FBF03D2E3E}" type="presParOf" srcId="{A6B2FC58-C792-4B08-BEA8-AEEF8AFD98C1}" destId="{74DD5951-34AE-4923-B76B-6B34F96420A5}" srcOrd="1" destOrd="0" presId="urn:microsoft.com/office/officeart/2005/8/layout/pyramid2"/>
    <dgm:cxn modelId="{63AA152F-F849-4463-9EA2-2BD2056ADDDD}" type="presParOf" srcId="{74DD5951-34AE-4923-B76B-6B34F96420A5}" destId="{AFABDC06-0169-487A-9F51-F2D7E82B56CB}" srcOrd="0" destOrd="0" presId="urn:microsoft.com/office/officeart/2005/8/layout/pyramid2"/>
    <dgm:cxn modelId="{565B4E32-76BD-4859-939A-7D54740B0789}" type="presParOf" srcId="{74DD5951-34AE-4923-B76B-6B34F96420A5}" destId="{8018F1F0-50C1-4BB5-A302-B7942D80EDC2}" srcOrd="1" destOrd="0" presId="urn:microsoft.com/office/officeart/2005/8/layout/pyramid2"/>
    <dgm:cxn modelId="{E4E20314-F8D3-4633-A4B5-8D62D62FFF09}" type="presParOf" srcId="{74DD5951-34AE-4923-B76B-6B34F96420A5}" destId="{D518B0AE-E9AD-4A3E-9E52-B8A80A9D19D7}" srcOrd="2" destOrd="0" presId="urn:microsoft.com/office/officeart/2005/8/layout/pyramid2"/>
    <dgm:cxn modelId="{2D37C197-8C7B-45D7-9021-BEA0AF18CBC7}" type="presParOf" srcId="{74DD5951-34AE-4923-B76B-6B34F96420A5}" destId="{777FBB83-98D7-40B8-BF3E-CBF2362247D8}" srcOrd="3" destOrd="0" presId="urn:microsoft.com/office/officeart/2005/8/layout/pyramid2"/>
    <dgm:cxn modelId="{CFC4DF58-975A-49DB-AD33-61F49B6DA8E5}" type="presParOf" srcId="{74DD5951-34AE-4923-B76B-6B34F96420A5}" destId="{198C0FEA-276C-45F9-96EF-FFCCBE3F229F}" srcOrd="4" destOrd="0" presId="urn:microsoft.com/office/officeart/2005/8/layout/pyramid2"/>
    <dgm:cxn modelId="{2CD68C2E-0E6D-41F4-B503-4935517668E9}" type="presParOf" srcId="{74DD5951-34AE-4923-B76B-6B34F96420A5}" destId="{18EAB041-E800-4A0E-8830-E794CAEE819D}" srcOrd="5" destOrd="0" presId="urn:microsoft.com/office/officeart/2005/8/layout/pyramid2"/>
  </dgm:cxnLst>
  <dgm:bg>
    <a:solidFill>
      <a:srgbClr val="FFC00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DFD8C4-64A4-4B92-9CEF-B79117DB775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F19D0BC-72E6-4965-BDBC-E0447928EC23}">
      <dgm:prSet phldrT="[Текст]" phldr="1"/>
      <dgm:spPr/>
      <dgm:t>
        <a:bodyPr/>
        <a:lstStyle/>
        <a:p>
          <a:endParaRPr lang="ru-RU" dirty="0"/>
        </a:p>
      </dgm:t>
    </dgm:pt>
    <dgm:pt modelId="{C89082EF-3FDB-4F17-82C5-703F289C9EDE}" type="parTrans" cxnId="{0524FC91-396D-4CB7-9722-CE9CD49C288E}">
      <dgm:prSet/>
      <dgm:spPr/>
      <dgm:t>
        <a:bodyPr/>
        <a:lstStyle/>
        <a:p>
          <a:endParaRPr lang="ru-RU"/>
        </a:p>
      </dgm:t>
    </dgm:pt>
    <dgm:pt modelId="{076EF4B3-CB86-4CAA-9BD4-35E912435246}" type="sibTrans" cxnId="{0524FC91-396D-4CB7-9722-CE9CD49C288E}">
      <dgm:prSet/>
      <dgm:spPr/>
      <dgm:t>
        <a:bodyPr/>
        <a:lstStyle/>
        <a:p>
          <a:endParaRPr lang="ru-RU"/>
        </a:p>
      </dgm:t>
    </dgm:pt>
    <dgm:pt modelId="{C6CBAE85-F42B-4D10-86D3-91F1CD036F82}">
      <dgm:prSet phldrT="[Текст]" phldr="1"/>
      <dgm:spPr/>
      <dgm:t>
        <a:bodyPr/>
        <a:lstStyle/>
        <a:p>
          <a:endParaRPr lang="ru-RU" dirty="0"/>
        </a:p>
      </dgm:t>
    </dgm:pt>
    <dgm:pt modelId="{A77BE251-7355-4374-8DCD-327F7539F00C}" type="parTrans" cxnId="{4B8428FB-A077-4115-8F69-5515AF068BFB}">
      <dgm:prSet/>
      <dgm:spPr/>
      <dgm:t>
        <a:bodyPr/>
        <a:lstStyle/>
        <a:p>
          <a:endParaRPr lang="ru-RU"/>
        </a:p>
      </dgm:t>
    </dgm:pt>
    <dgm:pt modelId="{69A5B1A6-106C-42BE-8DD5-6EE606DD8DE6}" type="sibTrans" cxnId="{4B8428FB-A077-4115-8F69-5515AF068BFB}">
      <dgm:prSet/>
      <dgm:spPr/>
      <dgm:t>
        <a:bodyPr/>
        <a:lstStyle/>
        <a:p>
          <a:endParaRPr lang="ru-RU"/>
        </a:p>
      </dgm:t>
    </dgm:pt>
    <dgm:pt modelId="{01D1E308-F08E-4639-9941-6538E76B9C05}">
      <dgm:prSet phldrT="[Текст]" phldr="1"/>
      <dgm:spPr/>
      <dgm:t>
        <a:bodyPr/>
        <a:lstStyle/>
        <a:p>
          <a:endParaRPr lang="ru-RU"/>
        </a:p>
      </dgm:t>
    </dgm:pt>
    <dgm:pt modelId="{54232A79-2FF0-4847-9F96-0C8C5B5AB034}" type="parTrans" cxnId="{E475193B-33E1-4C33-9E51-62D335CB5879}">
      <dgm:prSet/>
      <dgm:spPr/>
      <dgm:t>
        <a:bodyPr/>
        <a:lstStyle/>
        <a:p>
          <a:endParaRPr lang="ru-RU"/>
        </a:p>
      </dgm:t>
    </dgm:pt>
    <dgm:pt modelId="{DFF567E6-1BB1-42D6-8AD4-378B04D307DA}" type="sibTrans" cxnId="{E475193B-33E1-4C33-9E51-62D335CB5879}">
      <dgm:prSet/>
      <dgm:spPr/>
      <dgm:t>
        <a:bodyPr/>
        <a:lstStyle/>
        <a:p>
          <a:endParaRPr lang="ru-RU"/>
        </a:p>
      </dgm:t>
    </dgm:pt>
    <dgm:pt modelId="{4C0E2EA3-90B1-4382-A948-E9BCB1E7977A}">
      <dgm:prSet phldrT="[Текст]" phldr="1"/>
      <dgm:spPr/>
      <dgm:t>
        <a:bodyPr/>
        <a:lstStyle/>
        <a:p>
          <a:endParaRPr lang="ru-RU"/>
        </a:p>
      </dgm:t>
    </dgm:pt>
    <dgm:pt modelId="{B7FC4555-9044-40CF-875C-AF811319ADE4}" type="parTrans" cxnId="{CEB88BFE-5DFC-452B-8BB9-31B6FE21A732}">
      <dgm:prSet/>
      <dgm:spPr/>
      <dgm:t>
        <a:bodyPr/>
        <a:lstStyle/>
        <a:p>
          <a:endParaRPr lang="ru-RU"/>
        </a:p>
      </dgm:t>
    </dgm:pt>
    <dgm:pt modelId="{B23214EB-9D14-49D9-A688-6B908017F084}" type="sibTrans" cxnId="{CEB88BFE-5DFC-452B-8BB9-31B6FE21A732}">
      <dgm:prSet/>
      <dgm:spPr/>
      <dgm:t>
        <a:bodyPr/>
        <a:lstStyle/>
        <a:p>
          <a:endParaRPr lang="ru-RU"/>
        </a:p>
      </dgm:t>
    </dgm:pt>
    <dgm:pt modelId="{001E4347-80FB-40EE-93C7-2995D1D712F5}">
      <dgm:prSet custT="1">
        <dgm:style>
          <a:lnRef idx="2">
            <a:schemeClr val="accent3"/>
          </a:lnRef>
          <a:fillRef idx="1">
            <a:schemeClr val="lt1"/>
          </a:fillRef>
          <a:effectRef idx="0">
            <a:schemeClr val="accent3"/>
          </a:effectRef>
          <a:fontRef idx="minor">
            <a:schemeClr val="dk1"/>
          </a:fontRef>
        </dgm:style>
      </dgm:prSet>
      <dgm:spPr/>
      <dgm:t>
        <a:bodyPr/>
        <a:lstStyle/>
        <a:p>
          <a:r>
            <a:rPr lang="ru-RU" sz="1800" baseline="0" dirty="0" smtClean="0"/>
            <a:t>Ассимиляция - это применение существующих психических паттернов в новой ситуации. Скажем, у мальчика по имени </a:t>
          </a:r>
          <a:r>
            <a:rPr lang="ru-RU" sz="1800" baseline="0" dirty="0" err="1" smtClean="0"/>
            <a:t>Бенджамен</a:t>
          </a:r>
          <a:r>
            <a:rPr lang="ru-RU" sz="1800" baseline="0" dirty="0" smtClean="0"/>
            <a:t> любимая игрушка — </a:t>
          </a:r>
          <a:r>
            <a:rPr lang="ru-RU" sz="1800" baseline="0" dirty="0" smtClean="0">
              <a:solidFill>
                <a:schemeClr val="accent3">
                  <a:lumMod val="20000"/>
                  <a:lumOff val="80000"/>
                </a:schemeClr>
              </a:solidFill>
            </a:rPr>
            <a:t>пластмассовый</a:t>
          </a:r>
          <a:r>
            <a:rPr lang="ru-RU" sz="1800" baseline="0" dirty="0" smtClean="0"/>
            <a:t> молоток. </a:t>
          </a:r>
          <a:r>
            <a:rPr lang="ru-RU" sz="1800" baseline="0" dirty="0" err="1" smtClean="0"/>
            <a:t>Бенджамен</a:t>
          </a:r>
          <a:r>
            <a:rPr lang="ru-RU" sz="1800" baseline="0" dirty="0" smtClean="0"/>
            <a:t> правильно держит молоток, и ему нравится стучать молотком по кубикам. На свой день рождения </a:t>
          </a:r>
          <a:r>
            <a:rPr lang="ru-RU" sz="1800" baseline="0" dirty="0" err="1" smtClean="0"/>
            <a:t>Бенджамен</a:t>
          </a:r>
          <a:r>
            <a:rPr lang="ru-RU" sz="1800" baseline="0" dirty="0" smtClean="0"/>
            <a:t> получает большой игрушечный гаечный ключ. Если он станет бить им по кубикам, то этим он ассимилирует понятие о ключе в уже имеющуюся структуру знаний.</a:t>
          </a:r>
          <a:endParaRPr lang="ru-RU" sz="1800" baseline="0" dirty="0"/>
        </a:p>
      </dgm:t>
    </dgm:pt>
    <dgm:pt modelId="{C429C7C2-3092-4275-8277-46C4791B9B9C}" type="parTrans" cxnId="{95161644-91AC-421F-AB0B-64230E2E2EC0}">
      <dgm:prSet/>
      <dgm:spPr/>
      <dgm:t>
        <a:bodyPr/>
        <a:lstStyle/>
        <a:p>
          <a:endParaRPr lang="ru-RU"/>
        </a:p>
      </dgm:t>
    </dgm:pt>
    <dgm:pt modelId="{D85F5687-1FF6-47CD-8340-7D42DB2CC0CC}" type="sibTrans" cxnId="{95161644-91AC-421F-AB0B-64230E2E2EC0}">
      <dgm:prSet/>
      <dgm:spPr/>
      <dgm:t>
        <a:bodyPr/>
        <a:lstStyle/>
        <a:p>
          <a:endParaRPr lang="ru-RU"/>
        </a:p>
      </dgm:t>
    </dgm:pt>
    <dgm:pt modelId="{AC6DA64B-9A69-4827-ACBB-1BB3F47714BE}">
      <dgm:prSet custT="1">
        <dgm:style>
          <a:lnRef idx="2">
            <a:schemeClr val="accent3"/>
          </a:lnRef>
          <a:fillRef idx="1">
            <a:schemeClr val="lt1"/>
          </a:fillRef>
          <a:effectRef idx="0">
            <a:schemeClr val="accent3"/>
          </a:effectRef>
          <a:fontRef idx="minor">
            <a:schemeClr val="dk1"/>
          </a:fontRef>
        </dgm:style>
      </dgm:prSet>
      <dgm:spPr/>
      <dgm:t>
        <a:bodyPr/>
        <a:lstStyle/>
        <a:p>
          <a:r>
            <a:rPr lang="ru-RU" sz="500" dirty="0" smtClean="0"/>
            <a:t>В аккомодации существующие идеи модифицируются в соответствии с новыми требованиями. Например, ребенок помладше может считать, что десятицентовая монета обозначает меньшее количество, чем пятицентовая монета (ее размер больше). </a:t>
          </a:r>
          <a:r>
            <a:rPr lang="ru-RU" sz="1800" baseline="0" dirty="0" smtClean="0"/>
            <a:t>Когда ребенок начинает тратить деньги, то он вынужден изменить свои представления о том, что значит «больше», а что — «меньше». Таким образом, новые ситуации ассимилируются с уже существующими идеями, а новые идеи формируются для того, чтобы приспособиться к новому опыту.</a:t>
          </a:r>
          <a:endParaRPr lang="ru-RU" sz="1800" baseline="0" dirty="0"/>
        </a:p>
      </dgm:t>
    </dgm:pt>
    <dgm:pt modelId="{0051AEDA-13F0-4ACF-9861-1AC95CB0EFC1}" type="parTrans" cxnId="{190F0AA6-AA1E-4593-8997-BB773635F882}">
      <dgm:prSet/>
      <dgm:spPr/>
      <dgm:t>
        <a:bodyPr/>
        <a:lstStyle/>
        <a:p>
          <a:endParaRPr lang="ru-RU"/>
        </a:p>
      </dgm:t>
    </dgm:pt>
    <dgm:pt modelId="{D31172D3-9D1E-4821-94DB-D65C5118A17E}" type="sibTrans" cxnId="{190F0AA6-AA1E-4593-8997-BB773635F882}">
      <dgm:prSet/>
      <dgm:spPr/>
      <dgm:t>
        <a:bodyPr/>
        <a:lstStyle/>
        <a:p>
          <a:endParaRPr lang="ru-RU"/>
        </a:p>
      </dgm:t>
    </dgm:pt>
    <dgm:pt modelId="{0D7E8647-5A09-4D67-B2DE-DE1B5D55BAD7}" type="pres">
      <dgm:prSet presAssocID="{00DFD8C4-64A4-4B92-9CEF-B79117DB7758}" presName="linear" presStyleCnt="0">
        <dgm:presLayoutVars>
          <dgm:animLvl val="lvl"/>
          <dgm:resizeHandles val="exact"/>
        </dgm:presLayoutVars>
      </dgm:prSet>
      <dgm:spPr/>
      <dgm:t>
        <a:bodyPr/>
        <a:lstStyle/>
        <a:p>
          <a:endParaRPr lang="ru-RU"/>
        </a:p>
      </dgm:t>
    </dgm:pt>
    <dgm:pt modelId="{9C3E1D05-BD06-498F-B49B-4A27FD6C8B61}" type="pres">
      <dgm:prSet presAssocID="{5F19D0BC-72E6-4965-BDBC-E0447928EC23}" presName="parentText" presStyleLbl="node1" presStyleIdx="0" presStyleCnt="4" custFlipVert="1" custScaleY="12400" custLinFactX="51402" custLinFactY="-65141" custLinFactNeighborX="100000" custLinFactNeighborY="-100000">
        <dgm:presLayoutVars>
          <dgm:chMax val="0"/>
          <dgm:bulletEnabled val="1"/>
        </dgm:presLayoutVars>
      </dgm:prSet>
      <dgm:spPr/>
      <dgm:t>
        <a:bodyPr/>
        <a:lstStyle/>
        <a:p>
          <a:endParaRPr lang="ru-RU"/>
        </a:p>
      </dgm:t>
    </dgm:pt>
    <dgm:pt modelId="{F750B9DD-092F-4335-A373-D0CA1C52625A}" type="pres">
      <dgm:prSet presAssocID="{5F19D0BC-72E6-4965-BDBC-E0447928EC23}" presName="childText" presStyleLbl="revTx" presStyleIdx="0" presStyleCnt="2" custFlipVert="1" custFlipHor="1" custScaleX="5953" custScaleY="2000000" custLinFactNeighborY="-3354">
        <dgm:presLayoutVars>
          <dgm:bulletEnabled val="1"/>
        </dgm:presLayoutVars>
      </dgm:prSet>
      <dgm:spPr/>
      <dgm:t>
        <a:bodyPr/>
        <a:lstStyle/>
        <a:p>
          <a:endParaRPr lang="ru-RU"/>
        </a:p>
      </dgm:t>
    </dgm:pt>
    <dgm:pt modelId="{9B5BED29-0641-49E5-807E-24EC51D3FC1B}" type="pres">
      <dgm:prSet presAssocID="{001E4347-80FB-40EE-93C7-2995D1D712F5}" presName="parentText" presStyleLbl="node1" presStyleIdx="1" presStyleCnt="4" custScaleY="107799">
        <dgm:presLayoutVars>
          <dgm:chMax val="0"/>
          <dgm:bulletEnabled val="1"/>
        </dgm:presLayoutVars>
      </dgm:prSet>
      <dgm:spPr/>
      <dgm:t>
        <a:bodyPr/>
        <a:lstStyle/>
        <a:p>
          <a:endParaRPr lang="ru-RU"/>
        </a:p>
      </dgm:t>
    </dgm:pt>
    <dgm:pt modelId="{2DC03F07-72A8-433C-BBC8-56ECA92C51AF}" type="pres">
      <dgm:prSet presAssocID="{D85F5687-1FF6-47CD-8340-7D42DB2CC0CC}" presName="spacer" presStyleCnt="0"/>
      <dgm:spPr/>
    </dgm:pt>
    <dgm:pt modelId="{3E4973B7-76C3-4B02-A411-4AA429711EA9}" type="pres">
      <dgm:prSet presAssocID="{01D1E308-F08E-4639-9941-6538E76B9C05}" presName="parentText" presStyleLbl="node1" presStyleIdx="2" presStyleCnt="4" custFlipVert="1" custScaleY="3706">
        <dgm:presLayoutVars>
          <dgm:chMax val="0"/>
          <dgm:bulletEnabled val="1"/>
        </dgm:presLayoutVars>
      </dgm:prSet>
      <dgm:spPr/>
      <dgm:t>
        <a:bodyPr/>
        <a:lstStyle/>
        <a:p>
          <a:endParaRPr lang="ru-RU"/>
        </a:p>
      </dgm:t>
    </dgm:pt>
    <dgm:pt modelId="{E65D9C5F-0A75-44EC-A9C6-6F5BE30D3FFA}" type="pres">
      <dgm:prSet presAssocID="{01D1E308-F08E-4639-9941-6538E76B9C05}" presName="childText" presStyleLbl="revTx" presStyleIdx="1" presStyleCnt="2">
        <dgm:presLayoutVars>
          <dgm:bulletEnabled val="1"/>
        </dgm:presLayoutVars>
      </dgm:prSet>
      <dgm:spPr/>
      <dgm:t>
        <a:bodyPr/>
        <a:lstStyle/>
        <a:p>
          <a:endParaRPr lang="ru-RU"/>
        </a:p>
      </dgm:t>
    </dgm:pt>
    <dgm:pt modelId="{692E3BB8-C74E-4DE4-825F-9EA738754617}" type="pres">
      <dgm:prSet presAssocID="{AC6DA64B-9A69-4827-ACBB-1BB3F47714BE}" presName="parentText" presStyleLbl="node1" presStyleIdx="3" presStyleCnt="4" custScaleY="97969" custLinFactY="4964" custLinFactNeighborY="100000">
        <dgm:presLayoutVars>
          <dgm:chMax val="0"/>
          <dgm:bulletEnabled val="1"/>
        </dgm:presLayoutVars>
      </dgm:prSet>
      <dgm:spPr/>
      <dgm:t>
        <a:bodyPr/>
        <a:lstStyle/>
        <a:p>
          <a:endParaRPr lang="ru-RU"/>
        </a:p>
      </dgm:t>
    </dgm:pt>
  </dgm:ptLst>
  <dgm:cxnLst>
    <dgm:cxn modelId="{27883924-39E2-4C8F-89EF-FD7EEBC98481}" type="presOf" srcId="{5F19D0BC-72E6-4965-BDBC-E0447928EC23}" destId="{9C3E1D05-BD06-498F-B49B-4A27FD6C8B61}" srcOrd="0" destOrd="0" presId="urn:microsoft.com/office/officeart/2005/8/layout/vList2"/>
    <dgm:cxn modelId="{CEB88BFE-5DFC-452B-8BB9-31B6FE21A732}" srcId="{01D1E308-F08E-4639-9941-6538E76B9C05}" destId="{4C0E2EA3-90B1-4382-A948-E9BCB1E7977A}" srcOrd="0" destOrd="0" parTransId="{B7FC4555-9044-40CF-875C-AF811319ADE4}" sibTransId="{B23214EB-9D14-49D9-A688-6B908017F084}"/>
    <dgm:cxn modelId="{AE8AC1C6-403D-4176-B651-8E11F5B4806A}" type="presOf" srcId="{AC6DA64B-9A69-4827-ACBB-1BB3F47714BE}" destId="{692E3BB8-C74E-4DE4-825F-9EA738754617}" srcOrd="0" destOrd="0" presId="urn:microsoft.com/office/officeart/2005/8/layout/vList2"/>
    <dgm:cxn modelId="{0524FC91-396D-4CB7-9722-CE9CD49C288E}" srcId="{00DFD8C4-64A4-4B92-9CEF-B79117DB7758}" destId="{5F19D0BC-72E6-4965-BDBC-E0447928EC23}" srcOrd="0" destOrd="0" parTransId="{C89082EF-3FDB-4F17-82C5-703F289C9EDE}" sibTransId="{076EF4B3-CB86-4CAA-9BD4-35E912435246}"/>
    <dgm:cxn modelId="{825CB378-9CF3-4C1B-A7A1-B087C386D8F2}" type="presOf" srcId="{01D1E308-F08E-4639-9941-6538E76B9C05}" destId="{3E4973B7-76C3-4B02-A411-4AA429711EA9}" srcOrd="0" destOrd="0" presId="urn:microsoft.com/office/officeart/2005/8/layout/vList2"/>
    <dgm:cxn modelId="{B20C41B9-789F-4997-9C66-8697EB4DE2C5}" type="presOf" srcId="{4C0E2EA3-90B1-4382-A948-E9BCB1E7977A}" destId="{E65D9C5F-0A75-44EC-A9C6-6F5BE30D3FFA}" srcOrd="0" destOrd="0" presId="urn:microsoft.com/office/officeart/2005/8/layout/vList2"/>
    <dgm:cxn modelId="{E475193B-33E1-4C33-9E51-62D335CB5879}" srcId="{00DFD8C4-64A4-4B92-9CEF-B79117DB7758}" destId="{01D1E308-F08E-4639-9941-6538E76B9C05}" srcOrd="2" destOrd="0" parTransId="{54232A79-2FF0-4847-9F96-0C8C5B5AB034}" sibTransId="{DFF567E6-1BB1-42D6-8AD4-378B04D307DA}"/>
    <dgm:cxn modelId="{95161644-91AC-421F-AB0B-64230E2E2EC0}" srcId="{00DFD8C4-64A4-4B92-9CEF-B79117DB7758}" destId="{001E4347-80FB-40EE-93C7-2995D1D712F5}" srcOrd="1" destOrd="0" parTransId="{C429C7C2-3092-4275-8277-46C4791B9B9C}" sibTransId="{D85F5687-1FF6-47CD-8340-7D42DB2CC0CC}"/>
    <dgm:cxn modelId="{083FDD3C-3AAC-4E87-985B-E84037DEB149}" type="presOf" srcId="{00DFD8C4-64A4-4B92-9CEF-B79117DB7758}" destId="{0D7E8647-5A09-4D67-B2DE-DE1B5D55BAD7}" srcOrd="0" destOrd="0" presId="urn:microsoft.com/office/officeart/2005/8/layout/vList2"/>
    <dgm:cxn modelId="{9D419E61-9822-4037-ADA4-9AE64E8A1CA9}" type="presOf" srcId="{001E4347-80FB-40EE-93C7-2995D1D712F5}" destId="{9B5BED29-0641-49E5-807E-24EC51D3FC1B}" srcOrd="0" destOrd="0" presId="urn:microsoft.com/office/officeart/2005/8/layout/vList2"/>
    <dgm:cxn modelId="{92E75BA1-78ED-4276-BB24-A4234D183FAE}" type="presOf" srcId="{C6CBAE85-F42B-4D10-86D3-91F1CD036F82}" destId="{F750B9DD-092F-4335-A373-D0CA1C52625A}" srcOrd="0" destOrd="0" presId="urn:microsoft.com/office/officeart/2005/8/layout/vList2"/>
    <dgm:cxn modelId="{190F0AA6-AA1E-4593-8997-BB773635F882}" srcId="{00DFD8C4-64A4-4B92-9CEF-B79117DB7758}" destId="{AC6DA64B-9A69-4827-ACBB-1BB3F47714BE}" srcOrd="3" destOrd="0" parTransId="{0051AEDA-13F0-4ACF-9861-1AC95CB0EFC1}" sibTransId="{D31172D3-9D1E-4821-94DB-D65C5118A17E}"/>
    <dgm:cxn modelId="{4B8428FB-A077-4115-8F69-5515AF068BFB}" srcId="{5F19D0BC-72E6-4965-BDBC-E0447928EC23}" destId="{C6CBAE85-F42B-4D10-86D3-91F1CD036F82}" srcOrd="0" destOrd="0" parTransId="{A77BE251-7355-4374-8DCD-327F7539F00C}" sibTransId="{69A5B1A6-106C-42BE-8DD5-6EE606DD8DE6}"/>
    <dgm:cxn modelId="{876264AB-3BDD-4A29-97BE-525BD6610DDB}" type="presParOf" srcId="{0D7E8647-5A09-4D67-B2DE-DE1B5D55BAD7}" destId="{9C3E1D05-BD06-498F-B49B-4A27FD6C8B61}" srcOrd="0" destOrd="0" presId="urn:microsoft.com/office/officeart/2005/8/layout/vList2"/>
    <dgm:cxn modelId="{EE3F7CF4-2A4E-4B28-923A-7E8E997046E2}" type="presParOf" srcId="{0D7E8647-5A09-4D67-B2DE-DE1B5D55BAD7}" destId="{F750B9DD-092F-4335-A373-D0CA1C52625A}" srcOrd="1" destOrd="0" presId="urn:microsoft.com/office/officeart/2005/8/layout/vList2"/>
    <dgm:cxn modelId="{30723C7B-BEAA-4D32-99C6-F81E19467042}" type="presParOf" srcId="{0D7E8647-5A09-4D67-B2DE-DE1B5D55BAD7}" destId="{9B5BED29-0641-49E5-807E-24EC51D3FC1B}" srcOrd="2" destOrd="0" presId="urn:microsoft.com/office/officeart/2005/8/layout/vList2"/>
    <dgm:cxn modelId="{ED26BD13-4DE6-4F97-B77E-BDAD40D8443C}" type="presParOf" srcId="{0D7E8647-5A09-4D67-B2DE-DE1B5D55BAD7}" destId="{2DC03F07-72A8-433C-BBC8-56ECA92C51AF}" srcOrd="3" destOrd="0" presId="urn:microsoft.com/office/officeart/2005/8/layout/vList2"/>
    <dgm:cxn modelId="{CA8094D5-4CC7-42D1-B29C-55DA08D9417E}" type="presParOf" srcId="{0D7E8647-5A09-4D67-B2DE-DE1B5D55BAD7}" destId="{3E4973B7-76C3-4B02-A411-4AA429711EA9}" srcOrd="4" destOrd="0" presId="urn:microsoft.com/office/officeart/2005/8/layout/vList2"/>
    <dgm:cxn modelId="{C9D69B34-159C-4AC1-9A1C-B7CD7988EBD7}" type="presParOf" srcId="{0D7E8647-5A09-4D67-B2DE-DE1B5D55BAD7}" destId="{E65D9C5F-0A75-44EC-A9C6-6F5BE30D3FFA}" srcOrd="5" destOrd="0" presId="urn:microsoft.com/office/officeart/2005/8/layout/vList2"/>
    <dgm:cxn modelId="{6C13D00B-26DD-4F8B-8593-2AA5F742BF9F}" type="presParOf" srcId="{0D7E8647-5A09-4D67-B2DE-DE1B5D55BAD7}" destId="{692E3BB8-C74E-4DE4-825F-9EA738754617}"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5B84C3-FE46-4097-B35A-9C8F80DD1CFA}">
      <dsp:nvSpPr>
        <dsp:cNvPr id="0" name=""/>
        <dsp:cNvSpPr/>
      </dsp:nvSpPr>
      <dsp:spPr>
        <a:xfrm>
          <a:off x="1668077" y="0"/>
          <a:ext cx="4429156" cy="442915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BDC06-0169-487A-9F51-F2D7E82B56CB}">
      <dsp:nvSpPr>
        <dsp:cNvPr id="0" name=""/>
        <dsp:cNvSpPr/>
      </dsp:nvSpPr>
      <dsp:spPr>
        <a:xfrm>
          <a:off x="3929092" y="427234"/>
          <a:ext cx="2878951" cy="1048464"/>
        </a:xfrm>
        <a:prstGeom prst="round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1" kern="1200" baseline="0" dirty="0" smtClean="0">
              <a:solidFill>
                <a:srgbClr val="FF0000"/>
              </a:solidFill>
            </a:rPr>
            <a:t>неразделённость мира и собственного Я</a:t>
          </a:r>
          <a:endParaRPr lang="ru-RU" sz="1600" b="1" i="1" kern="1200" baseline="0" dirty="0">
            <a:solidFill>
              <a:srgbClr val="FF0000"/>
            </a:solidFill>
          </a:endParaRPr>
        </a:p>
      </dsp:txBody>
      <dsp:txXfrm>
        <a:off x="3929092" y="427234"/>
        <a:ext cx="2878951" cy="1048464"/>
      </dsp:txXfrm>
    </dsp:sp>
    <dsp:sp modelId="{D518B0AE-E9AD-4A3E-9E52-B8A80A9D19D7}">
      <dsp:nvSpPr>
        <dsp:cNvPr id="0" name=""/>
        <dsp:cNvSpPr/>
      </dsp:nvSpPr>
      <dsp:spPr>
        <a:xfrm>
          <a:off x="3882655" y="1624816"/>
          <a:ext cx="2878951" cy="1048464"/>
        </a:xfrm>
        <a:prstGeom prst="round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1" kern="1200" baseline="0" dirty="0" smtClean="0">
              <a:solidFill>
                <a:srgbClr val="FF0000"/>
              </a:solidFill>
            </a:rPr>
            <a:t>анимизм (вера в существование души и духов и в одушевлённость всей природы)</a:t>
          </a:r>
          <a:endParaRPr lang="ru-RU" sz="1600" b="1" i="1" kern="1200" baseline="0" dirty="0">
            <a:solidFill>
              <a:srgbClr val="FF0000"/>
            </a:solidFill>
          </a:endParaRPr>
        </a:p>
      </dsp:txBody>
      <dsp:txXfrm>
        <a:off x="3882655" y="1624816"/>
        <a:ext cx="2878951" cy="1048464"/>
      </dsp:txXfrm>
    </dsp:sp>
    <dsp:sp modelId="{198C0FEA-276C-45F9-96EF-FFCCBE3F229F}">
      <dsp:nvSpPr>
        <dsp:cNvPr id="0" name=""/>
        <dsp:cNvSpPr/>
      </dsp:nvSpPr>
      <dsp:spPr>
        <a:xfrm>
          <a:off x="3882655" y="2804339"/>
          <a:ext cx="2878951" cy="1048464"/>
        </a:xfrm>
        <a:prstGeom prst="round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i="1" kern="1200" baseline="0" dirty="0" err="1" smtClean="0">
              <a:solidFill>
                <a:srgbClr val="FF0000"/>
              </a:solidFill>
            </a:rPr>
            <a:t>артификализм</a:t>
          </a:r>
          <a:r>
            <a:rPr lang="ru-RU" sz="1400" b="1" i="1" kern="1200" baseline="0" dirty="0" smtClean="0">
              <a:solidFill>
                <a:srgbClr val="FF0000"/>
              </a:solidFill>
            </a:rPr>
            <a:t> (восприятие мира как созданного руками человека)</a:t>
          </a:r>
          <a:endParaRPr lang="ru-RU" sz="1400" b="1" i="1" kern="1200" baseline="0" dirty="0">
            <a:solidFill>
              <a:srgbClr val="FF0000"/>
            </a:solidFill>
          </a:endParaRPr>
        </a:p>
      </dsp:txBody>
      <dsp:txXfrm>
        <a:off x="3882655" y="2804339"/>
        <a:ext cx="2878951" cy="104846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3E1D05-BD06-498F-B49B-4A27FD6C8B61}">
      <dsp:nvSpPr>
        <dsp:cNvPr id="0" name=""/>
        <dsp:cNvSpPr/>
      </dsp:nvSpPr>
      <dsp:spPr>
        <a:xfrm flipV="1">
          <a:off x="0" y="0"/>
          <a:ext cx="45719" cy="517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ru-RU" sz="500" kern="1200" dirty="0"/>
        </a:p>
      </dsp:txBody>
      <dsp:txXfrm flipV="1">
        <a:off x="0" y="0"/>
        <a:ext cx="45719" cy="51751"/>
      </dsp:txXfrm>
    </dsp:sp>
    <dsp:sp modelId="{F750B9DD-092F-4335-A373-D0CA1C52625A}">
      <dsp:nvSpPr>
        <dsp:cNvPr id="0" name=""/>
        <dsp:cNvSpPr/>
      </dsp:nvSpPr>
      <dsp:spPr>
        <a:xfrm flipH="1" flipV="1">
          <a:off x="0" y="37987"/>
          <a:ext cx="45719" cy="2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flipH="1" flipV="1">
        <a:off x="0" y="37987"/>
        <a:ext cx="45719" cy="2025"/>
      </dsp:txXfrm>
    </dsp:sp>
    <dsp:sp modelId="{9B5BED29-0641-49E5-807E-24EC51D3FC1B}">
      <dsp:nvSpPr>
        <dsp:cNvPr id="0" name=""/>
        <dsp:cNvSpPr/>
      </dsp:nvSpPr>
      <dsp:spPr>
        <a:xfrm>
          <a:off x="0" y="54010"/>
          <a:ext cx="45719" cy="449898"/>
        </a:xfrm>
        <a:prstGeom prst="round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baseline="0" dirty="0" smtClean="0"/>
            <a:t>Ассимиляция - это применение существующих психических паттернов в новой ситуации. Скажем, у мальчика по имени </a:t>
          </a:r>
          <a:r>
            <a:rPr lang="ru-RU" sz="1800" kern="1200" baseline="0" dirty="0" err="1" smtClean="0"/>
            <a:t>Бенджамен</a:t>
          </a:r>
          <a:r>
            <a:rPr lang="ru-RU" sz="1800" kern="1200" baseline="0" dirty="0" smtClean="0"/>
            <a:t> любимая игрушка — </a:t>
          </a:r>
          <a:r>
            <a:rPr lang="ru-RU" sz="1800" kern="1200" baseline="0" dirty="0" smtClean="0">
              <a:solidFill>
                <a:schemeClr val="accent3">
                  <a:lumMod val="20000"/>
                  <a:lumOff val="80000"/>
                </a:schemeClr>
              </a:solidFill>
            </a:rPr>
            <a:t>пластмассовый</a:t>
          </a:r>
          <a:r>
            <a:rPr lang="ru-RU" sz="1800" kern="1200" baseline="0" dirty="0" smtClean="0"/>
            <a:t> молоток. </a:t>
          </a:r>
          <a:r>
            <a:rPr lang="ru-RU" sz="1800" kern="1200" baseline="0" dirty="0" err="1" smtClean="0"/>
            <a:t>Бенджамен</a:t>
          </a:r>
          <a:r>
            <a:rPr lang="ru-RU" sz="1800" kern="1200" baseline="0" dirty="0" smtClean="0"/>
            <a:t> правильно держит молоток, и ему нравится стучать молотком по кубикам. На свой день рождения </a:t>
          </a:r>
          <a:r>
            <a:rPr lang="ru-RU" sz="1800" kern="1200" baseline="0" dirty="0" err="1" smtClean="0"/>
            <a:t>Бенджамен</a:t>
          </a:r>
          <a:r>
            <a:rPr lang="ru-RU" sz="1800" kern="1200" baseline="0" dirty="0" smtClean="0"/>
            <a:t> получает большой игрушечный гаечный ключ. Если он станет бить им по кубикам, то этим он ассимилирует понятие о ключе в уже имеющуюся структуру знаний.</a:t>
          </a:r>
          <a:endParaRPr lang="ru-RU" sz="1800" kern="1200" baseline="0" dirty="0"/>
        </a:p>
      </dsp:txBody>
      <dsp:txXfrm>
        <a:off x="0" y="54010"/>
        <a:ext cx="45719" cy="449898"/>
      </dsp:txXfrm>
    </dsp:sp>
    <dsp:sp modelId="{3E4973B7-76C3-4B02-A411-4AA429711EA9}">
      <dsp:nvSpPr>
        <dsp:cNvPr id="0" name=""/>
        <dsp:cNvSpPr/>
      </dsp:nvSpPr>
      <dsp:spPr>
        <a:xfrm flipV="1">
          <a:off x="0" y="503940"/>
          <a:ext cx="45719" cy="15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ru-RU" sz="500" kern="1200"/>
        </a:p>
      </dsp:txBody>
      <dsp:txXfrm flipV="1">
        <a:off x="0" y="503940"/>
        <a:ext cx="45719" cy="15466"/>
      </dsp:txXfrm>
    </dsp:sp>
    <dsp:sp modelId="{E65D9C5F-0A75-44EC-A9C6-6F5BE30D3FFA}">
      <dsp:nvSpPr>
        <dsp:cNvPr id="0" name=""/>
        <dsp:cNvSpPr/>
      </dsp:nvSpPr>
      <dsp:spPr>
        <a:xfrm>
          <a:off x="0" y="519406"/>
          <a:ext cx="45719" cy="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a:p>
      </dsp:txBody>
      <dsp:txXfrm>
        <a:off x="0" y="519406"/>
        <a:ext cx="45719" cy="180"/>
      </dsp:txXfrm>
    </dsp:sp>
    <dsp:sp modelId="{692E3BB8-C74E-4DE4-825F-9EA738754617}">
      <dsp:nvSpPr>
        <dsp:cNvPr id="0" name=""/>
        <dsp:cNvSpPr/>
      </dsp:nvSpPr>
      <dsp:spPr>
        <a:xfrm>
          <a:off x="0" y="519821"/>
          <a:ext cx="45719" cy="408872"/>
        </a:xfrm>
        <a:prstGeom prst="round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r>
            <a:rPr lang="ru-RU" sz="500" kern="1200" dirty="0" smtClean="0"/>
            <a:t>В аккомодации существующие идеи модифицируются в соответствии с новыми требованиями. Например, ребенок помладше может считать, что десятицентовая монета обозначает меньшее количество, чем пятицентовая монета (ее размер больше). </a:t>
          </a:r>
          <a:r>
            <a:rPr lang="ru-RU" sz="1800" kern="1200" baseline="0" dirty="0" smtClean="0"/>
            <a:t>Когда ребенок начинает тратить деньги, то он вынужден изменить свои представления о том, что значит «больше», а что — «меньше». Таким образом, новые ситуации ассимилируются с уже существующими идеями, а новые идеи формируются для того, чтобы приспособиться к новому опыту.</a:t>
          </a:r>
          <a:endParaRPr lang="ru-RU" sz="1800" kern="1200" baseline="0" dirty="0"/>
        </a:p>
      </dsp:txBody>
      <dsp:txXfrm>
        <a:off x="0" y="519821"/>
        <a:ext cx="45719" cy="40887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3.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28"/>
            <a:ext cx="4357686" cy="3785652"/>
          </a:xfrm>
          <a:prstGeom prst="rect">
            <a:avLst/>
          </a:prstGeom>
          <a:noFill/>
        </p:spPr>
        <p:txBody>
          <a:bodyPr wrap="square" rtlCol="0">
            <a:spAutoFit/>
          </a:bodyPr>
          <a:lstStyle/>
          <a:p>
            <a:pPr algn="ctr"/>
            <a:r>
              <a:rPr lang="ru-RU" sz="4800" b="1" i="1" dirty="0" smtClean="0"/>
              <a:t>Презентация</a:t>
            </a:r>
          </a:p>
          <a:p>
            <a:pPr algn="ctr"/>
            <a:r>
              <a:rPr lang="ru-RU" sz="4800" b="1" i="1" dirty="0" smtClean="0"/>
              <a:t> о теории </a:t>
            </a:r>
          </a:p>
          <a:p>
            <a:pPr algn="ctr"/>
            <a:r>
              <a:rPr lang="ru-RU" sz="4800" b="1" i="1" dirty="0" smtClean="0"/>
              <a:t>развития интеллекта Жана Пиаже.</a:t>
            </a:r>
            <a:endParaRPr lang="ru-RU" sz="4800" b="1" i="1" dirty="0"/>
          </a:p>
        </p:txBody>
      </p:sp>
      <p:pic>
        <p:nvPicPr>
          <p:cNvPr id="3" name="Рисунок 2" descr="imgpreviewCA1SVEZJ.jpg"/>
          <p:cNvPicPr>
            <a:picLocks noChangeAspect="1"/>
          </p:cNvPicPr>
          <p:nvPr/>
        </p:nvPicPr>
        <p:blipFill>
          <a:blip r:embed="rId2" cstate="print"/>
          <a:stretch>
            <a:fillRect/>
          </a:stretch>
        </p:blipFill>
        <p:spPr>
          <a:xfrm>
            <a:off x="4500562" y="214290"/>
            <a:ext cx="4432681" cy="3758587"/>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642918"/>
            <a:ext cx="8072494" cy="5678478"/>
          </a:xfrm>
          <a:prstGeom prst="rect">
            <a:avLst/>
          </a:prstGeom>
        </p:spPr>
        <p:txBody>
          <a:bodyPr wrap="square">
            <a:spAutoFit/>
          </a:bodyPr>
          <a:lstStyle/>
          <a:p>
            <a:pPr algn="ctr"/>
            <a:r>
              <a:rPr lang="ru-RU" sz="3300" b="1" i="1" dirty="0" smtClean="0"/>
              <a:t>Научные труды:</a:t>
            </a:r>
          </a:p>
          <a:p>
            <a:pPr algn="ctr"/>
            <a:r>
              <a:rPr lang="ru-RU" sz="3300" b="1" i="1" dirty="0" smtClean="0"/>
              <a:t>В дальнейшем, он создал общую теорию стадий развития, утверждающую, что </a:t>
            </a:r>
            <a:r>
              <a:rPr lang="ru-RU" sz="3300" b="1" i="1" u="sng" dirty="0" smtClean="0"/>
              <a:t>люди</a:t>
            </a:r>
            <a:r>
              <a:rPr lang="ru-RU" sz="3300" b="1" i="1" dirty="0" smtClean="0"/>
              <a:t>, находящиеся </a:t>
            </a:r>
            <a:r>
              <a:rPr lang="ru-RU" sz="3300" b="1" i="1" u="sng" dirty="0" smtClean="0"/>
              <a:t>в одной стадии </a:t>
            </a:r>
            <a:r>
              <a:rPr lang="ru-RU" sz="3300" b="1" i="1" dirty="0" smtClean="0"/>
              <a:t>своего развития, </a:t>
            </a:r>
            <a:r>
              <a:rPr lang="ru-RU" sz="3300" b="1" i="1" u="sng" dirty="0" smtClean="0"/>
              <a:t>проявляют схожие общие формы</a:t>
            </a:r>
            <a:r>
              <a:rPr lang="ru-RU" sz="3300" b="1" i="1" dirty="0" smtClean="0"/>
              <a:t> познавательных </a:t>
            </a:r>
            <a:r>
              <a:rPr lang="ru-RU" sz="3300" b="1" i="1" u="sng" dirty="0" smtClean="0"/>
              <a:t>способностей</a:t>
            </a:r>
            <a:r>
              <a:rPr lang="ru-RU" sz="3300" b="1" i="1" dirty="0" smtClean="0"/>
              <a:t>. В 1921 году Пиаже возвращается в Швейцарию и становится директором Института Руссо в Женеве. </a:t>
            </a:r>
            <a:endParaRPr lang="ru-RU" sz="33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501122" cy="5170646"/>
          </a:xfrm>
          <a:prstGeom prst="rect">
            <a:avLst/>
          </a:prstGeom>
        </p:spPr>
        <p:txBody>
          <a:bodyPr wrap="square">
            <a:spAutoFit/>
          </a:bodyPr>
          <a:lstStyle/>
          <a:p>
            <a:pPr algn="ctr"/>
            <a:r>
              <a:rPr lang="ru-RU" sz="3300" b="1" i="1" dirty="0" smtClean="0"/>
              <a:t>Научные труды:</a:t>
            </a:r>
          </a:p>
          <a:p>
            <a:pPr algn="ctr"/>
            <a:r>
              <a:rPr lang="ru-RU" sz="3300" b="1" i="1" dirty="0" smtClean="0"/>
              <a:t>В начальный период своей деятельности Пиаже описал особенности представлений детей о мире:  неразделённость мира и собственного Я,   анимизм (вера в существование души и духов и в одушевлённость всей природы),   </a:t>
            </a:r>
            <a:r>
              <a:rPr lang="ru-RU" sz="3300" b="1" i="1" dirty="0" err="1" smtClean="0"/>
              <a:t>артификализм</a:t>
            </a:r>
            <a:r>
              <a:rPr lang="ru-RU" sz="3300" b="1" i="1" dirty="0" smtClean="0"/>
              <a:t> (восприятие мира как созданного руками человека). </a:t>
            </a:r>
            <a:endParaRPr lang="ru-RU" sz="33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CA4RACV0.jpg"/>
          <p:cNvPicPr>
            <a:picLocks noChangeAspect="1"/>
          </p:cNvPicPr>
          <p:nvPr/>
        </p:nvPicPr>
        <p:blipFill>
          <a:blip r:embed="rId2" cstate="print"/>
          <a:stretch>
            <a:fillRect/>
          </a:stretch>
        </p:blipFill>
        <p:spPr>
          <a:xfrm>
            <a:off x="4857752" y="428604"/>
            <a:ext cx="3857652" cy="579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Рисунок 2" descr="imgpreviewCA8V9C8N.jpg"/>
          <p:cNvPicPr>
            <a:picLocks noChangeAspect="1"/>
          </p:cNvPicPr>
          <p:nvPr/>
        </p:nvPicPr>
        <p:blipFill>
          <a:blip r:embed="rId3" cstate="print"/>
          <a:stretch>
            <a:fillRect/>
          </a:stretch>
        </p:blipFill>
        <p:spPr>
          <a:xfrm>
            <a:off x="306933" y="428604"/>
            <a:ext cx="4050753" cy="57616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57158" y="2143116"/>
          <a:ext cx="8429684"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428596" y="214290"/>
            <a:ext cx="8429684" cy="1815882"/>
          </a:xfrm>
          <a:prstGeom prst="rect">
            <a:avLst/>
          </a:prstGeom>
        </p:spPr>
        <p:txBody>
          <a:bodyPr wrap="square">
            <a:spAutoFit/>
          </a:bodyPr>
          <a:lstStyle/>
          <a:p>
            <a:pPr algn="ctr"/>
            <a:r>
              <a:rPr lang="ru-RU" sz="2800" b="1" i="1" dirty="0" smtClean="0"/>
              <a:t>Научные труды:</a:t>
            </a:r>
          </a:p>
          <a:p>
            <a:pPr algn="ctr"/>
            <a:r>
              <a:rPr lang="ru-RU" sz="2800" b="1" i="1" dirty="0" smtClean="0"/>
              <a:t>В начальный период своей деятельности Пиаже описал особенности представлений детей о мире: </a:t>
            </a:r>
            <a:endParaRPr lang="ru-RU" sz="2800" b="1" i="1" dirty="0"/>
          </a:p>
        </p:txBody>
      </p:sp>
      <p:pic>
        <p:nvPicPr>
          <p:cNvPr id="4" name="Рисунок 3" descr="imgpreviewCAAHDB52.jpg"/>
          <p:cNvPicPr>
            <a:picLocks noChangeAspect="1"/>
          </p:cNvPicPr>
          <p:nvPr/>
        </p:nvPicPr>
        <p:blipFill>
          <a:blip r:embed="rId7" cstate="print"/>
          <a:stretch>
            <a:fillRect/>
          </a:stretch>
        </p:blipFill>
        <p:spPr>
          <a:xfrm>
            <a:off x="642910" y="2500306"/>
            <a:ext cx="1619250" cy="2247900"/>
          </a:xfrm>
          <a:prstGeom prst="roundRect">
            <a:avLst>
              <a:gd name="adj" fmla="val 8594"/>
            </a:avLst>
          </a:prstGeom>
          <a:solidFill>
            <a:srgbClr val="FFFFFF">
              <a:shade val="85000"/>
            </a:srgbClr>
          </a:solidFill>
          <a:ln>
            <a:noFill/>
          </a:ln>
          <a:effectLst>
            <a:glow rad="228600">
              <a:schemeClr val="accent1">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amyat_cheloveka.jpg"/>
          <p:cNvPicPr>
            <a:picLocks noChangeAspect="1"/>
          </p:cNvPicPr>
          <p:nvPr/>
        </p:nvPicPr>
        <p:blipFill>
          <a:blip r:embed="rId2" cstate="print"/>
          <a:stretch>
            <a:fillRect/>
          </a:stretch>
        </p:blipFill>
        <p:spPr>
          <a:xfrm>
            <a:off x="285720" y="214290"/>
            <a:ext cx="2381250" cy="2200275"/>
          </a:xfrm>
          <a:prstGeom prst="roundRect">
            <a:avLst>
              <a:gd name="adj" fmla="val 8594"/>
            </a:avLst>
          </a:prstGeom>
          <a:solidFill>
            <a:srgbClr val="FFFFFF">
              <a:shade val="85000"/>
            </a:srgbClr>
          </a:solidFill>
          <a:ln>
            <a:noFill/>
          </a:ln>
          <a:effectLst>
            <a:glow rad="228600">
              <a:schemeClr val="accent1">
                <a:satMod val="175000"/>
                <a:alpha val="40000"/>
              </a:schemeClr>
            </a:glow>
            <a:reflection blurRad="12700" stA="38000" endPos="28000" dist="5000" dir="5400000" sy="-100000" algn="bl" rotWithShape="0"/>
          </a:effectLst>
        </p:spPr>
      </p:pic>
      <p:pic>
        <p:nvPicPr>
          <p:cNvPr id="3" name="Рисунок 2" descr="намшлгд.jpg"/>
          <p:cNvPicPr>
            <a:picLocks noChangeAspect="1"/>
          </p:cNvPicPr>
          <p:nvPr/>
        </p:nvPicPr>
        <p:blipFill>
          <a:blip r:embed="rId3" cstate="print"/>
          <a:stretch>
            <a:fillRect/>
          </a:stretch>
        </p:blipFill>
        <p:spPr>
          <a:xfrm>
            <a:off x="6429388" y="285728"/>
            <a:ext cx="2381264" cy="3759891"/>
          </a:xfrm>
          <a:prstGeom prst="roundRect">
            <a:avLst>
              <a:gd name="adj" fmla="val 8594"/>
            </a:avLst>
          </a:prstGeom>
          <a:solidFill>
            <a:srgbClr val="FFFFFF">
              <a:shade val="85000"/>
            </a:srgbClr>
          </a:solidFill>
          <a:ln>
            <a:noFill/>
          </a:ln>
          <a:effectLst>
            <a:glow rad="228600">
              <a:schemeClr val="accent1">
                <a:satMod val="175000"/>
                <a:alpha val="40000"/>
              </a:schemeClr>
            </a:glow>
            <a:reflection blurRad="12700" stA="38000" endPos="28000" dist="5000" dir="5400000" sy="-100000" algn="bl" rotWithShape="0"/>
          </a:effectLst>
        </p:spPr>
      </p:pic>
      <p:pic>
        <p:nvPicPr>
          <p:cNvPr id="4" name="Рисунок 3" descr="imgpreviewCAF32OC5.jpg"/>
          <p:cNvPicPr>
            <a:picLocks noChangeAspect="1"/>
          </p:cNvPicPr>
          <p:nvPr/>
        </p:nvPicPr>
        <p:blipFill>
          <a:blip r:embed="rId4" cstate="print"/>
          <a:stretch>
            <a:fillRect/>
          </a:stretch>
        </p:blipFill>
        <p:spPr>
          <a:xfrm>
            <a:off x="2857488" y="1714488"/>
            <a:ext cx="3357586" cy="4700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imgpreviewCAZJHIFH.jpg"/>
          <p:cNvPicPr>
            <a:picLocks noChangeAspect="1"/>
          </p:cNvPicPr>
          <p:nvPr/>
        </p:nvPicPr>
        <p:blipFill>
          <a:blip r:embed="rId5" cstate="print"/>
          <a:stretch>
            <a:fillRect/>
          </a:stretch>
        </p:blipFill>
        <p:spPr>
          <a:xfrm>
            <a:off x="285720" y="3177255"/>
            <a:ext cx="2357454" cy="21329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28662" y="409750"/>
            <a:ext cx="71438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800" b="1" i="1" u="none" strike="noStrike" cap="none" normalizeH="0" dirty="0" smtClean="0">
                <a:ln>
                  <a:noFill/>
                </a:ln>
                <a:effectLst/>
                <a:latin typeface="Calibri" pitchFamily="34" charset="0"/>
                <a:ea typeface="Calibri" pitchFamily="34" charset="0"/>
                <a:cs typeface="Times New Roman" pitchFamily="18" charset="0"/>
              </a:rPr>
              <a:t>Значение трудов: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800" b="1" i="1" u="none" strike="noStrike" cap="none" normalizeH="0" dirty="0" smtClean="0">
                <a:ln>
                  <a:noFill/>
                </a:ln>
                <a:effectLst/>
                <a:latin typeface="Calibri" pitchFamily="34" charset="0"/>
                <a:ea typeface="Calibri" pitchFamily="34" charset="0"/>
                <a:cs typeface="Times New Roman" pitchFamily="18" charset="0"/>
              </a:rPr>
              <a:t>В отличие от других классификаций психического развития ребенка в центре систем Пиаже стоял </a:t>
            </a:r>
            <a:r>
              <a:rPr kumimoji="0" lang="ru-RU" sz="4400" b="1" i="1" u="sng" strike="noStrike" cap="none" normalizeH="0" dirty="0" smtClean="0">
                <a:ln>
                  <a:noFill/>
                </a:ln>
                <a:effectLst/>
                <a:latin typeface="Calibri" pitchFamily="34" charset="0"/>
                <a:ea typeface="Calibri" pitchFamily="34" charset="0"/>
                <a:cs typeface="Times New Roman" pitchFamily="18" charset="0"/>
              </a:rPr>
              <a:t>интеллект</a:t>
            </a:r>
            <a:r>
              <a:rPr kumimoji="0" lang="ru-RU" sz="3800" b="1" i="1" u="none" strike="noStrike" cap="none" normalizeH="0" dirty="0" smtClean="0">
                <a:ln>
                  <a:noFill/>
                </a:ln>
                <a:effectLst/>
                <a:latin typeface="Calibri" pitchFamily="34" charset="0"/>
                <a:ea typeface="Calibri" pitchFamily="34" charset="0"/>
                <a:cs typeface="Times New Roman" pitchFamily="18" charset="0"/>
              </a:rPr>
              <a:t>. Развитие других психических функций на всех этапах подчинено интеллекту и определяется им. </a:t>
            </a:r>
            <a:endParaRPr kumimoji="0" lang="ru-RU" sz="3800" b="1" i="1" u="none" strike="noStrike" cap="none" normalizeH="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3800" b="0" i="0" u="none" strike="noStrike" cap="none" normalizeH="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1"/>
            <a:ext cx="8501122" cy="6555641"/>
          </a:xfrm>
          <a:prstGeom prst="rect">
            <a:avLst/>
          </a:prstGeom>
        </p:spPr>
        <p:txBody>
          <a:bodyPr wrap="square">
            <a:spAutoFit/>
          </a:bodyPr>
          <a:lstStyle/>
          <a:p>
            <a:pPr algn="ctr"/>
            <a:r>
              <a:rPr lang="ru-RU" sz="2400" b="1" i="1" dirty="0" smtClean="0"/>
              <a:t>Значение трудов:</a:t>
            </a:r>
          </a:p>
          <a:p>
            <a:pPr algn="ctr"/>
            <a:r>
              <a:rPr lang="ru-RU" sz="2400" b="1" i="1" dirty="0" smtClean="0"/>
              <a:t>Жан Пиаже принадлежал к тем редким ученым, кому еще в самом начале исследовательской работы удалось поставить центральную проблему и наметить основной путь ее решения, кому время и необычайная работоспособность дали возможность построить теорию, охватившую множество проблем, связанных основной линией исследования общих закономерностей развития интеллекта. Его главной темой стало изучение истоков научного познания. По числу поставленных вопросов, написанных книг и статей, эрудиции в различных областях знания, влиянию на исследования в разных странах и, наконец, по числу последователей и противников его идей среди современных самых выдающихся психологов, пожалуй, </a:t>
            </a:r>
            <a:r>
              <a:rPr lang="ru-RU" sz="3000" b="1" i="1" u="sng" dirty="0" smtClean="0"/>
              <a:t>нет равных Пиаже. </a:t>
            </a:r>
            <a:endParaRPr lang="ru-RU" sz="3000" b="1" i="1"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428604"/>
            <a:ext cx="7643866" cy="6093976"/>
          </a:xfrm>
          <a:prstGeom prst="rect">
            <a:avLst/>
          </a:prstGeom>
        </p:spPr>
        <p:txBody>
          <a:bodyPr wrap="square">
            <a:spAutoFit/>
          </a:bodyPr>
          <a:lstStyle/>
          <a:p>
            <a:pPr algn="ctr"/>
            <a:r>
              <a:rPr lang="ru-RU" sz="2600" b="1" i="1" dirty="0" smtClean="0"/>
              <a:t>Значение трудов:</a:t>
            </a:r>
          </a:p>
          <a:p>
            <a:pPr algn="ctr"/>
            <a:r>
              <a:rPr lang="ru-RU" sz="2600" b="1" i="1" dirty="0" smtClean="0"/>
              <a:t>Жан Пиаже был одним из первых исследователей, проливших свет на вопрос о том, как развиваются умственные способности детей, Пиаже заметил, что прогресс детских когнитивных навыков проходит ряд стадий. Хотя теория Пиаже сыграла очень важную роль, психологи продолжают развивать его идеи. Кроме того, многие психологи заинтересовались вопросы о том, как дети овладевают интеллектуальными навыками, высоко ценимыми в их культуре. Как правило, дети делают это под руководством опытных «наставников.</a:t>
            </a:r>
            <a:endParaRPr lang="ru-RU" sz="2600" b="1"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7858148" cy="2308324"/>
          </a:xfrm>
          <a:prstGeom prst="rect">
            <a:avLst/>
          </a:prstGeom>
        </p:spPr>
        <p:txBody>
          <a:bodyPr wrap="square">
            <a:spAutoFit/>
          </a:bodyPr>
          <a:lstStyle/>
          <a:p>
            <a:pPr algn="ctr"/>
            <a:r>
              <a:rPr lang="ru-RU" sz="2400" b="1" i="1" dirty="0" smtClean="0"/>
              <a:t>Значение трудов</a:t>
            </a:r>
          </a:p>
          <a:p>
            <a:pPr algn="ctr"/>
            <a:r>
              <a:rPr lang="ru-RU" sz="2400" b="1" i="1" dirty="0" smtClean="0"/>
              <a:t>Жан Пиаже считал, что все дети проходят различные стадии интеллектуального развития. Он почерпнул многие свои идеи из наблюдения за собственными детьми, когда они решали различные мыслительные задачи</a:t>
            </a:r>
            <a:r>
              <a:rPr lang="ru-RU" sz="2400" b="1" i="1" dirty="0" smtClean="0">
                <a:solidFill>
                  <a:schemeClr val="accent1">
                    <a:lumMod val="50000"/>
                  </a:schemeClr>
                </a:solidFill>
              </a:rPr>
              <a:t>. </a:t>
            </a:r>
            <a:endParaRPr lang="ru-RU" sz="2400" b="1" i="1" dirty="0">
              <a:solidFill>
                <a:schemeClr val="accent1">
                  <a:lumMod val="50000"/>
                </a:schemeClr>
              </a:solidFill>
            </a:endParaRPr>
          </a:p>
        </p:txBody>
      </p:sp>
      <p:sp>
        <p:nvSpPr>
          <p:cNvPr id="3" name="Прямоугольник 2"/>
          <p:cNvSpPr/>
          <p:nvPr/>
        </p:nvSpPr>
        <p:spPr>
          <a:xfrm>
            <a:off x="2857488" y="2857496"/>
            <a:ext cx="6000792" cy="1246495"/>
          </a:xfrm>
          <a:prstGeom prst="rect">
            <a:avLst/>
          </a:prstGeom>
        </p:spPr>
        <p:txBody>
          <a:bodyPr wrap="square">
            <a:spAutoFit/>
          </a:bodyPr>
          <a:lstStyle/>
          <a:p>
            <a:pPr algn="ctr"/>
            <a:r>
              <a:rPr lang="ru-RU" sz="2500" b="1" i="1" dirty="0" smtClean="0"/>
              <a:t>Пиаже был убежден, что интеллект развивается в процессе ассимиляции и аккомодации.</a:t>
            </a:r>
            <a:endParaRPr lang="ru-RU" sz="2500" b="1" i="1" dirty="0"/>
          </a:p>
        </p:txBody>
      </p:sp>
      <p:sp>
        <p:nvSpPr>
          <p:cNvPr id="4" name="Прямоугольник 3"/>
          <p:cNvSpPr/>
          <p:nvPr/>
        </p:nvSpPr>
        <p:spPr>
          <a:xfrm flipH="1">
            <a:off x="5000628" y="4429132"/>
            <a:ext cx="3786214" cy="1938992"/>
          </a:xfrm>
          <a:prstGeom prst="rect">
            <a:avLst/>
          </a:prstGeom>
        </p:spPr>
        <p:txBody>
          <a:bodyPr wrap="square">
            <a:spAutoFit/>
          </a:bodyPr>
          <a:lstStyle/>
          <a:p>
            <a:pPr algn="ctr"/>
            <a:r>
              <a:rPr lang="ru-RU" sz="2400" b="1" i="1" dirty="0" smtClean="0"/>
              <a:t>Теории Пиаже в значительной степени определили наши представления о детях. </a:t>
            </a:r>
            <a:endParaRPr lang="ru-RU" sz="2400" b="1" i="1" dirty="0"/>
          </a:p>
        </p:txBody>
      </p:sp>
      <p:pic>
        <p:nvPicPr>
          <p:cNvPr id="5" name="Рисунок 4" descr="Image333.gif"/>
          <p:cNvPicPr>
            <a:picLocks noChangeAspect="1"/>
          </p:cNvPicPr>
          <p:nvPr/>
        </p:nvPicPr>
        <p:blipFill>
          <a:blip r:embed="rId2" cstate="print"/>
          <a:stretch>
            <a:fillRect/>
          </a:stretch>
        </p:blipFill>
        <p:spPr>
          <a:xfrm>
            <a:off x="-3071866" y="2500306"/>
            <a:ext cx="45719" cy="3486150"/>
          </a:xfrm>
          <a:prstGeom prst="rect">
            <a:avLst/>
          </a:prstGeom>
        </p:spPr>
      </p:pic>
      <p:pic>
        <p:nvPicPr>
          <p:cNvPr id="6" name="Рисунок 5" descr="imgpreviewCA27DXO1.jpg"/>
          <p:cNvPicPr>
            <a:picLocks noChangeAspect="1"/>
          </p:cNvPicPr>
          <p:nvPr/>
        </p:nvPicPr>
        <p:blipFill>
          <a:blip r:embed="rId3" cstate="print"/>
          <a:stretch>
            <a:fillRect/>
          </a:stretch>
        </p:blipFill>
        <p:spPr>
          <a:xfrm>
            <a:off x="214282" y="2675947"/>
            <a:ext cx="2786082" cy="3896325"/>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286808" cy="1384995"/>
          </a:xfrm>
          <a:prstGeom prst="rect">
            <a:avLst/>
          </a:prstGeom>
        </p:spPr>
        <p:txBody>
          <a:bodyPr wrap="square">
            <a:spAutoFit/>
          </a:bodyPr>
          <a:lstStyle/>
          <a:p>
            <a:pPr algn="ctr"/>
            <a:r>
              <a:rPr lang="ru-RU" sz="2800" b="1" i="1" dirty="0" smtClean="0"/>
              <a:t>Пиаже был убежден, что интеллект развивается в процессе </a:t>
            </a:r>
            <a:r>
              <a:rPr lang="ru-RU" sz="2800" b="1" i="1" u="sng" dirty="0" smtClean="0"/>
              <a:t>ассимиляции и аккомодации.</a:t>
            </a:r>
            <a:endParaRPr lang="ru-RU" sz="2800" b="1" i="1" u="sng" dirty="0"/>
          </a:p>
        </p:txBody>
      </p:sp>
      <p:graphicFrame>
        <p:nvGraphicFramePr>
          <p:cNvPr id="3" name="Схема 2"/>
          <p:cNvGraphicFramePr/>
          <p:nvPr/>
        </p:nvGraphicFramePr>
        <p:xfrm flipH="1">
          <a:off x="11787237" y="5357826"/>
          <a:ext cx="45719"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214282" y="1857364"/>
            <a:ext cx="4286280" cy="4786346"/>
          </a:xfrm>
          <a:prstGeom prst="roundRect">
            <a:avLst/>
          </a:prstGeom>
          <a:solidFill>
            <a:srgbClr val="FFFF00"/>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rgbClr val="FF0000"/>
                </a:solidFill>
              </a:rPr>
              <a:t>Ассимиляция - это применение существующих психических паттернов в новой ситуации. Скажем, у мальчика по имени </a:t>
            </a:r>
            <a:r>
              <a:rPr lang="ru-RU" b="1" i="1" dirty="0" err="1" smtClean="0">
                <a:solidFill>
                  <a:srgbClr val="FF0000"/>
                </a:solidFill>
              </a:rPr>
              <a:t>Бенджамен</a:t>
            </a:r>
            <a:r>
              <a:rPr lang="ru-RU" b="1" i="1" dirty="0" smtClean="0">
                <a:solidFill>
                  <a:srgbClr val="FF0000"/>
                </a:solidFill>
              </a:rPr>
              <a:t> любимая игрушка — пластмассовый молоток. </a:t>
            </a:r>
            <a:r>
              <a:rPr lang="ru-RU" b="1" i="1" dirty="0" err="1" smtClean="0">
                <a:solidFill>
                  <a:srgbClr val="FF0000"/>
                </a:solidFill>
              </a:rPr>
              <a:t>Бенджамен</a:t>
            </a:r>
            <a:r>
              <a:rPr lang="ru-RU" b="1" i="1" dirty="0" smtClean="0">
                <a:solidFill>
                  <a:srgbClr val="FF0000"/>
                </a:solidFill>
              </a:rPr>
              <a:t> правильно держит молоток, и ему нравится стучать молотком по кубикам. На свой день рождения </a:t>
            </a:r>
            <a:r>
              <a:rPr lang="ru-RU" b="1" i="1" dirty="0" err="1" smtClean="0">
                <a:solidFill>
                  <a:srgbClr val="FF0000"/>
                </a:solidFill>
              </a:rPr>
              <a:t>Бенджамен</a:t>
            </a:r>
            <a:r>
              <a:rPr lang="ru-RU" b="1" i="1" dirty="0" smtClean="0">
                <a:solidFill>
                  <a:srgbClr val="FF0000"/>
                </a:solidFill>
              </a:rPr>
              <a:t> получает большой игрушечный гаечный ключ. Если он станет бить им по кубикам, то этим он ассимилирует понятие о ключе в уже имеющуюся структуру знаний.</a:t>
            </a:r>
            <a:endParaRPr lang="ru-RU" b="1" i="1" dirty="0">
              <a:solidFill>
                <a:srgbClr val="FF0000"/>
              </a:solidFill>
            </a:endParaRPr>
          </a:p>
        </p:txBody>
      </p:sp>
      <p:sp>
        <p:nvSpPr>
          <p:cNvPr id="5" name="Скругленный прямоугольник 4"/>
          <p:cNvSpPr/>
          <p:nvPr/>
        </p:nvSpPr>
        <p:spPr>
          <a:xfrm>
            <a:off x="4643438" y="1857364"/>
            <a:ext cx="4286280" cy="4786346"/>
          </a:xfrm>
          <a:prstGeom prst="roundRect">
            <a:avLst/>
          </a:prstGeom>
          <a:solidFill>
            <a:srgbClr val="FFFF00"/>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rgbClr val="FF0000"/>
                </a:solidFill>
              </a:rPr>
              <a:t>В аккомодации существующие идеи модифицируются в соответствии с новыми требованиями. Например, ребенок помладше может считать, что десятицентовая монета обозначает меньшее количество, чем пятицентовая монета (ее размер больше). Когда ребенок начинает тратить деньги, то он вынужден изменить свои представления о том, что значит «больше», а что — «меньше». Таким образом, новые ситуации ассимилируются с уже существующими идеями, а новые идеи формируются для того, чтобы приспособиться к новому опыту.</a:t>
            </a:r>
            <a:endParaRPr lang="ru-RU" sz="1600" b="1" i="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_0423.jpg"/>
          <p:cNvPicPr>
            <a:picLocks noChangeAspect="1"/>
          </p:cNvPicPr>
          <p:nvPr/>
        </p:nvPicPr>
        <p:blipFill>
          <a:blip r:embed="rId2" cstate="print"/>
          <a:stretch>
            <a:fillRect/>
          </a:stretch>
        </p:blipFill>
        <p:spPr>
          <a:xfrm>
            <a:off x="3857620" y="2857496"/>
            <a:ext cx="4857752" cy="3643314"/>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
        <p:nvSpPr>
          <p:cNvPr id="3" name="TextBox 2"/>
          <p:cNvSpPr txBox="1"/>
          <p:nvPr/>
        </p:nvSpPr>
        <p:spPr>
          <a:xfrm>
            <a:off x="214282" y="142852"/>
            <a:ext cx="8572560" cy="2492990"/>
          </a:xfrm>
          <a:prstGeom prst="rect">
            <a:avLst/>
          </a:prstGeom>
          <a:noFill/>
        </p:spPr>
        <p:txBody>
          <a:bodyPr wrap="square" rtlCol="0">
            <a:spAutoFit/>
          </a:bodyPr>
          <a:lstStyle/>
          <a:p>
            <a:pPr algn="ctr"/>
            <a:r>
              <a:rPr lang="ru-RU" sz="2600" b="1" i="1" dirty="0" smtClean="0"/>
              <a:t>Подготовила учитель биологии</a:t>
            </a:r>
          </a:p>
          <a:p>
            <a:pPr algn="ctr"/>
            <a:r>
              <a:rPr lang="ru-RU" sz="2600" b="1" i="1" dirty="0" smtClean="0"/>
              <a:t> высшей категории</a:t>
            </a:r>
          </a:p>
          <a:p>
            <a:pPr algn="ctr"/>
            <a:r>
              <a:rPr lang="ru-RU" sz="2600" b="1" i="1" dirty="0" smtClean="0"/>
              <a:t> школы - лицей №8 </a:t>
            </a:r>
          </a:p>
          <a:p>
            <a:pPr algn="ctr"/>
            <a:r>
              <a:rPr lang="ru-RU" sz="2600" b="1" i="1" dirty="0" smtClean="0"/>
              <a:t>с классами для одарённых детей </a:t>
            </a:r>
          </a:p>
          <a:p>
            <a:pPr algn="ctr"/>
            <a:r>
              <a:rPr lang="ru-RU" sz="2600" b="1" i="1" dirty="0" smtClean="0"/>
              <a:t>города Павлодара</a:t>
            </a:r>
          </a:p>
          <a:p>
            <a:pPr algn="ctr"/>
            <a:r>
              <a:rPr lang="ru-RU" sz="2600" b="1" i="1" dirty="0" smtClean="0"/>
              <a:t> Синицыны Ирина Юрьевна</a:t>
            </a:r>
            <a:endParaRPr lang="ru-RU" sz="26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011a.jpg"/>
          <p:cNvPicPr>
            <a:picLocks noChangeAspect="1"/>
          </p:cNvPicPr>
          <p:nvPr/>
        </p:nvPicPr>
        <p:blipFill>
          <a:blip r:embed="rId2" cstate="print"/>
          <a:stretch>
            <a:fillRect/>
          </a:stretch>
        </p:blipFill>
        <p:spPr>
          <a:xfrm>
            <a:off x="810014" y="204247"/>
            <a:ext cx="7476761" cy="6368026"/>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714356"/>
            <a:ext cx="8143932" cy="4770537"/>
          </a:xfrm>
          <a:prstGeom prst="rect">
            <a:avLst/>
          </a:prstGeom>
        </p:spPr>
        <p:txBody>
          <a:bodyPr wrap="square">
            <a:spAutoFit/>
          </a:bodyPr>
          <a:lstStyle/>
          <a:p>
            <a:pPr algn="ctr"/>
            <a:r>
              <a:rPr lang="ru-RU" sz="3800" b="1" i="1" dirty="0" smtClean="0"/>
              <a:t> Осуществление интеллектуальных операций в виде целостных структур представляет собой </a:t>
            </a:r>
            <a:r>
              <a:rPr lang="ru-RU" sz="3800" b="1" i="1" u="sng" dirty="0" smtClean="0"/>
              <a:t>главную идею</a:t>
            </a:r>
            <a:r>
              <a:rPr lang="ru-RU" sz="3800" b="1" i="1" dirty="0" smtClean="0"/>
              <a:t>, которую Пиаже доказывал во всех своих экспериментальных и теоретических разработках. </a:t>
            </a:r>
            <a:endParaRPr lang="ru-RU" sz="3800"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CAZJHIFH.jpg"/>
          <p:cNvPicPr>
            <a:picLocks noChangeAspect="1"/>
          </p:cNvPicPr>
          <p:nvPr/>
        </p:nvPicPr>
        <p:blipFill>
          <a:blip r:embed="rId2" cstate="print"/>
          <a:stretch>
            <a:fillRect/>
          </a:stretch>
        </p:blipFill>
        <p:spPr>
          <a:xfrm>
            <a:off x="1000100" y="1785926"/>
            <a:ext cx="3184617" cy="2881320"/>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pic>
        <p:nvPicPr>
          <p:cNvPr id="3" name="Рисунок 2" descr="imgpreviewCAM6E00A.jpg"/>
          <p:cNvPicPr>
            <a:picLocks noChangeAspect="1"/>
          </p:cNvPicPr>
          <p:nvPr/>
        </p:nvPicPr>
        <p:blipFill>
          <a:blip r:embed="rId3" cstate="print"/>
          <a:stretch>
            <a:fillRect/>
          </a:stretch>
        </p:blipFill>
        <p:spPr>
          <a:xfrm>
            <a:off x="4786315" y="428604"/>
            <a:ext cx="3929090" cy="5715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642918"/>
            <a:ext cx="8501122" cy="5262979"/>
          </a:xfrm>
          <a:prstGeom prst="rect">
            <a:avLst/>
          </a:prstGeom>
        </p:spPr>
        <p:txBody>
          <a:bodyPr wrap="square">
            <a:spAutoFit/>
          </a:bodyPr>
          <a:lstStyle/>
          <a:p>
            <a:pPr algn="ctr"/>
            <a:r>
              <a:rPr lang="ru-RU" sz="2800" b="1" i="1" dirty="0" smtClean="0"/>
              <a:t>Рассматривая интеллект как совокупность операций, которые постепенно складываются в </a:t>
            </a:r>
            <a:r>
              <a:rPr lang="ru-RU" sz="2800" b="1" i="1" u="sng" dirty="0" smtClean="0"/>
              <a:t>процессе развития ребенка</a:t>
            </a:r>
            <a:r>
              <a:rPr lang="ru-RU" sz="2800" b="1" i="1" dirty="0" smtClean="0"/>
              <a:t>, Пиаже считает точкой отсчета в акте познания </a:t>
            </a:r>
            <a:r>
              <a:rPr lang="ru-RU" sz="2800" b="1" i="1" u="sng" dirty="0" smtClean="0"/>
              <a:t>внешнее материальное действие</a:t>
            </a:r>
            <a:r>
              <a:rPr lang="ru-RU" sz="2800" b="1" i="1" dirty="0" smtClean="0"/>
              <a:t>. Это действие проходит ряд преобразований и затем становится операцией, или </a:t>
            </a:r>
            <a:r>
              <a:rPr lang="ru-RU" sz="2800" b="1" i="1" dirty="0" err="1" smtClean="0"/>
              <a:t>интериоризированным</a:t>
            </a:r>
            <a:r>
              <a:rPr lang="ru-RU" sz="2800" b="1" i="1" dirty="0" smtClean="0"/>
              <a:t> действием. Причем, на этапе </a:t>
            </a:r>
            <a:r>
              <a:rPr lang="ru-RU" sz="2800" b="1" i="1" dirty="0" err="1" smtClean="0"/>
              <a:t>сформированности</a:t>
            </a:r>
            <a:r>
              <a:rPr lang="ru-RU" sz="2800" b="1" i="1" dirty="0" smtClean="0"/>
              <a:t> эти </a:t>
            </a:r>
            <a:r>
              <a:rPr lang="ru-RU" sz="2800" b="1" i="1" dirty="0" err="1" smtClean="0"/>
              <a:t>интериоризированные</a:t>
            </a:r>
            <a:r>
              <a:rPr lang="ru-RU" sz="2800" b="1" i="1" dirty="0" smtClean="0"/>
              <a:t> действия должны быть скоординированы друг с другом в целостную систему. </a:t>
            </a:r>
            <a:endParaRPr lang="ru-RU" sz="2800" b="1"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00042"/>
            <a:ext cx="8501122" cy="4939814"/>
          </a:xfrm>
          <a:prstGeom prst="rect">
            <a:avLst/>
          </a:prstGeom>
        </p:spPr>
        <p:txBody>
          <a:bodyPr wrap="square">
            <a:spAutoFit/>
          </a:bodyPr>
          <a:lstStyle/>
          <a:p>
            <a:pPr algn="ctr"/>
            <a:r>
              <a:rPr lang="ru-RU" sz="3500" b="1" i="1" dirty="0" smtClean="0"/>
              <a:t>«Операция не сводится к любому действию; и хотя </a:t>
            </a:r>
            <a:r>
              <a:rPr lang="ru-RU" sz="3500" b="1" i="1" dirty="0" err="1" smtClean="0"/>
              <a:t>операциональный</a:t>
            </a:r>
            <a:r>
              <a:rPr lang="ru-RU" sz="3500" b="1" i="1" dirty="0" smtClean="0"/>
              <a:t> акт вытекает из акта действия, однако расстояние между актами остается еще весьма значительным Единичная операция не могла бы быть операцией, так как сущность операции состоит в том, чтобы образовывать системы». </a:t>
            </a:r>
            <a:endParaRPr lang="ru-RU" sz="3500" b="1"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8929718" cy="1200329"/>
          </a:xfrm>
          <a:prstGeom prst="rect">
            <a:avLst/>
          </a:prstGeom>
        </p:spPr>
        <p:txBody>
          <a:bodyPr wrap="square">
            <a:spAutoFit/>
          </a:bodyPr>
          <a:lstStyle/>
          <a:p>
            <a:pPr algn="ctr"/>
            <a:r>
              <a:rPr lang="ru-RU" sz="2400" b="1" i="1" dirty="0" smtClean="0"/>
              <a:t>Операция как центральное понятие концепции Ж.Пиаже имеет следующие характеристики и условия ее выполнения:   </a:t>
            </a:r>
            <a:endParaRPr lang="ru-RU" sz="2400" b="1" i="1" dirty="0"/>
          </a:p>
        </p:txBody>
      </p:sp>
      <p:sp>
        <p:nvSpPr>
          <p:cNvPr id="3" name="Прямоугольник 2"/>
          <p:cNvSpPr/>
          <p:nvPr/>
        </p:nvSpPr>
        <p:spPr>
          <a:xfrm>
            <a:off x="-142908" y="1285860"/>
            <a:ext cx="9001188" cy="646331"/>
          </a:xfrm>
          <a:prstGeom prst="rect">
            <a:avLst/>
          </a:prstGeom>
        </p:spPr>
        <p:txBody>
          <a:bodyPr wrap="square">
            <a:spAutoFit/>
          </a:bodyPr>
          <a:lstStyle/>
          <a:p>
            <a:pPr algn="ctr"/>
            <a:r>
              <a:rPr lang="ru-RU" b="1" i="1" dirty="0" smtClean="0"/>
              <a:t>1. Операции - это действия, которые осуществляются в уме, но источником их являются физические действия. </a:t>
            </a:r>
            <a:endParaRPr lang="ru-RU" b="1" i="1" dirty="0"/>
          </a:p>
        </p:txBody>
      </p:sp>
      <p:sp>
        <p:nvSpPr>
          <p:cNvPr id="4" name="Прямоугольник 3"/>
          <p:cNvSpPr/>
          <p:nvPr/>
        </p:nvSpPr>
        <p:spPr>
          <a:xfrm>
            <a:off x="428596" y="2285992"/>
            <a:ext cx="8143932" cy="1200329"/>
          </a:xfrm>
          <a:prstGeom prst="rect">
            <a:avLst/>
          </a:prstGeom>
        </p:spPr>
        <p:txBody>
          <a:bodyPr wrap="square">
            <a:spAutoFit/>
          </a:bodyPr>
          <a:lstStyle/>
          <a:p>
            <a:pPr algn="ctr"/>
            <a:r>
              <a:rPr lang="ru-RU" b="1" i="1" dirty="0" smtClean="0"/>
              <a:t>2. Действия, от которых ведут свое происхождение операции - не любые физические действия; это действия типа комбинирования, упорядочения, разделения и перестановки предметов, то есть они есть действия общего характера.   </a:t>
            </a:r>
            <a:endParaRPr lang="ru-RU" b="1" i="1" dirty="0"/>
          </a:p>
        </p:txBody>
      </p:sp>
      <p:sp>
        <p:nvSpPr>
          <p:cNvPr id="5" name="Прямоугольник 4"/>
          <p:cNvSpPr/>
          <p:nvPr/>
        </p:nvSpPr>
        <p:spPr>
          <a:xfrm>
            <a:off x="357158" y="3857628"/>
            <a:ext cx="8572560" cy="2308324"/>
          </a:xfrm>
          <a:prstGeom prst="rect">
            <a:avLst/>
          </a:prstGeom>
        </p:spPr>
        <p:txBody>
          <a:bodyPr wrap="square">
            <a:spAutoFit/>
          </a:bodyPr>
          <a:lstStyle/>
          <a:p>
            <a:pPr algn="ctr"/>
            <a:r>
              <a:rPr lang="ru-RU" b="1" i="1" dirty="0" smtClean="0"/>
              <a:t>3. Операция не может существовать сама по себе, но только внутри упорядоченной системы операций; упорядоченность всегда имеет форму «группы» или «группировки». Любая группа состоит из множества элементов. Группа представляет собой математическую структуру, но у Пиаже она имеет психологический смысл и используется для описания структур интеллекта. Пиаже вводит понятие “группировка” как вариант группы, который адаптирован к анализу структур классификации, включения, </a:t>
            </a:r>
            <a:r>
              <a:rPr lang="ru-RU" b="1" i="1" dirty="0" err="1" smtClean="0"/>
              <a:t>сериации</a:t>
            </a:r>
            <a:r>
              <a:rPr lang="ru-RU" b="1" i="1" dirty="0" smtClean="0"/>
              <a:t> и др.</a:t>
            </a:r>
            <a:endParaRPr lang="ru-RU" b="1"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35846"/>
            <a:ext cx="8715436" cy="6001643"/>
          </a:xfrm>
          <a:prstGeom prst="rect">
            <a:avLst/>
          </a:prstGeom>
        </p:spPr>
        <p:txBody>
          <a:bodyPr wrap="square">
            <a:spAutoFit/>
          </a:bodyPr>
          <a:lstStyle/>
          <a:p>
            <a:pPr algn="ctr"/>
            <a:r>
              <a:rPr lang="ru-RU" sz="2400" b="1" i="1" dirty="0" smtClean="0"/>
              <a:t> 4. Чтобы производить определенную операцию с элементами множества необходимо выполнять некоторые условия:</a:t>
            </a:r>
          </a:p>
          <a:p>
            <a:pPr algn="ctr"/>
            <a:r>
              <a:rPr lang="ru-RU" sz="2400" b="1" i="1" dirty="0" smtClean="0"/>
              <a:t> - композиция (если операция производится с любыми двумя элементами системы, то ее результатом должен быть также элемент данной системы);</a:t>
            </a:r>
          </a:p>
          <a:p>
            <a:pPr algn="ctr"/>
            <a:r>
              <a:rPr lang="ru-RU" sz="2400" b="1" i="1" dirty="0" smtClean="0"/>
              <a:t> - ассоциативность (порядок выполнения двух последовательных операций не имеет значения);</a:t>
            </a:r>
          </a:p>
          <a:p>
            <a:pPr algn="ctr"/>
            <a:r>
              <a:rPr lang="ru-RU" sz="2400" b="1" i="1" dirty="0" smtClean="0"/>
              <a:t> - тождество (среди элементов системы всегда есть один и только один тождественный элемент, который не изменяет никакой другой элемент системы);</a:t>
            </a:r>
          </a:p>
          <a:p>
            <a:pPr algn="ctr"/>
            <a:r>
              <a:rPr lang="ru-RU" sz="2400" b="1" i="1" dirty="0" smtClean="0"/>
              <a:t> - обратимость (каждому элементу системы соответствует другой, обратный ему. Когда элемент системы сочетается с обратным ему элементом, то результатом будет тождественный элемент).</a:t>
            </a:r>
            <a:endParaRPr lang="ru-RU" sz="2400" b="1"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857232"/>
            <a:ext cx="7358114" cy="4708981"/>
          </a:xfrm>
          <a:prstGeom prst="rect">
            <a:avLst/>
          </a:prstGeom>
        </p:spPr>
        <p:txBody>
          <a:bodyPr wrap="square">
            <a:spAutoFit/>
          </a:bodyPr>
          <a:lstStyle/>
          <a:p>
            <a:pPr algn="ctr"/>
            <a:r>
              <a:rPr lang="ru-RU" sz="3000" b="1" i="1" dirty="0" smtClean="0"/>
              <a:t>Это - одно из ключевых положений теории Пиаже. Более высокий уровень развития интеллекта связан с достижением более высокой степени обратимости. Именно с отсутствием обратимости (или с психологической необратимостью) связаны трудности достижения </a:t>
            </a:r>
            <a:r>
              <a:rPr lang="ru-RU" sz="3000" b="1" i="1" dirty="0" err="1" smtClean="0"/>
              <a:t>операционального</a:t>
            </a:r>
            <a:r>
              <a:rPr lang="ru-RU" sz="3000" b="1" i="1" dirty="0" smtClean="0"/>
              <a:t> уровня развития интеллекта. </a:t>
            </a:r>
            <a:endParaRPr lang="ru-RU" sz="3000" b="1"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429684" cy="5262979"/>
          </a:xfrm>
          <a:prstGeom prst="rect">
            <a:avLst/>
          </a:prstGeom>
        </p:spPr>
        <p:txBody>
          <a:bodyPr wrap="square">
            <a:spAutoFit/>
          </a:bodyPr>
          <a:lstStyle/>
          <a:p>
            <a:pPr algn="ctr"/>
            <a:r>
              <a:rPr lang="ru-RU" sz="2400" b="1" i="1" dirty="0" smtClean="0"/>
              <a:t>Развитие мышления по Пиаже - это формирование системы операторных структур. У ребенка сначала формируются средства отделения действий от объектов, а затем возникает особая логика этого отделения и оперирование его результатами, т.е. абстракциями, идущими от самих  действий. Именно внутри этой логики интеллект ребенка приобретает свойство обратимости, а логичность мышления связана с выполнением обратимых операций. Процесс развития мышления, согласно Пиаже, включает три больших периода, на каждом из которых происходит зарождение и становление трех основных структур: сенсомоторных, конкретных операций и формальных операций.</a:t>
            </a:r>
            <a:endParaRPr lang="ru-RU" sz="2400" b="1"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_002.jpg"/>
          <p:cNvPicPr>
            <a:picLocks noChangeAspect="1"/>
          </p:cNvPicPr>
          <p:nvPr/>
        </p:nvPicPr>
        <p:blipFill>
          <a:blip r:embed="rId2" cstate="print"/>
          <a:stretch>
            <a:fillRect/>
          </a:stretch>
        </p:blipFill>
        <p:spPr>
          <a:xfrm>
            <a:off x="428596" y="238004"/>
            <a:ext cx="8358246" cy="64803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3357586" cy="2308324"/>
          </a:xfrm>
          <a:prstGeom prst="rect">
            <a:avLst/>
          </a:prstGeom>
          <a:noFill/>
        </p:spPr>
        <p:txBody>
          <a:bodyPr wrap="square" rtlCol="0">
            <a:spAutoFit/>
          </a:bodyPr>
          <a:lstStyle/>
          <a:p>
            <a:pPr algn="ctr"/>
            <a:r>
              <a:rPr lang="ru-RU" sz="4800" b="1" i="1" dirty="0" smtClean="0"/>
              <a:t>Теория Жана Пиаже</a:t>
            </a:r>
            <a:endParaRPr lang="ru-RU" sz="4800" b="1" i="1" dirty="0"/>
          </a:p>
        </p:txBody>
      </p:sp>
      <p:pic>
        <p:nvPicPr>
          <p:cNvPr id="5" name="Рисунок 4" descr="Jean_Piaget.jpg"/>
          <p:cNvPicPr>
            <a:picLocks noChangeAspect="1"/>
          </p:cNvPicPr>
          <p:nvPr/>
        </p:nvPicPr>
        <p:blipFill>
          <a:blip r:embed="rId2" cstate="print"/>
          <a:stretch>
            <a:fillRect/>
          </a:stretch>
        </p:blipFill>
        <p:spPr>
          <a:xfrm>
            <a:off x="4143372" y="285728"/>
            <a:ext cx="4830261" cy="3260426"/>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
        <p:nvSpPr>
          <p:cNvPr id="6" name="Прямоугольник 5"/>
          <p:cNvSpPr/>
          <p:nvPr/>
        </p:nvSpPr>
        <p:spPr>
          <a:xfrm>
            <a:off x="0" y="3714752"/>
            <a:ext cx="9144000" cy="3170099"/>
          </a:xfrm>
          <a:prstGeom prst="rect">
            <a:avLst/>
          </a:prstGeom>
        </p:spPr>
        <p:txBody>
          <a:bodyPr wrap="square">
            <a:spAutoFit/>
          </a:bodyPr>
          <a:lstStyle/>
          <a:p>
            <a:pPr algn="ctr"/>
            <a:r>
              <a:rPr lang="ru-RU" sz="2000" b="1" i="1" dirty="0" smtClean="0"/>
              <a:t>Пиаже, Жан  Жан Пиаже́  </a:t>
            </a:r>
            <a:r>
              <a:rPr lang="ru-RU" sz="2000" b="1" i="1" dirty="0" err="1" smtClean="0"/>
              <a:t>Jean</a:t>
            </a:r>
            <a:r>
              <a:rPr lang="ru-RU" sz="2000" b="1" i="1" dirty="0" smtClean="0"/>
              <a:t> </a:t>
            </a:r>
            <a:r>
              <a:rPr lang="ru-RU" sz="2000" b="1" i="1" dirty="0" err="1" smtClean="0"/>
              <a:t>Piaget</a:t>
            </a:r>
            <a:endParaRPr lang="ru-RU" sz="2000" b="1" i="1" dirty="0" smtClean="0"/>
          </a:p>
          <a:p>
            <a:pPr algn="ctr"/>
            <a:r>
              <a:rPr lang="ru-RU" sz="2000" b="1" i="1" dirty="0" smtClean="0"/>
              <a:t>Дата рождения:  19 августа 1896</a:t>
            </a:r>
          </a:p>
          <a:p>
            <a:pPr algn="ctr"/>
            <a:r>
              <a:rPr lang="ru-RU" sz="2000" b="1" i="1" dirty="0" smtClean="0"/>
              <a:t> Место рождения: </a:t>
            </a:r>
            <a:r>
              <a:rPr lang="ru-RU" sz="2000" b="1" i="1" dirty="0" err="1" smtClean="0"/>
              <a:t>Невшатель</a:t>
            </a:r>
            <a:r>
              <a:rPr lang="ru-RU" sz="2000" b="1" i="1" dirty="0" smtClean="0"/>
              <a:t>, Швейцария</a:t>
            </a:r>
          </a:p>
          <a:p>
            <a:pPr algn="ctr"/>
            <a:r>
              <a:rPr lang="ru-RU" sz="2000" b="1" i="1" dirty="0" smtClean="0"/>
              <a:t> Дата смерти:  16 сентября 1980 (84 года)</a:t>
            </a:r>
          </a:p>
          <a:p>
            <a:pPr algn="ctr"/>
            <a:r>
              <a:rPr lang="ru-RU" sz="2000" b="1" i="1" dirty="0" smtClean="0"/>
              <a:t> Место смерти:  Женева, Швейцария</a:t>
            </a:r>
          </a:p>
          <a:p>
            <a:pPr algn="ctr"/>
            <a:r>
              <a:rPr lang="ru-RU" sz="2000" b="1" i="1" dirty="0" smtClean="0"/>
              <a:t>Страна:   Швейцария</a:t>
            </a:r>
          </a:p>
          <a:p>
            <a:pPr algn="ctr"/>
            <a:r>
              <a:rPr lang="ru-RU" sz="2000" b="1" i="1" dirty="0" smtClean="0"/>
              <a:t> Научная сфера: психология  Место работы:  Институт Руссо; Женевский университет; Лозаннский университет; Сорбонна  Альма-матер:  </a:t>
            </a:r>
            <a:r>
              <a:rPr lang="ru-RU" sz="2000" b="1" i="1" dirty="0" err="1" smtClean="0"/>
              <a:t>Невшательский</a:t>
            </a:r>
            <a:r>
              <a:rPr lang="ru-RU" sz="2000" b="1" i="1" dirty="0" smtClean="0"/>
              <a:t> университет</a:t>
            </a:r>
          </a:p>
          <a:p>
            <a:pPr algn="ctr"/>
            <a:r>
              <a:rPr lang="ru-RU" sz="2000" b="1" i="1" dirty="0" smtClean="0"/>
              <a:t> Известен как:  создатель теории когнитивного развития</a:t>
            </a:r>
            <a:endParaRPr lang="ru-RU" sz="2000" b="1"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422" y="214290"/>
            <a:ext cx="8469420" cy="584775"/>
          </a:xfrm>
          <a:prstGeom prst="rect">
            <a:avLst/>
          </a:prstGeom>
          <a:noFill/>
        </p:spPr>
        <p:txBody>
          <a:bodyPr wrap="square" rtlCol="0">
            <a:spAutoFit/>
          </a:bodyPr>
          <a:lstStyle/>
          <a:p>
            <a:pPr algn="ctr"/>
            <a:r>
              <a:rPr lang="ru-RU" sz="3200" b="1" i="1" dirty="0" smtClean="0"/>
              <a:t>Периоды развития интеллекта:</a:t>
            </a:r>
            <a:endParaRPr lang="ru-RU" sz="3200" b="1" i="1" dirty="0"/>
          </a:p>
        </p:txBody>
      </p:sp>
      <p:sp>
        <p:nvSpPr>
          <p:cNvPr id="3" name="Тройная стрелка влево/вправо/вверх 2"/>
          <p:cNvSpPr/>
          <p:nvPr/>
        </p:nvSpPr>
        <p:spPr>
          <a:xfrm flipH="1" flipV="1">
            <a:off x="1928794" y="2857496"/>
            <a:ext cx="5286412" cy="2143140"/>
          </a:xfrm>
          <a:prstGeom prst="leftRigh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низ 3"/>
          <p:cNvSpPr/>
          <p:nvPr/>
        </p:nvSpPr>
        <p:spPr>
          <a:xfrm>
            <a:off x="4286248" y="857232"/>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85720" y="2000240"/>
            <a:ext cx="8501122" cy="954107"/>
          </a:xfrm>
          <a:prstGeom prst="rect">
            <a:avLst/>
          </a:prstGeom>
          <a:noFill/>
        </p:spPr>
        <p:txBody>
          <a:bodyPr wrap="square" rtlCol="0">
            <a:spAutoFit/>
          </a:bodyPr>
          <a:lstStyle/>
          <a:p>
            <a:pPr algn="ctr"/>
            <a:r>
              <a:rPr lang="ru-RU" sz="2800" b="1" i="1" dirty="0" smtClean="0"/>
              <a:t>Зарождение и становление трёх основных структур.</a:t>
            </a:r>
            <a:endParaRPr lang="ru-RU" sz="2800" b="1" i="1" dirty="0"/>
          </a:p>
        </p:txBody>
      </p:sp>
      <p:sp>
        <p:nvSpPr>
          <p:cNvPr id="6" name="Вертикальный свиток 5"/>
          <p:cNvSpPr/>
          <p:nvPr/>
        </p:nvSpPr>
        <p:spPr>
          <a:xfrm>
            <a:off x="0" y="2786058"/>
            <a:ext cx="2071670" cy="2500330"/>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i="1" dirty="0" err="1" smtClean="0">
                <a:solidFill>
                  <a:srgbClr val="FF0000"/>
                </a:solidFill>
              </a:rPr>
              <a:t>Сенсо-мотор</a:t>
            </a:r>
            <a:endParaRPr lang="ru-RU" sz="2200" b="1" i="1" dirty="0" smtClean="0">
              <a:solidFill>
                <a:srgbClr val="FF0000"/>
              </a:solidFill>
            </a:endParaRPr>
          </a:p>
          <a:p>
            <a:pPr algn="ctr"/>
            <a:r>
              <a:rPr lang="ru-RU" sz="2200" b="1" i="1" dirty="0" err="1" smtClean="0">
                <a:solidFill>
                  <a:srgbClr val="FF0000"/>
                </a:solidFill>
              </a:rPr>
              <a:t>ные</a:t>
            </a:r>
            <a:r>
              <a:rPr lang="ru-RU" sz="2200" b="1" i="1" dirty="0" smtClean="0">
                <a:solidFill>
                  <a:srgbClr val="FF0000"/>
                </a:solidFill>
              </a:rPr>
              <a:t>.</a:t>
            </a:r>
            <a:endParaRPr lang="ru-RU" sz="2200" b="1" i="1" dirty="0">
              <a:solidFill>
                <a:srgbClr val="FF0000"/>
              </a:solidFill>
            </a:endParaRPr>
          </a:p>
        </p:txBody>
      </p:sp>
      <p:sp>
        <p:nvSpPr>
          <p:cNvPr id="7" name="Вертикальный свиток 6"/>
          <p:cNvSpPr/>
          <p:nvPr/>
        </p:nvSpPr>
        <p:spPr>
          <a:xfrm>
            <a:off x="3571868" y="5000636"/>
            <a:ext cx="2071702" cy="1643074"/>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i="1" dirty="0" smtClean="0">
                <a:solidFill>
                  <a:srgbClr val="FF0000"/>
                </a:solidFill>
              </a:rPr>
              <a:t>Конкретные операции.</a:t>
            </a:r>
            <a:endParaRPr lang="ru-RU" sz="2200" b="1" i="1" dirty="0">
              <a:solidFill>
                <a:srgbClr val="FF0000"/>
              </a:solidFill>
            </a:endParaRPr>
          </a:p>
        </p:txBody>
      </p:sp>
      <p:sp>
        <p:nvSpPr>
          <p:cNvPr id="8" name="Вертикальный свиток 7"/>
          <p:cNvSpPr/>
          <p:nvPr/>
        </p:nvSpPr>
        <p:spPr>
          <a:xfrm>
            <a:off x="7000892" y="2786058"/>
            <a:ext cx="2143108" cy="2500330"/>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i="1" dirty="0" smtClean="0">
                <a:solidFill>
                  <a:srgbClr val="FF0000"/>
                </a:solidFill>
              </a:rPr>
              <a:t>Формальные операции.</a:t>
            </a:r>
            <a:endParaRPr lang="ru-RU" sz="2200" b="1" i="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286808" cy="5940088"/>
          </a:xfrm>
          <a:prstGeom prst="rect">
            <a:avLst/>
          </a:prstGeom>
        </p:spPr>
        <p:txBody>
          <a:bodyPr wrap="square">
            <a:spAutoFit/>
          </a:bodyPr>
          <a:lstStyle/>
          <a:p>
            <a:pPr algn="ctr"/>
            <a:r>
              <a:rPr lang="ru-RU" sz="3800" b="1" i="1" dirty="0" smtClean="0"/>
              <a:t>Жан Пиаже предложил периодизацию познавательного развития ребенка, связанную с созреванием </a:t>
            </a:r>
            <a:r>
              <a:rPr lang="ru-RU" sz="3800" b="1" i="1" dirty="0" err="1" smtClean="0"/>
              <a:t>психо-моторных</a:t>
            </a:r>
            <a:r>
              <a:rPr lang="ru-RU" sz="3800" b="1" i="1" dirty="0" smtClean="0"/>
              <a:t> и когнитивных структур психики человека. В соответствии с этой периодизацией выделяются </a:t>
            </a:r>
            <a:r>
              <a:rPr lang="ru-RU" sz="3800" b="1" i="1" u="sng" dirty="0" smtClean="0"/>
              <a:t>4 стадии </a:t>
            </a:r>
            <a:r>
              <a:rPr lang="ru-RU" sz="3800" b="1" i="1" dirty="0" smtClean="0"/>
              <a:t>развития, сменяющие поступательно одна другую. </a:t>
            </a:r>
            <a:endParaRPr lang="ru-RU" sz="3800" b="1"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358246" cy="954107"/>
          </a:xfrm>
          <a:prstGeom prst="rect">
            <a:avLst/>
          </a:prstGeom>
          <a:noFill/>
        </p:spPr>
        <p:txBody>
          <a:bodyPr wrap="square" rtlCol="0">
            <a:spAutoFit/>
          </a:bodyPr>
          <a:lstStyle/>
          <a:p>
            <a:pPr algn="ctr"/>
            <a:r>
              <a:rPr lang="ru-RU" sz="2800" b="1" i="1" u="sng" dirty="0" smtClean="0"/>
              <a:t>Стадии развития интеллекта согласно теории Пиаже:</a:t>
            </a:r>
            <a:endParaRPr lang="ru-RU" sz="2800" b="1" i="1" u="sng" dirty="0"/>
          </a:p>
        </p:txBody>
      </p:sp>
      <p:sp>
        <p:nvSpPr>
          <p:cNvPr id="3" name="Вертикальный свиток 2"/>
          <p:cNvSpPr/>
          <p:nvPr/>
        </p:nvSpPr>
        <p:spPr>
          <a:xfrm rot="21234904">
            <a:off x="-2154637" y="3563056"/>
            <a:ext cx="93755" cy="1423580"/>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Вертикальный свиток 3"/>
          <p:cNvSpPr/>
          <p:nvPr/>
        </p:nvSpPr>
        <p:spPr>
          <a:xfrm>
            <a:off x="4500562" y="2143116"/>
            <a:ext cx="2357454" cy="4500594"/>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err="1" smtClean="0">
                <a:solidFill>
                  <a:srgbClr val="FF0000"/>
                </a:solidFill>
              </a:rPr>
              <a:t>Подпериод</a:t>
            </a:r>
            <a:r>
              <a:rPr lang="ru-RU" sz="2800" b="1" i="1" dirty="0" smtClean="0">
                <a:solidFill>
                  <a:srgbClr val="FF0000"/>
                </a:solidFill>
              </a:rPr>
              <a:t> конкретных операций (7—11 лет</a:t>
            </a:r>
            <a:r>
              <a:rPr lang="ru-RU" sz="2400" b="1" i="1" dirty="0" smtClean="0">
                <a:solidFill>
                  <a:srgbClr val="FF0000"/>
                </a:solidFill>
              </a:rPr>
              <a:t>) </a:t>
            </a:r>
            <a:endParaRPr lang="ru-RU" sz="2400" b="1" i="1" dirty="0">
              <a:solidFill>
                <a:srgbClr val="FF0000"/>
              </a:solidFill>
            </a:endParaRPr>
          </a:p>
        </p:txBody>
      </p:sp>
      <p:sp>
        <p:nvSpPr>
          <p:cNvPr id="5" name="Вертикальный свиток 4"/>
          <p:cNvSpPr/>
          <p:nvPr/>
        </p:nvSpPr>
        <p:spPr>
          <a:xfrm>
            <a:off x="2214546" y="2214554"/>
            <a:ext cx="2428892" cy="4429156"/>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rgbClr val="FF0000"/>
                </a:solidFill>
              </a:rPr>
              <a:t>Подготовка и организация конкретных операций (2—11 лет)</a:t>
            </a:r>
            <a:endParaRPr lang="ru-RU" sz="2800" b="1" i="1" dirty="0">
              <a:solidFill>
                <a:srgbClr val="FF0000"/>
              </a:solidFill>
            </a:endParaRPr>
          </a:p>
        </p:txBody>
      </p:sp>
      <p:sp>
        <p:nvSpPr>
          <p:cNvPr id="6" name="Вертикальный свиток 5"/>
          <p:cNvSpPr/>
          <p:nvPr/>
        </p:nvSpPr>
        <p:spPr>
          <a:xfrm>
            <a:off x="6643702" y="1785926"/>
            <a:ext cx="2500298" cy="4857784"/>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rgbClr val="FF0000"/>
                </a:solidFill>
              </a:rPr>
              <a:t>Формальные операции (11—15 лет) </a:t>
            </a:r>
            <a:endParaRPr lang="ru-RU" sz="2800" b="1" i="1" dirty="0">
              <a:solidFill>
                <a:srgbClr val="FF0000"/>
              </a:solidFill>
            </a:endParaRPr>
          </a:p>
        </p:txBody>
      </p:sp>
      <p:sp>
        <p:nvSpPr>
          <p:cNvPr id="7" name="Стрелка вниз 6"/>
          <p:cNvSpPr/>
          <p:nvPr/>
        </p:nvSpPr>
        <p:spPr>
          <a:xfrm>
            <a:off x="1214414" y="714356"/>
            <a:ext cx="413194"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3286116" y="1142984"/>
            <a:ext cx="413194" cy="100013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643570" y="1142984"/>
            <a:ext cx="428628"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7786710" y="714356"/>
            <a:ext cx="428628"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Вертикальный свиток 10"/>
          <p:cNvSpPr/>
          <p:nvPr/>
        </p:nvSpPr>
        <p:spPr>
          <a:xfrm>
            <a:off x="0" y="1714488"/>
            <a:ext cx="2643174" cy="4714908"/>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err="1" smtClean="0">
                <a:solidFill>
                  <a:srgbClr val="FF0000"/>
                </a:solidFill>
              </a:rPr>
              <a:t>Сенсо-мотор</a:t>
            </a:r>
            <a:endParaRPr lang="ru-RU" sz="2800" b="1" i="1" dirty="0" smtClean="0">
              <a:solidFill>
                <a:srgbClr val="FF0000"/>
              </a:solidFill>
            </a:endParaRPr>
          </a:p>
          <a:p>
            <a:pPr algn="ctr"/>
            <a:r>
              <a:rPr lang="ru-RU" sz="2800" b="1" i="1" dirty="0" err="1" smtClean="0">
                <a:solidFill>
                  <a:srgbClr val="FF0000"/>
                </a:solidFill>
              </a:rPr>
              <a:t>ный</a:t>
            </a:r>
            <a:r>
              <a:rPr lang="ru-RU" sz="2800" b="1" i="1" dirty="0" smtClean="0">
                <a:solidFill>
                  <a:srgbClr val="FF0000"/>
                </a:solidFill>
              </a:rPr>
              <a:t> интеллект (0—2 года</a:t>
            </a:r>
            <a:endParaRPr lang="ru-RU" sz="2800" b="1" i="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28"/>
            <a:ext cx="8786842" cy="954107"/>
          </a:xfrm>
          <a:prstGeom prst="rect">
            <a:avLst/>
          </a:prstGeom>
          <a:noFill/>
        </p:spPr>
        <p:txBody>
          <a:bodyPr wrap="square" rtlCol="0">
            <a:spAutoFit/>
          </a:bodyPr>
          <a:lstStyle/>
          <a:p>
            <a:pPr algn="ctr"/>
            <a:r>
              <a:rPr lang="ru-RU" sz="2800" b="1" i="1" dirty="0" smtClean="0"/>
              <a:t>1. Сенсорно-моторная стадия </a:t>
            </a:r>
          </a:p>
          <a:p>
            <a:pPr algn="ctr"/>
            <a:r>
              <a:rPr lang="ru-RU" sz="2800" b="1" i="1" dirty="0" smtClean="0"/>
              <a:t>развития интеллекта (0-2 года):</a:t>
            </a:r>
            <a:endParaRPr lang="ru-RU" sz="2800" b="1" i="1" dirty="0"/>
          </a:p>
        </p:txBody>
      </p:sp>
      <p:sp>
        <p:nvSpPr>
          <p:cNvPr id="3" name="Вертикальный свиток 2"/>
          <p:cNvSpPr/>
          <p:nvPr/>
        </p:nvSpPr>
        <p:spPr>
          <a:xfrm>
            <a:off x="0" y="1357298"/>
            <a:ext cx="9144000" cy="5357850"/>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rgbClr val="FF0000"/>
                </a:solidFill>
              </a:rPr>
              <a:t>Сенсомоторная стадия (0-2 года). В первые 2 года жизни интеллектуальное развитие ребенка проходит по большей части на невербальном уровне. Ребенок учится координировать целенаправленные движении и информацию, которую ему предоставляют органы чувств. В это время возникает понятие постоянства предмета (понимание того, что петь по-прежнему существует, даже если не видна). Приблизительно к 18 месяцам ребенок начинает активно следить взглядом за исчезающими предметами. К 2 годам ребенок может предвидеть, куда будет двигаться предмет за экраном. Например, наблюдая за электропоездом. В целом развитие на этой стадии показывает, что  понятия ребенка стабилизируются. Предметы перестают исчезать и появляться по волшебству, и спутанные и бессвязные ощущения младенчества сменяет более правильный и предсказуемый мир</a:t>
            </a:r>
            <a:endParaRPr lang="ru-RU" b="1" i="1"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72560" cy="5693866"/>
          </a:xfrm>
          <a:prstGeom prst="rect">
            <a:avLst/>
          </a:prstGeom>
        </p:spPr>
        <p:txBody>
          <a:bodyPr wrap="square">
            <a:spAutoFit/>
          </a:bodyPr>
          <a:lstStyle/>
          <a:p>
            <a:pPr algn="ctr"/>
            <a:r>
              <a:rPr lang="ru-RU" sz="2800" b="1" i="1" dirty="0" err="1" smtClean="0"/>
              <a:t>Сенсо-моторный</a:t>
            </a:r>
            <a:r>
              <a:rPr lang="ru-RU" sz="2800" b="1" i="1" dirty="0" smtClean="0"/>
              <a:t> интеллект (0—2 года)  На протяжении периода </a:t>
            </a:r>
            <a:r>
              <a:rPr lang="ru-RU" sz="2800" b="1" i="1" dirty="0" err="1" smtClean="0"/>
              <a:t>сенсо-моторного</a:t>
            </a:r>
            <a:r>
              <a:rPr lang="ru-RU" sz="2800" b="1" i="1" dirty="0" smtClean="0"/>
              <a:t> интеллекта постепенно развивается организация </a:t>
            </a:r>
            <a:r>
              <a:rPr lang="ru-RU" sz="2800" b="1" i="1" dirty="0" err="1" smtClean="0"/>
              <a:t>перцептивных</a:t>
            </a:r>
            <a:r>
              <a:rPr lang="ru-RU" sz="2800" b="1" i="1" dirty="0" smtClean="0"/>
              <a:t> и двигательных взаимодействий с внешним миром. Это развитие идёт от ограниченности врождёнными рефлексами к связанной организации </a:t>
            </a:r>
            <a:r>
              <a:rPr lang="ru-RU" sz="2800" b="1" i="1" dirty="0" err="1" smtClean="0"/>
              <a:t>сенсо-моторных</a:t>
            </a:r>
            <a:r>
              <a:rPr lang="ru-RU" sz="2800" b="1" i="1" dirty="0" smtClean="0"/>
              <a:t> действий по отношению к   непосредственному окружению. На этой стадии возможны только непосредственные манипуляции с вещами, но не действия с символами, представлениями во внутреннем плане.</a:t>
            </a:r>
            <a:endParaRPr lang="ru-RU" sz="2800" b="1" i="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0"/>
            <a:ext cx="7715304" cy="523220"/>
          </a:xfrm>
          <a:prstGeom prst="rect">
            <a:avLst/>
          </a:prstGeom>
        </p:spPr>
        <p:txBody>
          <a:bodyPr wrap="square">
            <a:spAutoFit/>
          </a:bodyPr>
          <a:lstStyle/>
          <a:p>
            <a:pPr algn="ctr"/>
            <a:r>
              <a:rPr lang="ru-RU" sz="2800" b="1" i="1" dirty="0" smtClean="0"/>
              <a:t>2. </a:t>
            </a:r>
            <a:r>
              <a:rPr lang="ru-RU" sz="2800" b="1" i="1" dirty="0" err="1" smtClean="0"/>
              <a:t>Предoпeрациональная</a:t>
            </a:r>
            <a:r>
              <a:rPr lang="ru-RU" sz="2800" b="1" i="1" dirty="0" smtClean="0"/>
              <a:t> стадия (2-7 лет). </a:t>
            </a:r>
            <a:endParaRPr lang="ru-RU" sz="2800" b="1" i="1" dirty="0"/>
          </a:p>
        </p:txBody>
      </p:sp>
      <p:sp>
        <p:nvSpPr>
          <p:cNvPr id="4" name="Вертикальный свиток 3"/>
          <p:cNvSpPr/>
          <p:nvPr/>
        </p:nvSpPr>
        <p:spPr>
          <a:xfrm>
            <a:off x="-785850" y="428604"/>
            <a:ext cx="10787138" cy="6215106"/>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rgbClr val="FF0000"/>
                </a:solidFill>
              </a:rPr>
              <a:t>Во время </a:t>
            </a:r>
            <a:r>
              <a:rPr lang="ru-RU" b="1" i="1" dirty="0" err="1" smtClean="0">
                <a:solidFill>
                  <a:srgbClr val="FF0000"/>
                </a:solidFill>
              </a:rPr>
              <a:t>предоперационального</a:t>
            </a:r>
            <a:r>
              <a:rPr lang="ru-RU" b="1" i="1" dirty="0" smtClean="0">
                <a:solidFill>
                  <a:srgbClr val="FF0000"/>
                </a:solidFill>
              </a:rPr>
              <a:t> периода дети начинают мыслить символически и пользуются языком. Однако мышление ребенка еще очень интуитивно — а нем мало используются рассуждение и логика. Кроме того, ребенок использует язык не таким уж сложным способом, как это могло бы показаться. У детей есть тенденция путать слова с предметами, которые они обозначают. Если ребенок называет игрушечный кубик «машиной», а вы возьмете этот кубик, чтобы сделать «поезд», то ребенок может сильно расстроиться. Для детей название предмета — как бы часть предмета, такая же, как его размер, форма и цвет, В этот период ребенок прежде всего занимается тем, что называет предметы. Ребенка на </a:t>
            </a:r>
            <a:r>
              <a:rPr lang="ru-RU" b="1" i="1" dirty="0" err="1" smtClean="0">
                <a:solidFill>
                  <a:srgbClr val="FF0000"/>
                </a:solidFill>
              </a:rPr>
              <a:t>предоперациопальной</a:t>
            </a:r>
            <a:r>
              <a:rPr lang="ru-RU" b="1" i="1" dirty="0" smtClean="0">
                <a:solidFill>
                  <a:srgbClr val="FF0000"/>
                </a:solidFill>
              </a:rPr>
              <a:t> стадии оскорбительное имя может обидеть не меньше, чем тычки и затрещины. Возьмем, к примеру, одну маленькую девочку, которая рассердилась на своего старшего брата. Чтобы расквитаться с более сильным и большим противником, она выкрикнула: «Ты — резинка от трусов!» Это было самое худшее, что она могла себе представить. </a:t>
            </a:r>
          </a:p>
          <a:p>
            <a:pPr algn="ctr"/>
            <a:r>
              <a:rPr lang="ru-RU" b="1" i="1" dirty="0" smtClean="0">
                <a:solidFill>
                  <a:srgbClr val="FF0000"/>
                </a:solidFill>
              </a:rPr>
              <a:t>Во время </a:t>
            </a:r>
            <a:r>
              <a:rPr lang="ru-RU" b="1" i="1" dirty="0" err="1" smtClean="0">
                <a:solidFill>
                  <a:srgbClr val="FF0000"/>
                </a:solidFill>
              </a:rPr>
              <a:t>предоперациональной</a:t>
            </a:r>
            <a:r>
              <a:rPr lang="ru-RU" b="1" i="1" dirty="0" smtClean="0">
                <a:solidFill>
                  <a:srgbClr val="FF0000"/>
                </a:solidFill>
              </a:rPr>
              <a:t> стадии ребенок еще довольно эгоцентричен (не способен понять точку зрения других людей), Эго ребенка, по-видимому, стоит в центре его мира. </a:t>
            </a:r>
          </a:p>
          <a:p>
            <a:pPr algn="ctr"/>
            <a:r>
              <a:rPr lang="ru-RU" b="1" i="1" dirty="0" smtClean="0">
                <a:solidFill>
                  <a:srgbClr val="FF0000"/>
                </a:solidFill>
              </a:rPr>
              <a:t>Концепция эгоцентризма помогает нам понять, почему дети временами кажутся отчаянно эгоцентричными или не желающими делать то, что им говорят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357166"/>
            <a:ext cx="8001056" cy="6308290"/>
          </a:xfrm>
          <a:prstGeom prst="rect">
            <a:avLst/>
          </a:prstGeom>
        </p:spPr>
        <p:txBody>
          <a:bodyPr wrap="square">
            <a:spAutoFit/>
          </a:bodyPr>
          <a:lstStyle/>
          <a:p>
            <a:pPr algn="ctr"/>
            <a:r>
              <a:rPr lang="ru-RU" sz="2600" b="1" i="1" dirty="0" smtClean="0"/>
              <a:t>На стадии </a:t>
            </a:r>
            <a:r>
              <a:rPr lang="ru-RU" sz="2600" b="1" i="1" dirty="0" err="1" smtClean="0"/>
              <a:t>дооперациональных</a:t>
            </a:r>
            <a:r>
              <a:rPr lang="ru-RU" sz="2600" b="1" i="1" dirty="0" smtClean="0"/>
              <a:t> представлений совершается переход от </a:t>
            </a:r>
            <a:r>
              <a:rPr lang="ru-RU" sz="2600" b="1" i="1" dirty="0" err="1" smtClean="0"/>
              <a:t>сенсо-моторных</a:t>
            </a:r>
            <a:r>
              <a:rPr lang="ru-RU" sz="2600" b="1" i="1" dirty="0" smtClean="0"/>
              <a:t> функций к внутренним — символическим, то есть к действиям с представлениями, а не с внешними объектами.  Эта стадия развития интеллекта характеризуется доминированием </a:t>
            </a:r>
            <a:r>
              <a:rPr lang="ru-RU" sz="2600" b="1" i="1" dirty="0" err="1" smtClean="0"/>
              <a:t>предпонятий</a:t>
            </a:r>
            <a:r>
              <a:rPr lang="ru-RU" sz="2600" b="1" i="1" dirty="0" smtClean="0"/>
              <a:t> и </a:t>
            </a:r>
            <a:r>
              <a:rPr lang="ru-RU" sz="2600" b="1" i="1" dirty="0" err="1" smtClean="0"/>
              <a:t>трансдуктивного</a:t>
            </a:r>
            <a:r>
              <a:rPr lang="ru-RU" sz="2600" b="1" i="1" dirty="0" smtClean="0"/>
              <a:t> рассуждения; эгоцентризмом; </a:t>
            </a:r>
            <a:r>
              <a:rPr lang="ru-RU" sz="2600" b="1" i="1" dirty="0" err="1" smtClean="0"/>
              <a:t>центрацией</a:t>
            </a:r>
            <a:r>
              <a:rPr lang="ru-RU" sz="2600" b="1" i="1" dirty="0" smtClean="0"/>
              <a:t> на бросающейся в глаза особенности предмета и пренебрежением в рассуждении остальными его признаками; сосредоточением внимания на состояниях вещи и невниманием к её преобразованиям. </a:t>
            </a:r>
            <a:endParaRPr lang="ru-RU" sz="2600"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1"/>
            <a:ext cx="8572560" cy="6109365"/>
          </a:xfrm>
          <a:prstGeom prst="rect">
            <a:avLst/>
          </a:prstGeom>
        </p:spPr>
        <p:txBody>
          <a:bodyPr wrap="square">
            <a:spAutoFit/>
          </a:bodyPr>
          <a:lstStyle/>
          <a:p>
            <a:pPr algn="ctr"/>
            <a:r>
              <a:rPr lang="ru-RU" sz="2300" b="1" i="1" dirty="0" smtClean="0"/>
              <a:t>Еще один важный навык, который приобретается в это время, — применение обратимости мыслей и психических операций. Разговор с 4-летним мальчиком, находящимся на данной стадии развития, показывает, что происходит, когда у ребенка не хватает способности к обратимости.</a:t>
            </a:r>
          </a:p>
          <a:p>
            <a:pPr algn="ctr"/>
            <a:r>
              <a:rPr lang="ru-RU" sz="2300" b="1" i="1" dirty="0" smtClean="0"/>
              <a:t>«У тебя есть брат?» «Да»,</a:t>
            </a:r>
          </a:p>
          <a:p>
            <a:pPr algn="ctr"/>
            <a:r>
              <a:rPr lang="ru-RU" sz="2300" b="1" i="1" dirty="0" smtClean="0"/>
              <a:t>«Как его зовут?» «Джим».</a:t>
            </a:r>
          </a:p>
          <a:p>
            <a:pPr algn="ctr"/>
            <a:r>
              <a:rPr lang="ru-RU" sz="2300" b="1" i="1" dirty="0" smtClean="0"/>
              <a:t>«У Джима есть брат?» «Нет».  Обратимость мышления позволяет детям на </a:t>
            </a:r>
            <a:r>
              <a:rPr lang="ru-RU" sz="2300" b="1" i="1" dirty="0" err="1" smtClean="0"/>
              <a:t>операциональной</a:t>
            </a:r>
            <a:r>
              <a:rPr lang="ru-RU" sz="2300" b="1" i="1" dirty="0" smtClean="0"/>
              <a:t> стадии развития понимать, что если дважды четыре будет восемь, то четырежды два тоже будет восемь. Детям помладше приходится запоминать каждую операцию отдельно. Так что ребенок на </a:t>
            </a:r>
            <a:r>
              <a:rPr lang="ru-RU" sz="2300" b="1" i="1" dirty="0" err="1" smtClean="0"/>
              <a:t>предоперациональной</a:t>
            </a:r>
            <a:r>
              <a:rPr lang="ru-RU" sz="2300" b="1" i="1" dirty="0" smtClean="0"/>
              <a:t> стадии развития может знать, что девятью четыре будет 36. Но может не понимать, что четырежды девять тоже будет 36. </a:t>
            </a:r>
            <a:endParaRPr lang="ru-RU" sz="2300" b="1" i="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23220"/>
          </a:xfrm>
          <a:prstGeom prst="rect">
            <a:avLst/>
          </a:prstGeom>
        </p:spPr>
        <p:txBody>
          <a:bodyPr wrap="square">
            <a:spAutoFit/>
          </a:bodyPr>
          <a:lstStyle/>
          <a:p>
            <a:pPr algn="ctr"/>
            <a:r>
              <a:rPr lang="ru-RU" sz="2800" b="1" i="1" dirty="0" smtClean="0"/>
              <a:t>3.Конкретная </a:t>
            </a:r>
            <a:r>
              <a:rPr lang="ru-RU" sz="2800" b="1" i="1" dirty="0" err="1" smtClean="0"/>
              <a:t>операциональная</a:t>
            </a:r>
            <a:r>
              <a:rPr lang="ru-RU" sz="2800" b="1" i="1" dirty="0" smtClean="0"/>
              <a:t> стадия (7-11 лет).</a:t>
            </a:r>
            <a:endParaRPr lang="ru-RU" sz="2800" b="1" i="1" dirty="0"/>
          </a:p>
        </p:txBody>
      </p:sp>
      <p:sp>
        <p:nvSpPr>
          <p:cNvPr id="3" name="Вертикальный свиток 2"/>
          <p:cNvSpPr/>
          <p:nvPr/>
        </p:nvSpPr>
        <p:spPr>
          <a:xfrm>
            <a:off x="0" y="571480"/>
            <a:ext cx="9144000" cy="6143668"/>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i="1" dirty="0" smtClean="0">
                <a:solidFill>
                  <a:srgbClr val="FF0000"/>
                </a:solidFill>
              </a:rPr>
              <a:t>Важный этап развития, во время которого ребенок усваивает понятие о том, что масса, вес и объем остаются неизменными, когда форма предметов меняется. Дети усваивают принцип инвариантности, когда начинают понимать, что если раскатают шарик глины в змейку, то это не увеличит количество глины. Точно так же, если мы нальем жидкость из высокой узкой емкости в плоскую тарелку, это не уменьшит количество ЖИДКОСТИ. И в том и в другом случае объем остается постоянным, хотя форма или видимость изменяется. Первоначальное количество вещества остается неизменным. </a:t>
            </a:r>
          </a:p>
          <a:p>
            <a:pPr algn="ctr"/>
            <a:r>
              <a:rPr lang="ru-RU" sz="2000" b="1" i="1" dirty="0" smtClean="0">
                <a:solidFill>
                  <a:srgbClr val="FF0000"/>
                </a:solidFill>
              </a:rPr>
              <a:t>Во время конкретной </a:t>
            </a:r>
            <a:r>
              <a:rPr lang="ru-RU" sz="2000" b="1" i="1" dirty="0" err="1" smtClean="0">
                <a:solidFill>
                  <a:srgbClr val="FF0000"/>
                </a:solidFill>
              </a:rPr>
              <a:t>операциональной</a:t>
            </a:r>
            <a:r>
              <a:rPr lang="ru-RU" sz="2000" b="1" i="1" dirty="0" smtClean="0">
                <a:solidFill>
                  <a:srgbClr val="FF0000"/>
                </a:solidFill>
              </a:rPr>
              <a:t> стадии дети начинают применять понятия времени, пространства и числа. Ребенок может думать логически об очень конкретных предметах или ситуациях, категориях и принципах. </a:t>
            </a:r>
            <a:endParaRPr lang="ru-RU" sz="2000" b="1" i="1"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algn="ctr"/>
            <a:r>
              <a:rPr lang="ru-RU" sz="2400" b="1" i="1" dirty="0" smtClean="0"/>
              <a:t>На стадии конкретных операций действия с представлениями начинают объединяться, координироваться друг с другом, образуя системы интегрированных действий, называемые операциями. У ребёнка появляются особые познавательные структуры, называемые группировками (например, классификация), благодаря которым ребёнок приобретает способность совершать операции с классами и устанавливать логические отношения между классами, объединяя их в иерархии, тогда как раньше его возможности были ограничены трансдукцией и установлением ассоциативных связей.  Ограниченность этой стадии состоит в том, что операции могут совершаться только с конкретными объектами, но не с высказываниями. Операции логически структурируют совершаемые внешние действия, но аналогичным образом структурировать словесное рассуждение они ещё не могут. </a:t>
            </a:r>
            <a:endParaRPr lang="ru-RU" sz="24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7929618" cy="6093976"/>
          </a:xfrm>
          <a:prstGeom prst="rect">
            <a:avLst/>
          </a:prstGeom>
        </p:spPr>
        <p:txBody>
          <a:bodyPr wrap="square">
            <a:spAutoFit/>
          </a:bodyPr>
          <a:lstStyle/>
          <a:p>
            <a:pPr algn="ctr"/>
            <a:r>
              <a:rPr lang="ru-RU" sz="3000" b="1" i="1" dirty="0" smtClean="0"/>
              <a:t>Краткая информация об учёном: </a:t>
            </a:r>
            <a:r>
              <a:rPr lang="ru-RU" sz="3000" b="1" i="1" dirty="0" err="1" smtClean="0"/>
              <a:t>ЖанВильям</a:t>
            </a:r>
            <a:r>
              <a:rPr lang="ru-RU" sz="3000" b="1" i="1" dirty="0" smtClean="0"/>
              <a:t> Фриц Пиаже́ (фр. </a:t>
            </a:r>
            <a:r>
              <a:rPr lang="ru-RU" sz="3000" b="1" i="1" dirty="0" err="1" smtClean="0"/>
              <a:t>Jean</a:t>
            </a:r>
            <a:r>
              <a:rPr lang="ru-RU" sz="3000" b="1" i="1" dirty="0" smtClean="0"/>
              <a:t> </a:t>
            </a:r>
            <a:r>
              <a:rPr lang="ru-RU" sz="3000" b="1" i="1" dirty="0" err="1" smtClean="0"/>
              <a:t>William</a:t>
            </a:r>
            <a:r>
              <a:rPr lang="ru-RU" sz="3000" b="1" i="1" dirty="0" smtClean="0"/>
              <a:t> </a:t>
            </a:r>
            <a:r>
              <a:rPr lang="ru-RU" sz="3000" b="1" i="1" dirty="0" err="1" smtClean="0"/>
              <a:t>Fritz</a:t>
            </a:r>
            <a:r>
              <a:rPr lang="ru-RU" sz="3000" b="1" i="1" dirty="0" smtClean="0"/>
              <a:t> </a:t>
            </a:r>
            <a:r>
              <a:rPr lang="ru-RU" sz="3000" b="1" i="1" dirty="0" err="1" smtClean="0"/>
              <a:t>Piaget</a:t>
            </a:r>
            <a:r>
              <a:rPr lang="ru-RU" sz="3000" b="1" i="1" dirty="0" smtClean="0"/>
              <a:t>; 19 августа 1896, </a:t>
            </a:r>
            <a:r>
              <a:rPr lang="ru-RU" sz="3000" b="1" i="1" dirty="0" err="1" smtClean="0"/>
              <a:t>Невшатель</a:t>
            </a:r>
            <a:r>
              <a:rPr lang="ru-RU" sz="3000" b="1" i="1" dirty="0" smtClean="0"/>
              <a:t>, Швейцария — 16 сентября 1980, Женева, Швейцария) — швейцарский психолог и философ, известен работами по изучению психологии детей, создатель теории когнитивного развития. Основатель Женевской школы генетической психологии, позднее Ж. Пиаже развил свой подход в науку о природе познания — генетическую эпистемологию.</a:t>
            </a:r>
            <a:endParaRPr lang="ru-RU" sz="3000" b="1"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ертикальный свиток 1"/>
          <p:cNvSpPr/>
          <p:nvPr/>
        </p:nvSpPr>
        <p:spPr>
          <a:xfrm>
            <a:off x="0" y="857232"/>
            <a:ext cx="9001156" cy="6000768"/>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i="1" dirty="0" smtClean="0">
                <a:solidFill>
                  <a:srgbClr val="FF0000"/>
                </a:solidFill>
              </a:rPr>
              <a:t>Основная способность, появляющаяся на стадии формальных операций (от 11 приблизительно до 15 лет), — способность иметь дело с возможным, с гипотетическим, а внешнюю действительность воспринимать как частный случай того, что возможно, что могло бы быть. Познание становится гипотетико-дедуктивным. Ребёнок приобретает способность мыслить предложениями и устанавливать формальные отношения (включение, конъюнкция, дизъюнкция и т. п.) между ними. Ребёнок на этой стадии также способен систематически выделить все переменные, существенные для решения задачи, и систематически перебрать все возможные комбинации этих переменных. </a:t>
            </a:r>
            <a:endParaRPr lang="ru-RU" sz="2200" b="1" i="1" dirty="0">
              <a:solidFill>
                <a:srgbClr val="FF0000"/>
              </a:solidFill>
            </a:endParaRPr>
          </a:p>
        </p:txBody>
      </p:sp>
      <p:sp>
        <p:nvSpPr>
          <p:cNvPr id="3" name="TextBox 2"/>
          <p:cNvSpPr txBox="1"/>
          <p:nvPr/>
        </p:nvSpPr>
        <p:spPr>
          <a:xfrm>
            <a:off x="357158" y="214290"/>
            <a:ext cx="7786742" cy="523220"/>
          </a:xfrm>
          <a:prstGeom prst="rect">
            <a:avLst/>
          </a:prstGeom>
          <a:noFill/>
        </p:spPr>
        <p:txBody>
          <a:bodyPr wrap="square" rtlCol="0">
            <a:spAutoFit/>
          </a:bodyPr>
          <a:lstStyle/>
          <a:p>
            <a:pPr algn="ctr"/>
            <a:r>
              <a:rPr lang="ru-RU" sz="2800" b="1" i="1" dirty="0" smtClean="0"/>
              <a:t>4. Формальные операции (11—15 лет). </a:t>
            </a:r>
            <a:endParaRPr lang="ru-RU" sz="2800" b="1" i="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9144000" cy="6463308"/>
          </a:xfrm>
          <a:prstGeom prst="rect">
            <a:avLst/>
          </a:prstGeom>
        </p:spPr>
        <p:txBody>
          <a:bodyPr wrap="square">
            <a:spAutoFit/>
          </a:bodyPr>
          <a:lstStyle/>
          <a:p>
            <a:pPr algn="ctr"/>
            <a:r>
              <a:rPr lang="ru-RU" b="1" i="1" dirty="0" smtClean="0"/>
              <a:t>Иногда после 11 лет дети начинают отрываться от конкретных предметов и примеров. Мышление больше основывается на абстрактных принципах (символических идеях), таких как «демократия», «честь» или «соотношение». Дети, которые достигают этой стадии, думают о своих мыслях и становятся менее эгоцентричными. Дети постарше и подростки также постепенно учатся думать о гипотетических возможностях (гипотезах, догадках или представлениях). Например, если вы спросите ребенка помладше: «Что, по-твоему, произойдет, если люди смогут летать?», ребенок, вероятно, ответит: «Люди не могут летать». Дети постарше уже в состоянии представить такие возможности и рассуждать о последствиях.  На стадии формальных операций у ребенка формируются полноценные интеллектуальные способности взрослого. Подростки постарше способны к индуктивному И дедуктивному мышлению, они разбираются в математике, физике, философии, психологии и других абстрактных пауках. Они могут научиться проверять гипотезы научным способом. Разумеется, не каждый достигает этого уровня мышления. Многие взрослые также могут формально думать на некоторые темы, но их мышление становится конкретным, если тема им незнакома. Это подразумевает, что формальное мышление может быть скорее результатом культуры и обучения, чем созревания. В любом случае в конце подросткового периода усовершенствования в интеллекте основываются на приобретении знания, опыта и мудрости, а не на неожиданном качественном изменении мышления.</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358246" cy="5632311"/>
          </a:xfrm>
          <a:prstGeom prst="rect">
            <a:avLst/>
          </a:prstGeom>
        </p:spPr>
        <p:txBody>
          <a:bodyPr wrap="square">
            <a:spAutoFit/>
          </a:bodyPr>
          <a:lstStyle/>
          <a:p>
            <a:pPr algn="ctr"/>
            <a:r>
              <a:rPr lang="ru-RU" sz="2400" b="1" i="1" dirty="0" smtClean="0"/>
              <a:t>Основная способность, появляющаяся на стадии формальных операций (от 11 приблизительно до 15 лет), — способность иметь дело с возможным, с гипотетическим, а внешнюю действительность воспринимать как частный случай того, что возможно, что могло бы быть. Познание становится гипотетико-дедуктивным. Ребёнок приобретает способность мыслить предложениями и устанавливать формальные отношения (включение, конъюнкция, дизъюнкция и т. п.) между ними. Ребёнок на этой стадии также способен систематически выделить все переменные, существенные для решения задачи, и систематически перебрать все возможные комбинации этих переменных. </a:t>
            </a:r>
            <a:endParaRPr lang="ru-RU" sz="2400" b="1" i="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286808" cy="6124754"/>
          </a:xfrm>
          <a:prstGeom prst="rect">
            <a:avLst/>
          </a:prstGeom>
        </p:spPr>
        <p:txBody>
          <a:bodyPr wrap="square">
            <a:spAutoFit/>
          </a:bodyPr>
          <a:lstStyle/>
          <a:p>
            <a:pPr algn="ctr"/>
            <a:r>
              <a:rPr lang="ru-RU" sz="3000" b="1" i="1" u="sng" dirty="0" smtClean="0"/>
              <a:t>Язык и мышление</a:t>
            </a:r>
            <a:r>
              <a:rPr lang="ru-RU" sz="2400" b="1" i="1" dirty="0" smtClean="0"/>
              <a:t> </a:t>
            </a:r>
          </a:p>
          <a:p>
            <a:pPr algn="ctr"/>
            <a:endParaRPr lang="ru-RU" sz="2400" b="1" i="1" dirty="0" smtClean="0"/>
          </a:p>
          <a:p>
            <a:pPr algn="ctr"/>
            <a:r>
              <a:rPr lang="ru-RU" sz="2400" b="1" i="1" dirty="0" smtClean="0"/>
              <a:t> </a:t>
            </a:r>
            <a:r>
              <a:rPr lang="ru-RU" sz="2600" b="1" i="1" dirty="0" smtClean="0"/>
              <a:t>Что касается соотношения языка и мышления в когнитивном развитии, Пиаже полагает, что «язык не полностью объясняет мышление, поскольку структуры, которые характеризуют это последнее, уходят своими корнями в действие и в сенсомоторные механизмы более глубокие, чем языковая реальность. Но всё же очевидно, что чем более сложными становятся структуры мышления, тем более необходимым для завершения их обработки является язык. Следовательно, язык — это необходимое, но не достаточное условие построения логических операций»</a:t>
            </a:r>
            <a:endParaRPr lang="ru-RU" sz="2600" b="1"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CAM6E00A.jpg"/>
          <p:cNvPicPr>
            <a:picLocks noChangeAspect="1"/>
          </p:cNvPicPr>
          <p:nvPr/>
        </p:nvPicPr>
        <p:blipFill>
          <a:blip r:embed="rId2" cstate="print"/>
          <a:stretch>
            <a:fillRect/>
          </a:stretch>
        </p:blipFill>
        <p:spPr>
          <a:xfrm>
            <a:off x="267325" y="345901"/>
            <a:ext cx="3447419" cy="5193809"/>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pic>
        <p:nvPicPr>
          <p:cNvPr id="3" name="Рисунок 2" descr="imgpreviewCAWZI9VU.jpg"/>
          <p:cNvPicPr>
            <a:picLocks noChangeAspect="1"/>
          </p:cNvPicPr>
          <p:nvPr/>
        </p:nvPicPr>
        <p:blipFill>
          <a:blip r:embed="rId3" cstate="print"/>
          <a:stretch>
            <a:fillRect/>
          </a:stretch>
        </p:blipFill>
        <p:spPr>
          <a:xfrm>
            <a:off x="4071934" y="1714488"/>
            <a:ext cx="4601374" cy="2862272"/>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14290"/>
            <a:ext cx="8215370" cy="6432530"/>
          </a:xfrm>
          <a:prstGeom prst="rect">
            <a:avLst/>
          </a:prstGeom>
        </p:spPr>
        <p:txBody>
          <a:bodyPr wrap="square">
            <a:spAutoFit/>
          </a:bodyPr>
          <a:lstStyle/>
          <a:p>
            <a:pPr algn="ctr"/>
            <a:r>
              <a:rPr lang="ru-RU" sz="2800" b="1" i="1" u="sng" dirty="0" smtClean="0"/>
              <a:t>Критика Ж. Пиаже в отечественной психологии </a:t>
            </a:r>
          </a:p>
          <a:p>
            <a:pPr algn="ctr"/>
            <a:endParaRPr lang="ru-RU" sz="2000" b="1" i="1" dirty="0" smtClean="0"/>
          </a:p>
          <a:p>
            <a:pPr algn="ctr"/>
            <a:r>
              <a:rPr lang="ru-RU" sz="2000" b="1" i="1" dirty="0" smtClean="0"/>
              <a:t> </a:t>
            </a:r>
            <a:r>
              <a:rPr lang="ru-RU" sz="2400" b="1" i="1" dirty="0" smtClean="0"/>
              <a:t>В книге «Мышление и речь» (1934) Л. С. </a:t>
            </a:r>
            <a:r>
              <a:rPr lang="ru-RU" sz="2400" b="1" i="1" dirty="0" err="1" smtClean="0"/>
              <a:t>Выготский</a:t>
            </a:r>
            <a:r>
              <a:rPr lang="ru-RU" sz="2400" b="1" i="1" dirty="0" smtClean="0"/>
              <a:t> вступил в заочную дискуссию с Пиаже по вопросу об эгоцентрической речи. Рассматривая работы Пиаже как крупный вклад в развитие психологической науки, Л. С. </a:t>
            </a:r>
            <a:r>
              <a:rPr lang="ru-RU" sz="2400" b="1" i="1" dirty="0" err="1" smtClean="0"/>
              <a:t>Выготский</a:t>
            </a:r>
            <a:r>
              <a:rPr lang="ru-RU" sz="2400" b="1" i="1" dirty="0" smtClean="0"/>
              <a:t> упрекал его в том, что Пиаже подходил к анализу развития высших психических функций абстрактно, без учёта социальной и культурной среды. К сожалению, Пиаже смог ознакомиться с взглядами </a:t>
            </a:r>
            <a:r>
              <a:rPr lang="ru-RU" sz="2400" b="1" i="1" dirty="0" err="1" smtClean="0"/>
              <a:t>Выготского</a:t>
            </a:r>
            <a:r>
              <a:rPr lang="ru-RU" sz="2400" b="1" i="1" dirty="0" smtClean="0"/>
              <a:t> лишь много лет спустя после ранней смерти </a:t>
            </a:r>
            <a:r>
              <a:rPr lang="ru-RU" sz="2400" b="1" i="1" dirty="0" err="1" smtClean="0"/>
              <a:t>Выготского</a:t>
            </a:r>
            <a:r>
              <a:rPr lang="ru-RU" sz="2400" b="1" i="1" dirty="0" smtClean="0"/>
              <a:t>[2].  Различия взглядов Пиаже и отечественных психологов проявляются в понимании источника и движущих сил психического развития. </a:t>
            </a:r>
            <a:endParaRPr lang="ru-RU" sz="2400" b="1"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85728"/>
            <a:ext cx="8072494" cy="5693866"/>
          </a:xfrm>
          <a:prstGeom prst="rect">
            <a:avLst/>
          </a:prstGeom>
        </p:spPr>
        <p:txBody>
          <a:bodyPr wrap="square">
            <a:spAutoFit/>
          </a:bodyPr>
          <a:lstStyle/>
          <a:p>
            <a:pPr algn="ctr"/>
            <a:r>
              <a:rPr lang="ru-RU" sz="2800" b="1" i="1" dirty="0" smtClean="0"/>
              <a:t>Пиаже рассматривал умственное развитие как спонтанный, независимый от обучения процесс, который подчиняется биологическим законам. Отечественные психологи видят источник умственного развития ребёнка в его среде, а само развитие рассматривают как процесс присвоения ребёнком общественно-исторического опыта. Отсюда понятна роль обучения в психическом развитии, которую особенно подчёркивают отечественные психологи и недооценивал Пиаже. </a:t>
            </a:r>
            <a:endParaRPr lang="ru-RU" sz="2800" b="1" i="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215370" cy="5693866"/>
          </a:xfrm>
          <a:prstGeom prst="rect">
            <a:avLst/>
          </a:prstGeom>
        </p:spPr>
        <p:txBody>
          <a:bodyPr wrap="square">
            <a:spAutoFit/>
          </a:bodyPr>
          <a:lstStyle/>
          <a:p>
            <a:pPr algn="ctr"/>
            <a:r>
              <a:rPr lang="ru-RU" sz="2600" b="1" i="1" dirty="0" smtClean="0"/>
              <a:t>Критически анализируя </a:t>
            </a:r>
            <a:r>
              <a:rPr lang="ru-RU" sz="2600" b="1" i="1" dirty="0" err="1" smtClean="0"/>
              <a:t>операциональную</a:t>
            </a:r>
            <a:r>
              <a:rPr lang="ru-RU" sz="2600" b="1" i="1" dirty="0" smtClean="0"/>
              <a:t> концепцию интеллекта, предложенную Пиаже, отечественные специалисты не рассматривают логику как единственный и основной критерий интеллекта и не оценивают уровень формальных операций как высший уровень развития интеллектуальной деятельности. Экспериментальные исследования (Запорожец А. В., Гальперин П. Я., </a:t>
            </a:r>
            <a:r>
              <a:rPr lang="ru-RU" sz="2600" b="1" i="1" dirty="0" err="1" smtClean="0"/>
              <a:t>Эльконин</a:t>
            </a:r>
            <a:r>
              <a:rPr lang="ru-RU" sz="2600" b="1" i="1" dirty="0" smtClean="0"/>
              <a:t> Д. Б.) показали, что не логические операции, а ориентировка в предметах и явлениях есть важнейшая часть всякой человеческой деятельности и от её характера зависят результаты этой деятельности.  </a:t>
            </a:r>
            <a:endParaRPr lang="ru-RU" sz="2600" b="1" i="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3"/>
            <a:ext cx="8572560" cy="5693866"/>
          </a:xfrm>
          <a:prstGeom prst="rect">
            <a:avLst/>
          </a:prstGeom>
        </p:spPr>
        <p:txBody>
          <a:bodyPr wrap="square">
            <a:spAutoFit/>
          </a:bodyPr>
          <a:lstStyle/>
          <a:p>
            <a:pPr algn="ctr"/>
            <a:r>
              <a:rPr lang="ru-RU" sz="2600" b="1" i="1" dirty="0" smtClean="0"/>
              <a:t>Значение трудов:</a:t>
            </a:r>
          </a:p>
          <a:p>
            <a:pPr algn="ctr"/>
            <a:r>
              <a:rPr lang="ru-RU" sz="2600" b="1" i="1" dirty="0" smtClean="0"/>
              <a:t>В 1955 году Пиаже развил гипотезу о стадиях интеллектуального развития ребенка и подростка. Согласно этой гипотезе, в интеллектуальном развитии можно выделить три больших периода: сенсомоторный, период подготовки и период реализации конкретных операций, формальных операций. Эти периоды, в свою очередь разделяются на </a:t>
            </a:r>
            <a:r>
              <a:rPr lang="ru-RU" sz="2600" b="1" i="1" dirty="0" err="1" smtClean="0"/>
              <a:t>подпериоды</a:t>
            </a:r>
            <a:r>
              <a:rPr lang="ru-RU" sz="2600" b="1" i="1" dirty="0" smtClean="0"/>
              <a:t> подготовки и реализации структур интеллекта, характерных для периода в целом. В каждом </a:t>
            </a:r>
            <a:r>
              <a:rPr lang="ru-RU" sz="2600" b="1" i="1" dirty="0" err="1" smtClean="0"/>
              <a:t>подпериоде</a:t>
            </a:r>
            <a:r>
              <a:rPr lang="ru-RU" sz="2600" b="1" i="1" dirty="0" smtClean="0"/>
              <a:t> Пиаже описывал возрастные стадии развития, позволявшие шаг за шагом проследить достижение интеллектуальных операций.</a:t>
            </a:r>
            <a:endParaRPr lang="ru-RU" sz="2600" b="1" i="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CAUVUD6E.jpg"/>
          <p:cNvPicPr>
            <a:picLocks noChangeAspect="1"/>
          </p:cNvPicPr>
          <p:nvPr/>
        </p:nvPicPr>
        <p:blipFill>
          <a:blip r:embed="rId2" cstate="print"/>
          <a:stretch>
            <a:fillRect/>
          </a:stretch>
        </p:blipFill>
        <p:spPr>
          <a:xfrm>
            <a:off x="2500298" y="408193"/>
            <a:ext cx="4471730" cy="6021203"/>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CAGIL0AS.jpg"/>
          <p:cNvPicPr>
            <a:picLocks noChangeAspect="1"/>
          </p:cNvPicPr>
          <p:nvPr/>
        </p:nvPicPr>
        <p:blipFill>
          <a:blip r:embed="rId2" cstate="print"/>
          <a:stretch>
            <a:fillRect/>
          </a:stretch>
        </p:blipFill>
        <p:spPr>
          <a:xfrm>
            <a:off x="-2357486" y="6858000"/>
            <a:ext cx="1581150" cy="2295525"/>
          </a:xfrm>
          <a:prstGeom prst="rect">
            <a:avLst/>
          </a:prstGeom>
        </p:spPr>
      </p:pic>
      <p:pic>
        <p:nvPicPr>
          <p:cNvPr id="3" name="Рисунок 2" descr="imgpreviewCACY3KSF.jpg"/>
          <p:cNvPicPr>
            <a:picLocks noChangeAspect="1"/>
          </p:cNvPicPr>
          <p:nvPr/>
        </p:nvPicPr>
        <p:blipFill>
          <a:blip r:embed="rId3" cstate="print"/>
          <a:stretch>
            <a:fillRect/>
          </a:stretch>
        </p:blipFill>
        <p:spPr>
          <a:xfrm>
            <a:off x="11072858" y="8429660"/>
            <a:ext cx="1543050" cy="2362200"/>
          </a:xfrm>
          <a:prstGeom prst="rect">
            <a:avLst/>
          </a:prstGeom>
        </p:spPr>
      </p:pic>
      <p:pic>
        <p:nvPicPr>
          <p:cNvPr id="4" name="Рисунок 3" descr="imgpreviewCABN326P.jpg"/>
          <p:cNvPicPr>
            <a:picLocks noChangeAspect="1"/>
          </p:cNvPicPr>
          <p:nvPr/>
        </p:nvPicPr>
        <p:blipFill>
          <a:blip r:embed="rId4" cstate="print"/>
          <a:stretch>
            <a:fillRect/>
          </a:stretch>
        </p:blipFill>
        <p:spPr>
          <a:xfrm>
            <a:off x="-1643106" y="11358618"/>
            <a:ext cx="952500" cy="1323975"/>
          </a:xfrm>
          <a:prstGeom prst="rect">
            <a:avLst/>
          </a:prstGeom>
        </p:spPr>
      </p:pic>
      <p:pic>
        <p:nvPicPr>
          <p:cNvPr id="5" name="Рисунок 4" descr="imgpreviewCAIMSZ09.jpg"/>
          <p:cNvPicPr>
            <a:picLocks noChangeAspect="1"/>
          </p:cNvPicPr>
          <p:nvPr/>
        </p:nvPicPr>
        <p:blipFill>
          <a:blip r:embed="rId5" cstate="print"/>
          <a:stretch>
            <a:fillRect/>
          </a:stretch>
        </p:blipFill>
        <p:spPr>
          <a:xfrm>
            <a:off x="10215602" y="5429264"/>
            <a:ext cx="1562100" cy="2324100"/>
          </a:xfrm>
          <a:prstGeom prst="rect">
            <a:avLst/>
          </a:prstGeom>
        </p:spPr>
      </p:pic>
      <p:pic>
        <p:nvPicPr>
          <p:cNvPr id="6" name="Рисунок 5" descr="imgpreviewCAS4TSBB.jpg"/>
          <p:cNvPicPr>
            <a:picLocks noChangeAspect="1"/>
          </p:cNvPicPr>
          <p:nvPr/>
        </p:nvPicPr>
        <p:blipFill>
          <a:blip r:embed="rId6" cstate="print"/>
          <a:stretch>
            <a:fillRect/>
          </a:stretch>
        </p:blipFill>
        <p:spPr>
          <a:xfrm>
            <a:off x="-3286180" y="11144304"/>
            <a:ext cx="952500" cy="1333500"/>
          </a:xfrm>
          <a:prstGeom prst="rect">
            <a:avLst/>
          </a:prstGeom>
        </p:spPr>
      </p:pic>
      <p:pic>
        <p:nvPicPr>
          <p:cNvPr id="7" name="Рисунок 6" descr="imgpreviewCAUVUD6E.jpg"/>
          <p:cNvPicPr>
            <a:picLocks noChangeAspect="1"/>
          </p:cNvPicPr>
          <p:nvPr/>
        </p:nvPicPr>
        <p:blipFill>
          <a:blip r:embed="rId7" cstate="print"/>
          <a:stretch>
            <a:fillRect/>
          </a:stretch>
        </p:blipFill>
        <p:spPr>
          <a:xfrm>
            <a:off x="-3714808" y="5915025"/>
            <a:ext cx="1333500" cy="1885950"/>
          </a:xfrm>
          <a:prstGeom prst="rect">
            <a:avLst/>
          </a:prstGeom>
        </p:spPr>
      </p:pic>
      <p:pic>
        <p:nvPicPr>
          <p:cNvPr id="8" name="Рисунок 7" descr="imgpreviewCAYTKWTI.jpg"/>
          <p:cNvPicPr>
            <a:picLocks noChangeAspect="1"/>
          </p:cNvPicPr>
          <p:nvPr/>
        </p:nvPicPr>
        <p:blipFill>
          <a:blip r:embed="rId8" cstate="print"/>
          <a:stretch>
            <a:fillRect/>
          </a:stretch>
        </p:blipFill>
        <p:spPr>
          <a:xfrm>
            <a:off x="2786050" y="405365"/>
            <a:ext cx="4071966" cy="5911711"/>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358246" cy="6247864"/>
          </a:xfrm>
          <a:prstGeom prst="rect">
            <a:avLst/>
          </a:prstGeom>
        </p:spPr>
        <p:txBody>
          <a:bodyPr wrap="square">
            <a:spAutoFit/>
          </a:bodyPr>
          <a:lstStyle/>
          <a:p>
            <a:pPr algn="ctr"/>
            <a:r>
              <a:rPr lang="ru-RU" sz="2500" b="1" i="1" dirty="0" smtClean="0"/>
              <a:t>Значение трудов:</a:t>
            </a:r>
          </a:p>
          <a:p>
            <a:pPr algn="ctr"/>
            <a:r>
              <a:rPr lang="ru-RU" sz="2500" b="1" i="1" dirty="0" smtClean="0"/>
              <a:t>Дальнейшие работы Пиаже, вышедшие в последующие 25 лет, были посвящены развитию памяти, формированию умственного образа у ребенка, общим проблемам биологии и психологии, теории познания(эпистемологии) и философии, анализу развития сознания у ребенка. Как и восприятие, процессы памяти и воображения Пиаже также рассматривал в их отношении к интеллекту. Поэтому стадии интеллектуального развития-, намеченные Пиаже, можно трактовать как стадии психического развития в целом, поскольку развитие всех психических функций на всех этапах подчинено интеллекту и определяется им. </a:t>
            </a:r>
            <a:endParaRPr lang="ru-RU" sz="25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01122" cy="5724644"/>
          </a:xfrm>
          <a:prstGeom prst="rect">
            <a:avLst/>
          </a:prstGeom>
        </p:spPr>
        <p:txBody>
          <a:bodyPr wrap="square">
            <a:spAutoFit/>
          </a:bodyPr>
          <a:lstStyle/>
          <a:p>
            <a:pPr algn="ctr"/>
            <a:r>
              <a:rPr lang="ru-RU" sz="2400" b="1" i="1" dirty="0" smtClean="0"/>
              <a:t>Биография:</a:t>
            </a:r>
          </a:p>
          <a:p>
            <a:pPr algn="ctr"/>
            <a:r>
              <a:rPr lang="ru-RU" sz="2400" b="1" i="1" dirty="0" smtClean="0"/>
              <a:t>Жан Пиаже родился в городе </a:t>
            </a:r>
            <a:r>
              <a:rPr lang="ru-RU" sz="2400" b="1" i="1" dirty="0" err="1" smtClean="0"/>
              <a:t>Невшатель</a:t>
            </a:r>
            <a:r>
              <a:rPr lang="ru-RU" sz="2400" b="1" i="1" dirty="0" smtClean="0"/>
              <a:t>, столице франкоговорящего кантона </a:t>
            </a:r>
            <a:r>
              <a:rPr lang="ru-RU" sz="2400" b="1" i="1" dirty="0" err="1" smtClean="0"/>
              <a:t>Невшатель</a:t>
            </a:r>
            <a:r>
              <a:rPr lang="ru-RU" sz="2400" b="1" i="1" dirty="0" smtClean="0"/>
              <a:t> Швейцарии. Его отец, Артур Пиаже, был профессором средневековой литературы в </a:t>
            </a:r>
            <a:r>
              <a:rPr lang="ru-RU" sz="2400" b="1" i="1" dirty="0" err="1" smtClean="0"/>
              <a:t>Невшательском</a:t>
            </a:r>
            <a:r>
              <a:rPr lang="ru-RU" sz="2400" b="1" i="1" dirty="0" smtClean="0"/>
              <a:t> университете. Свою долгую научную карьеру Пиаже начал в </a:t>
            </a:r>
            <a:r>
              <a:rPr lang="ru-RU" sz="3000" b="1" i="1" dirty="0" smtClean="0"/>
              <a:t>возрасте десяти лет</a:t>
            </a:r>
            <a:r>
              <a:rPr lang="ru-RU" sz="2400" b="1" i="1" dirty="0" smtClean="0"/>
              <a:t>, когда опубликовал в 1907 небольшую заметку о воробьях-альбиносах. За свою научную жизнь Пиаже написал более 60 книг и несколько сотен статей.    Пиаже начал рано интересоваться биологией, особенно моллюсками, опубликовал несколько научных работ до окончания школы. В результате ему даже предложили престижную должность смотрителя коллекции моллюсков в Женевском музее Натуральной истории</a:t>
            </a:r>
            <a:r>
              <a:rPr lang="ru-RU" sz="2400" b="1" i="1" dirty="0" smtClean="0">
                <a:solidFill>
                  <a:schemeClr val="accent1">
                    <a:lumMod val="50000"/>
                  </a:schemeClr>
                </a:solidFill>
              </a:rPr>
              <a:t>. </a:t>
            </a:r>
            <a:endParaRPr lang="ru-RU" sz="2400" b="1" i="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357166"/>
            <a:ext cx="8143932" cy="6093976"/>
          </a:xfrm>
          <a:prstGeom prst="rect">
            <a:avLst/>
          </a:prstGeom>
        </p:spPr>
        <p:txBody>
          <a:bodyPr wrap="square">
            <a:spAutoFit/>
          </a:bodyPr>
          <a:lstStyle/>
          <a:p>
            <a:pPr algn="ctr"/>
            <a:r>
              <a:rPr lang="ru-RU" sz="2600" b="1" i="1" dirty="0" smtClean="0"/>
              <a:t>Биография:</a:t>
            </a:r>
          </a:p>
          <a:p>
            <a:pPr algn="ctr"/>
            <a:r>
              <a:rPr lang="ru-RU" sz="2600" b="1" i="1" dirty="0" smtClean="0"/>
              <a:t>К 20 годам он стал признанным </a:t>
            </a:r>
            <a:r>
              <a:rPr lang="ru-RU" sz="2600" b="1" i="1" dirty="0" err="1" smtClean="0"/>
              <a:t>малакологом</a:t>
            </a:r>
            <a:r>
              <a:rPr lang="ru-RU" sz="2600" b="1" i="1" dirty="0" smtClean="0"/>
              <a:t>.  Пиаже защитил диссертацию по естественным наукам и получил степень доктора философии в </a:t>
            </a:r>
            <a:r>
              <a:rPr lang="ru-RU" sz="2600" b="1" i="1" dirty="0" err="1" smtClean="0"/>
              <a:t>Невшательском</a:t>
            </a:r>
            <a:r>
              <a:rPr lang="ru-RU" sz="2600" b="1" i="1" dirty="0" smtClean="0"/>
              <a:t> университете, также он какое-то время учился в </a:t>
            </a:r>
            <a:r>
              <a:rPr lang="ru-RU" sz="2600" b="1" i="1" dirty="0" err="1" smtClean="0"/>
              <a:t>Цюрихском</a:t>
            </a:r>
            <a:r>
              <a:rPr lang="ru-RU" sz="2600" b="1" i="1" dirty="0" smtClean="0"/>
              <a:t> университете. В это время он начинает увлекаться психоанализом, очень популярным в то время направлением психологической мысли.  После получения учёной степени Пиаже переезжает из Швейцарии в Париж, где преподаёт в школе для мальчиков на улице </a:t>
            </a:r>
            <a:r>
              <a:rPr lang="ru-RU" sz="2600" b="1" i="1" dirty="0" err="1" smtClean="0"/>
              <a:t>Гранд-о-Велль</a:t>
            </a:r>
            <a:r>
              <a:rPr lang="ru-RU" sz="2600" b="1" i="1" dirty="0" smtClean="0"/>
              <a:t>, директором которой был Альфред </a:t>
            </a:r>
            <a:r>
              <a:rPr lang="ru-RU" sz="2600" b="1" i="1" dirty="0" err="1" smtClean="0"/>
              <a:t>Бине</a:t>
            </a:r>
            <a:r>
              <a:rPr lang="ru-RU" sz="2600" b="1" i="1" dirty="0" smtClean="0"/>
              <a:t>, создатель теста IQ.</a:t>
            </a:r>
            <a:endParaRPr lang="ru-RU" sz="26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CAIMSZ09.jpg"/>
          <p:cNvPicPr>
            <a:picLocks noChangeAspect="1"/>
          </p:cNvPicPr>
          <p:nvPr/>
        </p:nvPicPr>
        <p:blipFill>
          <a:blip r:embed="rId2" cstate="print"/>
          <a:stretch>
            <a:fillRect/>
          </a:stretch>
        </p:blipFill>
        <p:spPr>
          <a:xfrm>
            <a:off x="2571736" y="287470"/>
            <a:ext cx="4020437" cy="5981626"/>
          </a:xfrm>
          <a:prstGeom prst="roundRect">
            <a:avLst>
              <a:gd name="adj" fmla="val 8594"/>
            </a:avLst>
          </a:prstGeom>
          <a:solidFill>
            <a:srgbClr val="FFFFFF">
              <a:shade val="85000"/>
            </a:srgbClr>
          </a:solidFill>
          <a:ln>
            <a:noFill/>
          </a:ln>
          <a:effectLst>
            <a:glow rad="228600">
              <a:schemeClr val="accent5">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501122" cy="6201698"/>
          </a:xfrm>
          <a:prstGeom prst="rect">
            <a:avLst/>
          </a:prstGeom>
        </p:spPr>
        <p:txBody>
          <a:bodyPr wrap="square">
            <a:spAutoFit/>
          </a:bodyPr>
          <a:lstStyle/>
          <a:p>
            <a:pPr algn="ctr"/>
            <a:r>
              <a:rPr lang="ru-RU" sz="2800" b="1" i="1" dirty="0" smtClean="0"/>
              <a:t>Биография:</a:t>
            </a:r>
          </a:p>
          <a:p>
            <a:pPr algn="ctr"/>
            <a:r>
              <a:rPr lang="ru-RU" sz="2800" b="1" i="1" dirty="0" smtClean="0"/>
              <a:t>Помогая обрабатывать результаты IQ теста, Пиаже заметил, что маленькие дети постоянно дают неправильные ответы на некоторые вопросы. Однако он фокусировался не столько на неправильных ответах, сколько на том, что дети совершают одинаковые ошибки, которые не свойственны более старшим людям. Это наблюдение привело Пиаже к теории, что </a:t>
            </a:r>
            <a:r>
              <a:rPr lang="ru-RU" sz="3300" b="1" i="1" u="sng" dirty="0" smtClean="0"/>
              <a:t>мысли и когнитивные процессы</a:t>
            </a:r>
            <a:r>
              <a:rPr lang="ru-RU" sz="2800" b="1" i="1" u="sng" dirty="0" smtClean="0"/>
              <a:t>, </a:t>
            </a:r>
            <a:r>
              <a:rPr lang="ru-RU" sz="2800" b="1" i="1" dirty="0" smtClean="0"/>
              <a:t>свойственные детям, существенно отличаются от таковых, свойственных взрослым. </a:t>
            </a:r>
            <a:endParaRPr lang="ru-RU" sz="28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3557</Words>
  <Application>Microsoft Office PowerPoint</Application>
  <PresentationFormat>Экран (4:3)</PresentationFormat>
  <Paragraphs>109</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Irina</dc:creator>
  <cp:lastModifiedBy>Irina</cp:lastModifiedBy>
  <cp:revision>39</cp:revision>
  <dcterms:created xsi:type="dcterms:W3CDTF">2013-03-16T16:12:45Z</dcterms:created>
  <dcterms:modified xsi:type="dcterms:W3CDTF">2013-03-20T05:11:58Z</dcterms:modified>
</cp:coreProperties>
</file>