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96" r:id="rId2"/>
    <p:sldId id="294" r:id="rId3"/>
    <p:sldId id="256" r:id="rId4"/>
    <p:sldId id="257" r:id="rId5"/>
    <p:sldId id="258" r:id="rId6"/>
    <p:sldId id="259" r:id="rId7"/>
    <p:sldId id="260" r:id="rId8"/>
    <p:sldId id="290" r:id="rId9"/>
    <p:sldId id="261" r:id="rId10"/>
    <p:sldId id="291" r:id="rId11"/>
    <p:sldId id="262" r:id="rId12"/>
    <p:sldId id="264" r:id="rId13"/>
    <p:sldId id="292" r:id="rId14"/>
    <p:sldId id="265" r:id="rId15"/>
    <p:sldId id="263" r:id="rId16"/>
    <p:sldId id="266" r:id="rId17"/>
    <p:sldId id="273" r:id="rId18"/>
    <p:sldId id="267" r:id="rId19"/>
    <p:sldId id="268" r:id="rId20"/>
    <p:sldId id="270" r:id="rId21"/>
    <p:sldId id="286" r:id="rId22"/>
    <p:sldId id="269" r:id="rId23"/>
    <p:sldId id="276" r:id="rId24"/>
    <p:sldId id="293" r:id="rId25"/>
    <p:sldId id="271" r:id="rId26"/>
    <p:sldId id="272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7" r:id="rId36"/>
    <p:sldId id="288" r:id="rId37"/>
    <p:sldId id="295" r:id="rId38"/>
    <p:sldId id="289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73" autoAdjust="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06B4A-A413-41EA-A1AA-1A8FBC7DDA92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A0DD3-2FED-4B9B-96F3-774842BF1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A0DD3-2FED-4B9B-96F3-774842BF1C65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A0DD3-2FED-4B9B-96F3-774842BF1C65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000108"/>
            <a:ext cx="628654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6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Презентация о теории Множественного Интеллекта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600" b="1" i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Говарда</a:t>
            </a:r>
            <a:r>
              <a:rPr lang="ru-RU" sz="46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600" b="1" i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Гарднера</a:t>
            </a:r>
            <a:r>
              <a:rPr lang="ru-RU" sz="46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reedomwriters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000086"/>
            <a:ext cx="8215370" cy="5476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285860"/>
            <a:ext cx="835824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i="1" dirty="0" smtClean="0"/>
              <a:t>Эта школа – лидер не только в своей стране. Она известна далеко за ее пределами, благодаря стремлению коллектива не просто учить детей, но помочь каждому обрести себя и найти свой путь. И своим успехом в этом школа отчасти обязана теории множественности интеллекта </a:t>
            </a:r>
            <a:r>
              <a:rPr lang="ru-RU" sz="2700" b="1" i="1" dirty="0" err="1" smtClean="0"/>
              <a:t>Говарда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Гарднера</a:t>
            </a:r>
            <a:r>
              <a:rPr lang="ru-RU" sz="2700" b="1" i="1" dirty="0" smtClean="0"/>
              <a:t>, на основе которой вот уже более 20 лет строится образовательный процесс. </a:t>
            </a:r>
            <a:endParaRPr lang="ru-RU" sz="27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928670"/>
            <a:ext cx="807249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i="1" dirty="0" smtClean="0"/>
              <a:t>Философия школы проста: преданные делу люди, объединив свой ум и талант, в силах изменить мир к лучшему. Ее задача – идти вперед в поисках лучшего способа подготовить детей к будущему. </a:t>
            </a:r>
            <a:endParaRPr lang="ru-RU" sz="3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5002_1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976247"/>
            <a:ext cx="8318603" cy="5548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775026"/>
            <a:ext cx="9144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1" i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«В </a:t>
            </a:r>
            <a:r>
              <a:rPr kumimoji="0" lang="ru-RU" sz="2700" b="1" i="1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Нью</a:t>
            </a:r>
            <a:r>
              <a:rPr kumimoji="0" lang="ru-RU" sz="2700" b="1" i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Сити Скул тебя не учат, тебе дают возможность. Каждый имеет возможность думать самому, думать иначе, по-своему. Среда школы побуждает и позволяет каждому познавать то,  что «зацепило» его ум. …. Ученики </a:t>
            </a:r>
            <a:r>
              <a:rPr kumimoji="0" lang="ru-RU" sz="2700" b="1" i="1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Нью</a:t>
            </a:r>
            <a:r>
              <a:rPr kumimoji="0" lang="ru-RU" sz="2700" b="1" i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Сити не любят вопросы с множественным выбором не за их сложность, формулировки или занудство, а за их ограниченность. Мало на что в жизни есть пять вариантов ответов, и эта школа очень хорошо дает это понять. Недостаточно знать, что происходит, важно понимать как и почему это происходит. Мир – это не учебник, упражнение или математический тест; он абстрактен, необъятен и хаотичен». (Джордж </a:t>
            </a:r>
            <a:r>
              <a:rPr kumimoji="0" lang="ru-RU" sz="2700" b="1" i="1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Зиглер</a:t>
            </a:r>
            <a:r>
              <a:rPr kumimoji="0" lang="ru-RU" sz="2700" b="1" i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выпускник школы, студент Чикагского университета). </a:t>
            </a:r>
            <a:endParaRPr kumimoji="0" lang="ru-RU" sz="2700" b="0" i="0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hool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356688"/>
            <a:ext cx="6359624" cy="3218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school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4961" y="1000108"/>
            <a:ext cx="5386196" cy="2714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71472" y="823644"/>
            <a:ext cx="285752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«В каждом человеке есть своя душевная нота.  И велика ценность тех, кто способен услышать ее звучание, помочь обрести ей нужную тональность.»</a:t>
            </a:r>
            <a:endParaRPr kumimoji="0" lang="ru-RU" sz="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Л.Н.Толстой</a:t>
            </a:r>
            <a:endParaRPr kumimoji="0" lang="ru-RU" sz="1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214422"/>
            <a:ext cx="771530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i="1" dirty="0" smtClean="0"/>
              <a:t>Число школ, применяющих теорию множественности интеллекта, в мире растет. Их опыт интересен не только своей непохожестью, но, главным образом,  способностью создать образовательную среду в школе, где каждый успешен. И взращиваемое в этой среде понимание маленьким человеком сильных сторон своей личности и своих способностей становится фундаментом их дальнейшей взрослой жизненной успешности.   </a:t>
            </a:r>
            <a:endParaRPr lang="ru-RU" sz="27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428736"/>
            <a:ext cx="707236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«… поистине гораздо более нуждаются в воспитании люди даровитые, так как деятельный ум, не будучи занят чем-либо полезным, займется бесполезным, пустым и пагубным. Чем плодороднее поле, тем обильнее оно производит терновник и чертополох, если его не засеять семенами мудрости и добродетелей», - эти слова Я.А.Коменского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857232"/>
            <a:ext cx="842968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00" b="1" i="1" dirty="0" err="1" smtClean="0"/>
              <a:t>Говард</a:t>
            </a:r>
            <a:r>
              <a:rPr lang="ru-RU" sz="2900" b="1" i="1" dirty="0" smtClean="0"/>
              <a:t> </a:t>
            </a:r>
            <a:r>
              <a:rPr lang="ru-RU" sz="2900" b="1" i="1" dirty="0" err="1" smtClean="0"/>
              <a:t>Гарднер</a:t>
            </a:r>
            <a:r>
              <a:rPr lang="ru-RU" sz="2900" b="1" i="1" dirty="0" smtClean="0"/>
              <a:t> длительное время изучал познавательные характеристики мозга, поврежденного в результате инсульта или несчастного случая, мозга одаренных людей, умственно-отсталых, представителей разных этнических культур. </a:t>
            </a:r>
            <a:r>
              <a:rPr lang="ru-RU" sz="2900" b="1" i="1" dirty="0" err="1" smtClean="0"/>
              <a:t>Гарднер</a:t>
            </a:r>
            <a:r>
              <a:rPr lang="ru-RU" sz="2900" b="1" i="1" dirty="0" smtClean="0"/>
              <a:t> изменил представление об интеллекте, как о едином раз и навсегда определяющем врожденные способности и навыки решения проблем. </a:t>
            </a:r>
            <a:endParaRPr lang="ru-RU" sz="29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14356"/>
            <a:ext cx="9144000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i="1" dirty="0" smtClean="0"/>
              <a:t>Его теория «не ставит под вопрос существование общего интеллекта, но исследует возможности, выходящие за рамки одного понятия. В результате своих исследований ученый предположил, что интеллект концентрируется в разных областях мозга, которые взаимодействуют друг с другом, либо работают независимо друг от друга и могут быть развиты при наличии соответствующих условий. Исследования </a:t>
            </a:r>
            <a:r>
              <a:rPr lang="ru-RU" sz="2500" b="1" i="1" dirty="0" err="1" smtClean="0"/>
              <a:t>Гарднера</a:t>
            </a:r>
            <a:r>
              <a:rPr lang="ru-RU" sz="2500" b="1" i="1" dirty="0" smtClean="0"/>
              <a:t> пошатнули устои педагогики, очень уютно чувствовавшей себя с понятием интеллекта, как единого, генетически обусловленного и легко измеряемого бумажно-карандашным способом, например, при помощи тестов </a:t>
            </a:r>
            <a:r>
              <a:rPr lang="ru-RU" sz="2500" b="1" i="1" dirty="0" err="1" smtClean="0"/>
              <a:t>Стенфорда-Бине</a:t>
            </a:r>
            <a:r>
              <a:rPr lang="ru-RU" sz="2500" b="1" i="1" dirty="0" smtClean="0"/>
              <a:t> или Векслера»</a:t>
            </a:r>
            <a:endParaRPr lang="ru-RU" sz="25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04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3786190"/>
            <a:ext cx="3857652" cy="2893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714348" y="857232"/>
            <a:ext cx="82153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Подготовила учитель биологии</a:t>
            </a:r>
          </a:p>
          <a:p>
            <a:pPr algn="ctr"/>
            <a:r>
              <a:rPr lang="ru-RU" sz="2800" b="1" i="1" dirty="0" smtClean="0"/>
              <a:t> высшей категории </a:t>
            </a:r>
          </a:p>
          <a:p>
            <a:pPr algn="ctr"/>
            <a:r>
              <a:rPr lang="ru-RU" sz="2800" b="1" i="1" dirty="0" err="1" smtClean="0"/>
              <a:t>школы-лицей</a:t>
            </a:r>
            <a:r>
              <a:rPr lang="ru-RU" sz="2800" b="1" i="1" dirty="0" smtClean="0"/>
              <a:t> №8 с классами </a:t>
            </a:r>
          </a:p>
          <a:p>
            <a:pPr algn="ctr"/>
            <a:r>
              <a:rPr lang="ru-RU" sz="2800" b="1" i="1" dirty="0" smtClean="0"/>
              <a:t>для одарённых детей </a:t>
            </a:r>
          </a:p>
          <a:p>
            <a:pPr algn="ctr"/>
            <a:r>
              <a:rPr lang="ru-RU" sz="2800" b="1" i="1" dirty="0" smtClean="0"/>
              <a:t>города Павлодара</a:t>
            </a:r>
          </a:p>
          <a:p>
            <a:pPr algn="ctr"/>
            <a:r>
              <a:rPr lang="ru-RU" sz="2800" b="1" i="1" dirty="0" smtClean="0"/>
              <a:t> Синицына Ирина Юрьевна 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643050"/>
            <a:ext cx="79296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Напомним, согласно </a:t>
            </a:r>
            <a:r>
              <a:rPr lang="ru-RU" sz="2800" b="1" i="1" dirty="0" err="1" smtClean="0"/>
              <a:t>Гарднеру</a:t>
            </a:r>
            <a:r>
              <a:rPr lang="ru-RU" sz="2800" b="1" i="1" dirty="0" smtClean="0"/>
              <a:t>, интеллект это:</a:t>
            </a:r>
          </a:p>
          <a:p>
            <a:pPr algn="ctr"/>
            <a:r>
              <a:rPr lang="ru-RU" sz="2800" b="1" i="1" dirty="0" smtClean="0"/>
              <a:t> - способность создавать эффективные продукты или предлагать услуги, представляющие культурную ценность;</a:t>
            </a:r>
          </a:p>
          <a:p>
            <a:pPr algn="ctr"/>
            <a:r>
              <a:rPr lang="ru-RU" sz="2800" b="1" i="1" dirty="0" smtClean="0"/>
              <a:t> - набор навыков, позволяющий индивидууму решать жизненные проблемы;</a:t>
            </a:r>
          </a:p>
          <a:p>
            <a:pPr algn="ctr"/>
            <a:r>
              <a:rPr lang="ru-RU" sz="2800" b="1" i="1" dirty="0" smtClean="0"/>
              <a:t> - способность приобретать новые знания через решение проблем . 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1571612"/>
            <a:ext cx="657229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i="1" dirty="0" smtClean="0"/>
              <a:t>Как говорит </a:t>
            </a:r>
            <a:r>
              <a:rPr lang="ru-RU" sz="3400" b="1" i="1" dirty="0" err="1" smtClean="0"/>
              <a:t>Гарднер</a:t>
            </a:r>
            <a:r>
              <a:rPr lang="ru-RU" sz="3400" b="1" i="1" dirty="0" smtClean="0"/>
              <a:t>: «Старайтесь знать о детях, как можно больше вместо того, чтоб заставлять их всех проходить через одно и то же игольное ушко».</a:t>
            </a:r>
            <a:endParaRPr lang="ru-RU" sz="3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282" y="1428736"/>
            <a:ext cx="3000396" cy="1714512"/>
          </a:xfrm>
          <a:prstGeom prst="roundRect">
            <a:avLst/>
          </a:prstGeom>
          <a:solidFill>
            <a:srgbClr val="92D050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err="1" smtClean="0">
                <a:solidFill>
                  <a:srgbClr val="FF0000"/>
                </a:solidFill>
              </a:rPr>
              <a:t>Вербально-лингвистичес</a:t>
            </a:r>
            <a:endParaRPr lang="ru-RU" sz="22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2200" b="1" i="1" dirty="0" smtClean="0">
                <a:solidFill>
                  <a:srgbClr val="FF0000"/>
                </a:solidFill>
              </a:rPr>
              <a:t>кий</a:t>
            </a:r>
            <a:endParaRPr lang="ru-RU" sz="2200" b="1" i="1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3286124"/>
            <a:ext cx="3000396" cy="1557342"/>
          </a:xfrm>
          <a:prstGeom prst="roundRect">
            <a:avLst/>
          </a:prstGeom>
          <a:solidFill>
            <a:srgbClr val="92D050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err="1" smtClean="0">
                <a:solidFill>
                  <a:srgbClr val="FF0000"/>
                </a:solidFill>
              </a:rPr>
              <a:t>Логико-математичес</a:t>
            </a:r>
            <a:endParaRPr lang="ru-RU" sz="22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2200" b="1" i="1" dirty="0" smtClean="0">
                <a:solidFill>
                  <a:srgbClr val="FF0000"/>
                </a:solidFill>
              </a:rPr>
              <a:t>кий</a:t>
            </a:r>
            <a:endParaRPr lang="ru-RU" sz="2200" b="1" i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5000636"/>
            <a:ext cx="3143272" cy="162878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err="1" smtClean="0">
                <a:solidFill>
                  <a:srgbClr val="FF0000"/>
                </a:solidFill>
              </a:rPr>
              <a:t>Пространствен</a:t>
            </a:r>
            <a:endParaRPr lang="ru-RU" sz="22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2200" b="1" i="1" dirty="0" err="1" smtClean="0">
                <a:solidFill>
                  <a:srgbClr val="FF0000"/>
                </a:solidFill>
              </a:rPr>
              <a:t>ный</a:t>
            </a:r>
            <a:endParaRPr lang="ru-RU" sz="2200" b="1" i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2198" y="1357298"/>
            <a:ext cx="2857520" cy="178595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solidFill>
                  <a:srgbClr val="FF0000"/>
                </a:solidFill>
              </a:rPr>
              <a:t>Музыкальный</a:t>
            </a:r>
            <a:endParaRPr lang="ru-RU" sz="2200" b="1" i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72198" y="3357562"/>
            <a:ext cx="2857520" cy="1485904"/>
          </a:xfrm>
          <a:prstGeom prst="roundRect">
            <a:avLst/>
          </a:prstGeom>
          <a:solidFill>
            <a:srgbClr val="92D050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err="1" smtClean="0">
                <a:solidFill>
                  <a:srgbClr val="FF0000"/>
                </a:solidFill>
              </a:rPr>
              <a:t>Внутриличностный</a:t>
            </a:r>
            <a:endParaRPr lang="ru-RU" sz="2200" b="1" i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868" y="4929198"/>
            <a:ext cx="2000264" cy="1628780"/>
          </a:xfrm>
          <a:prstGeom prst="roundRect">
            <a:avLst/>
          </a:prstGeom>
          <a:solidFill>
            <a:srgbClr val="92D050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err="1" smtClean="0">
                <a:solidFill>
                  <a:srgbClr val="FF0000"/>
                </a:solidFill>
              </a:rPr>
              <a:t>Телесно-кинестический</a:t>
            </a:r>
            <a:endParaRPr lang="ru-RU" sz="2200" b="1" i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72166" y="5072074"/>
            <a:ext cx="2857552" cy="1571636"/>
          </a:xfrm>
          <a:prstGeom prst="roundRect">
            <a:avLst/>
          </a:prstGeom>
          <a:solidFill>
            <a:srgbClr val="92D050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err="1" smtClean="0">
                <a:solidFill>
                  <a:srgbClr val="FF0000"/>
                </a:solidFill>
              </a:rPr>
              <a:t>Межличност</a:t>
            </a:r>
            <a:endParaRPr lang="ru-RU" sz="22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2200" b="1" i="1" dirty="0" err="1" smtClean="0">
                <a:solidFill>
                  <a:srgbClr val="FF0000"/>
                </a:solidFill>
              </a:rPr>
              <a:t>ный</a:t>
            </a:r>
            <a:endParaRPr lang="ru-RU" sz="22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5984" y="785794"/>
            <a:ext cx="4029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FF0000"/>
                </a:solidFill>
              </a:rPr>
              <a:t>Типы интеллекта по </a:t>
            </a:r>
            <a:r>
              <a:rPr lang="ru-RU" sz="2200" b="1" i="1" dirty="0" err="1" smtClean="0">
                <a:solidFill>
                  <a:srgbClr val="FF0000"/>
                </a:solidFill>
              </a:rPr>
              <a:t>Гарднеру</a:t>
            </a:r>
            <a:r>
              <a:rPr lang="ru-RU" sz="2200" b="1" i="1" dirty="0" smtClean="0">
                <a:solidFill>
                  <a:srgbClr val="FF0000"/>
                </a:solidFill>
              </a:rPr>
              <a:t>:</a:t>
            </a:r>
            <a:endParaRPr lang="ru-RU" sz="2200" b="1" i="1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8992" y="1643050"/>
            <a:ext cx="2428892" cy="2857520"/>
          </a:xfrm>
          <a:prstGeom prst="roundRect">
            <a:avLst/>
          </a:prstGeom>
          <a:solidFill>
            <a:srgbClr val="92D050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solidFill>
                  <a:srgbClr val="FF0000"/>
                </a:solidFill>
              </a:rPr>
              <a:t>Натуралистический</a:t>
            </a:r>
            <a:endParaRPr lang="ru-RU" sz="2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428736"/>
            <a:ext cx="78581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Каждый тип интеллекта проявляет себя посредством специфических талантов, навыков и интересов. И возможно, понимание того, что </a:t>
            </a:r>
            <a:r>
              <a:rPr lang="ru-RU" sz="2800" b="1" i="1" u="sng" dirty="0" smtClean="0"/>
              <a:t>каждый</a:t>
            </a:r>
            <a:r>
              <a:rPr lang="ru-RU" sz="2800" b="1" i="1" dirty="0" smtClean="0"/>
              <a:t> из этих типов интеллекта может быть </a:t>
            </a:r>
            <a:r>
              <a:rPr lang="ru-RU" sz="2800" b="1" i="1" u="sng" dirty="0" smtClean="0"/>
              <a:t>развит и усилен</a:t>
            </a:r>
            <a:r>
              <a:rPr lang="ru-RU" sz="2800" b="1" i="1" dirty="0" smtClean="0"/>
              <a:t>, окажет значительное влияние на методы обучения детей и позволит организовать учебный процесс так, чтобы они учились соответственно своим возможностям (а не ниже их) и достигали </a:t>
            </a:r>
            <a:r>
              <a:rPr lang="ru-RU" sz="2800" b="1" i="1" u="sng" dirty="0" smtClean="0"/>
              <a:t>лучших результатов.</a:t>
            </a:r>
            <a:endParaRPr lang="ru-RU" sz="28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%203%2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857232"/>
            <a:ext cx="8715436" cy="5786477"/>
          </a:xfrm>
          <a:prstGeom prst="roundRect">
            <a:avLst>
              <a:gd name="adj" fmla="val 8594"/>
            </a:avLst>
          </a:prstGeom>
          <a:solidFill>
            <a:srgbClr val="FFFF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286644" y="2786058"/>
            <a:ext cx="1428760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Этот тип интеллекта  хорошо развит у писателей, ораторов, педагогов,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4286248" y="2500306"/>
            <a:ext cx="2571768" cy="3929090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2000232" y="2500306"/>
            <a:ext cx="2571768" cy="3714776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0" y="2500306"/>
            <a:ext cx="2247686" cy="3429024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857232"/>
            <a:ext cx="8786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FF0000"/>
                </a:solidFill>
              </a:rPr>
              <a:t>1. </a:t>
            </a:r>
            <a:r>
              <a:rPr lang="ru-RU" sz="2800" b="1" i="1" u="sng" dirty="0" err="1" smtClean="0">
                <a:solidFill>
                  <a:srgbClr val="FF0000"/>
                </a:solidFill>
              </a:rPr>
              <a:t>Вербально-лингвистический</a:t>
            </a:r>
            <a:r>
              <a:rPr lang="ru-RU" sz="2800" b="1" i="1" u="sng" dirty="0" smtClean="0">
                <a:solidFill>
                  <a:srgbClr val="FF0000"/>
                </a:solidFill>
              </a:rPr>
              <a:t> интеллект. </a:t>
            </a:r>
            <a:endParaRPr lang="ru-RU" sz="2800" b="1" i="1" u="sng" dirty="0">
              <a:solidFill>
                <a:srgbClr val="FF0000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071537" y="1357298"/>
            <a:ext cx="214315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3286116" y="1357298"/>
            <a:ext cx="214314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28596" y="2786058"/>
            <a:ext cx="16430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Легко </a:t>
            </a:r>
            <a:r>
              <a:rPr lang="ru-RU" b="1" i="1" dirty="0" err="1" smtClean="0">
                <a:solidFill>
                  <a:srgbClr val="FF0000"/>
                </a:solidFill>
              </a:rPr>
              <a:t>восприим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b="1" i="1" dirty="0" err="1" smtClean="0">
                <a:solidFill>
                  <a:srgbClr val="FF0000"/>
                </a:solidFill>
              </a:rPr>
              <a:t>чив</a:t>
            </a:r>
            <a:r>
              <a:rPr lang="ru-RU" b="1" i="1" dirty="0" smtClean="0">
                <a:solidFill>
                  <a:srgbClr val="FF0000"/>
                </a:solidFill>
              </a:rPr>
              <a:t> к языку и </a:t>
            </a:r>
            <a:r>
              <a:rPr lang="ru-RU" b="1" i="1" dirty="0" err="1" smtClean="0">
                <a:solidFill>
                  <a:srgbClr val="FF0000"/>
                </a:solidFill>
              </a:rPr>
              <a:t>чув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b="1" i="1" dirty="0" err="1" smtClean="0">
                <a:solidFill>
                  <a:srgbClr val="FF0000"/>
                </a:solidFill>
              </a:rPr>
              <a:t>ствителен</a:t>
            </a:r>
            <a:r>
              <a:rPr lang="ru-RU" b="1" i="1" dirty="0" smtClean="0">
                <a:solidFill>
                  <a:srgbClr val="FF0000"/>
                </a:solidFill>
              </a:rPr>
              <a:t> к ню</a:t>
            </a:r>
          </a:p>
          <a:p>
            <a:pPr algn="ctr"/>
            <a:r>
              <a:rPr lang="ru-RU" b="1" i="1" dirty="0" err="1" smtClean="0">
                <a:solidFill>
                  <a:srgbClr val="FF0000"/>
                </a:solidFill>
              </a:rPr>
              <a:t>ансам</a:t>
            </a:r>
            <a:r>
              <a:rPr lang="ru-RU" b="1" i="1" dirty="0" smtClean="0">
                <a:solidFill>
                  <a:srgbClr val="FF0000"/>
                </a:solidFill>
              </a:rPr>
              <a:t>, порядку и ритму слов.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2786058"/>
            <a:ext cx="19288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Дети с ярко выраженным </a:t>
            </a:r>
            <a:r>
              <a:rPr lang="ru-RU" b="1" i="1" dirty="0" err="1" smtClean="0">
                <a:solidFill>
                  <a:srgbClr val="FF0000"/>
                </a:solidFill>
              </a:rPr>
              <a:t>вербально-лингвистическим</a:t>
            </a:r>
            <a:r>
              <a:rPr lang="ru-RU" b="1" i="1" dirty="0" smtClean="0">
                <a:solidFill>
                  <a:srgbClr val="FF0000"/>
                </a:solidFill>
              </a:rPr>
              <a:t> интеллектом любят читать, писать, рассказы</a:t>
            </a:r>
          </a:p>
          <a:p>
            <a:pPr algn="ctr"/>
            <a:r>
              <a:rPr lang="ru-RU" b="1" i="1" dirty="0" err="1" smtClean="0">
                <a:solidFill>
                  <a:srgbClr val="FF0000"/>
                </a:solidFill>
              </a:rPr>
              <a:t>вать</a:t>
            </a:r>
            <a:r>
              <a:rPr lang="ru-RU" b="1" i="1" dirty="0" smtClean="0">
                <a:solidFill>
                  <a:srgbClr val="FF0000"/>
                </a:solidFill>
              </a:rPr>
              <a:t> истории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5429256" y="1357298"/>
            <a:ext cx="214314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500562" y="2857496"/>
            <a:ext cx="21431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Они обладают хорошей словесной памятью (запоминают имена, места, даты, названия и проч.), богатым лексическим запасом.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858148" y="1428736"/>
            <a:ext cx="214314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ертикальный свиток 13"/>
          <p:cNvSpPr/>
          <p:nvPr/>
        </p:nvSpPr>
        <p:spPr>
          <a:xfrm>
            <a:off x="6572264" y="2500306"/>
            <a:ext cx="2571736" cy="4143404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Этот тип интеллекта хорошо развит у писателей, ораторов, </a:t>
            </a:r>
            <a:r>
              <a:rPr lang="ru-RU" b="1" i="1" dirty="0" err="1" smtClean="0">
                <a:solidFill>
                  <a:srgbClr val="FF0000"/>
                </a:solidFill>
              </a:rPr>
              <a:t>офис-менеджеров</a:t>
            </a:r>
            <a:r>
              <a:rPr lang="ru-RU" b="1" i="1" dirty="0" smtClean="0">
                <a:solidFill>
                  <a:srgbClr val="FF0000"/>
                </a:solidFill>
              </a:rPr>
              <a:t>, секретарей, </a:t>
            </a:r>
            <a:r>
              <a:rPr lang="ru-RU" b="1" i="1" dirty="0" err="1" smtClean="0">
                <a:solidFill>
                  <a:srgbClr val="FF0000"/>
                </a:solidFill>
              </a:rPr>
              <a:t>педагогов,актёров</a:t>
            </a:r>
            <a:r>
              <a:rPr lang="ru-RU" b="1" i="1" dirty="0" smtClean="0">
                <a:solidFill>
                  <a:srgbClr val="FF0000"/>
                </a:solidFill>
              </a:rPr>
              <a:t>, поэтов .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714356"/>
            <a:ext cx="7500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FF0000"/>
                </a:solidFill>
              </a:rPr>
              <a:t>2. Логико-математический интеллект.</a:t>
            </a:r>
            <a:endParaRPr lang="ru-RU" sz="2800" b="1" i="1" u="sng" dirty="0">
              <a:solidFill>
                <a:srgbClr val="FF0000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000100" y="1357298"/>
            <a:ext cx="270318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3357554" y="1357298"/>
            <a:ext cx="270318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643570" y="1357298"/>
            <a:ext cx="270318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7858148" y="1357298"/>
            <a:ext cx="270318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0" y="2571744"/>
            <a:ext cx="2500298" cy="4071966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Выражены способности дедуктивного и </a:t>
            </a:r>
            <a:r>
              <a:rPr lang="ru-RU" b="1" i="1" dirty="0" err="1" smtClean="0">
                <a:solidFill>
                  <a:srgbClr val="FF0000"/>
                </a:solidFill>
              </a:rPr>
              <a:t>индуктивногоконкретного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и</a:t>
            </a:r>
            <a:r>
              <a:rPr lang="ru-RU" b="1" i="1" dirty="0" smtClean="0">
                <a:solidFill>
                  <a:srgbClr val="FF0000"/>
                </a:solidFill>
              </a:rPr>
              <a:t> абстрактного,   мышления.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2071670" y="2571744"/>
            <a:ext cx="2714644" cy="4071966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Дети с таким типом интеллекта обладают отличными аналитическим  навыками и </a:t>
            </a:r>
            <a:r>
              <a:rPr lang="ru-RU" b="1" i="1" dirty="0" err="1" smtClean="0">
                <a:solidFill>
                  <a:srgbClr val="FF0000"/>
                </a:solidFill>
              </a:rPr>
              <a:t>навыкамии</a:t>
            </a:r>
            <a:r>
              <a:rPr lang="ru-RU" b="1" i="1" dirty="0" smtClean="0">
                <a:solidFill>
                  <a:srgbClr val="FF0000"/>
                </a:solidFill>
              </a:rPr>
              <a:t> решения проблем.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4500562" y="2571744"/>
            <a:ext cx="2571768" cy="4071966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Они хорошо размышляют и задают логически выстроенные вопросы.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6858016" y="2571744"/>
            <a:ext cx="2285984" cy="4071966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Такой тип </a:t>
            </a:r>
            <a:r>
              <a:rPr lang="ru-RU" b="1" i="1" dirty="0" err="1" smtClean="0">
                <a:solidFill>
                  <a:srgbClr val="FF0000"/>
                </a:solidFill>
              </a:rPr>
              <a:t>интеллек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та доминирует у учёных, математиков, программистов, юристов, </a:t>
            </a:r>
            <a:r>
              <a:rPr lang="ru-RU" b="1" i="1" dirty="0" err="1" smtClean="0">
                <a:solidFill>
                  <a:srgbClr val="FF0000"/>
                </a:solidFill>
              </a:rPr>
              <a:t>бухгалте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ров.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85794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FF0000"/>
                </a:solidFill>
              </a:rPr>
              <a:t>3. Визуально-пространственный интеллект. </a:t>
            </a:r>
            <a:endParaRPr lang="ru-RU" sz="2800" b="1" i="1" u="sng" dirty="0">
              <a:solidFill>
                <a:srgbClr val="FF0000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071538" y="1428736"/>
            <a:ext cx="198880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2857488" y="1285860"/>
            <a:ext cx="214314" cy="3571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flipH="1">
            <a:off x="5572132" y="1714488"/>
            <a:ext cx="285752" cy="6926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8001024" y="1357298"/>
            <a:ext cx="198880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0" y="2500306"/>
            <a:ext cx="2285984" cy="4000528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Включает способ</a:t>
            </a:r>
          </a:p>
          <a:p>
            <a:pPr algn="ctr"/>
            <a:r>
              <a:rPr lang="ru-RU" b="1" i="1" dirty="0" err="1" smtClean="0">
                <a:solidFill>
                  <a:srgbClr val="FF0000"/>
                </a:solidFill>
              </a:rPr>
              <a:t>ность</a:t>
            </a:r>
            <a:r>
              <a:rPr lang="ru-RU" b="1" i="1" dirty="0" smtClean="0">
                <a:solidFill>
                  <a:srgbClr val="FF0000"/>
                </a:solidFill>
              </a:rPr>
              <a:t> к визуально-пространственному </a:t>
            </a:r>
            <a:r>
              <a:rPr lang="ru-RU" b="1" i="1" dirty="0" err="1" smtClean="0">
                <a:solidFill>
                  <a:srgbClr val="FF0000"/>
                </a:solidFill>
              </a:rPr>
              <a:t>отраже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b="1" i="1" dirty="0" err="1" smtClean="0">
                <a:solidFill>
                  <a:srgbClr val="FF0000"/>
                </a:solidFill>
              </a:rPr>
              <a:t>нию</a:t>
            </a:r>
            <a:r>
              <a:rPr lang="ru-RU" b="1" i="1" dirty="0" smtClean="0">
                <a:solidFill>
                  <a:srgbClr val="FF0000"/>
                </a:solidFill>
              </a:rPr>
              <a:t> мира.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2071670" y="1714488"/>
            <a:ext cx="2571768" cy="5000660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Чтобы лучше воспринять и понять информацию такие дети нуждаются в зрительных образах (карты, </a:t>
            </a:r>
            <a:r>
              <a:rPr lang="ru-RU" b="1" i="1" dirty="0" err="1" smtClean="0">
                <a:solidFill>
                  <a:srgbClr val="FF0000"/>
                </a:solidFill>
              </a:rPr>
              <a:t>схемы,диаграммы</a:t>
            </a:r>
            <a:r>
              <a:rPr lang="ru-RU" b="1" i="1" dirty="0" smtClean="0">
                <a:solidFill>
                  <a:srgbClr val="FF0000"/>
                </a:solidFill>
              </a:rPr>
              <a:t>),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любят </a:t>
            </a:r>
            <a:r>
              <a:rPr lang="ru-RU" b="1" i="1" dirty="0" err="1" smtClean="0">
                <a:solidFill>
                  <a:srgbClr val="FF0000"/>
                </a:solidFill>
              </a:rPr>
              <a:t>пазлы</a:t>
            </a:r>
            <a:r>
              <a:rPr lang="ru-RU" b="1" i="1" dirty="0" smtClean="0">
                <a:solidFill>
                  <a:srgbClr val="FF0000"/>
                </a:solidFill>
              </a:rPr>
              <a:t> , </a:t>
            </a:r>
            <a:r>
              <a:rPr lang="ru-RU" b="1" i="1" dirty="0" err="1" smtClean="0">
                <a:solidFill>
                  <a:srgbClr val="FF0000"/>
                </a:solidFill>
              </a:rPr>
              <a:t>головолом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b="1" i="1" dirty="0" err="1" smtClean="0">
                <a:solidFill>
                  <a:srgbClr val="FF0000"/>
                </a:solidFill>
              </a:rPr>
              <a:t>ки</a:t>
            </a:r>
            <a:r>
              <a:rPr lang="ru-RU" b="1" i="1" dirty="0" smtClean="0">
                <a:solidFill>
                  <a:srgbClr val="FF0000"/>
                </a:solidFill>
              </a:rPr>
              <a:t>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4143372" y="2500306"/>
            <a:ext cx="2714644" cy="4000528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Они сильны в рисовании, черчении, </a:t>
            </a:r>
            <a:r>
              <a:rPr lang="ru-RU" b="1" i="1" dirty="0" err="1" smtClean="0">
                <a:solidFill>
                  <a:srgbClr val="FF0000"/>
                </a:solidFill>
              </a:rPr>
              <a:t>пректировании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r>
              <a:rPr lang="ru-RU" b="1" i="1" dirty="0" err="1" smtClean="0">
                <a:solidFill>
                  <a:srgbClr val="FF0000"/>
                </a:solidFill>
              </a:rPr>
              <a:t>моделирова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b="1" i="1" dirty="0" err="1" smtClean="0">
                <a:solidFill>
                  <a:srgbClr val="FF0000"/>
                </a:solidFill>
              </a:rPr>
              <a:t>нии</a:t>
            </a:r>
            <a:r>
              <a:rPr lang="ru-RU" b="1" i="1" dirty="0" smtClean="0">
                <a:solidFill>
                  <a:srgbClr val="FF0000"/>
                </a:solidFill>
              </a:rPr>
              <a:t>.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6500826" y="2500306"/>
            <a:ext cx="2643174" cy="4000528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 smtClean="0">
                <a:solidFill>
                  <a:srgbClr val="FF0000"/>
                </a:solidFill>
              </a:rPr>
              <a:t>Средипрофессий</a:t>
            </a:r>
            <a:r>
              <a:rPr lang="ru-RU" b="1" i="1" dirty="0" smtClean="0">
                <a:solidFill>
                  <a:srgbClr val="FF0000"/>
                </a:solidFill>
              </a:rPr>
              <a:t>, где востребован этот тип интеллекта: художники, </a:t>
            </a:r>
            <a:r>
              <a:rPr lang="ru-RU" b="1" i="1" dirty="0" err="1" smtClean="0">
                <a:solidFill>
                  <a:srgbClr val="FF0000"/>
                </a:solidFill>
              </a:rPr>
              <a:t>картогафы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r>
              <a:rPr lang="ru-RU" b="1" i="1" dirty="0" err="1" smtClean="0">
                <a:solidFill>
                  <a:srgbClr val="FF0000"/>
                </a:solidFill>
              </a:rPr>
              <a:t>архитек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торы, скульпторы, конструкторы.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714356"/>
            <a:ext cx="6715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FF0000"/>
                </a:solidFill>
              </a:rPr>
              <a:t>4. Музыкальный интеллект. </a:t>
            </a:r>
            <a:endParaRPr lang="ru-RU" sz="2800" b="1" i="1" u="sng" dirty="0">
              <a:solidFill>
                <a:srgbClr val="FF0000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071538" y="1285860"/>
            <a:ext cx="198880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3000364" y="1285860"/>
            <a:ext cx="198880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643570" y="1214422"/>
            <a:ext cx="214314" cy="64294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7643834" y="1214422"/>
            <a:ext cx="198880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0" y="2357430"/>
            <a:ext cx="2285984" cy="4143404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Заключает в себе чувствительность к уровню, тембру и ритму звука.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2000232" y="2357430"/>
            <a:ext cx="2786082" cy="4143404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Предполагает эмоциональную </a:t>
            </a:r>
            <a:r>
              <a:rPr lang="ru-RU" b="1" i="1" dirty="0" err="1" smtClean="0">
                <a:solidFill>
                  <a:srgbClr val="FF0000"/>
                </a:solidFill>
              </a:rPr>
              <a:t>воспримчивость</a:t>
            </a:r>
            <a:r>
              <a:rPr lang="ru-RU" b="1" i="1" dirty="0" smtClean="0">
                <a:solidFill>
                  <a:srgbClr val="FF0000"/>
                </a:solidFill>
              </a:rPr>
              <a:t> к музыке.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4357686" y="2000240"/>
            <a:ext cx="2500330" cy="4572032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Дети, запоминающие мелодии и музыкальные образы, распознающие диапазон и ритм, являются обладателями хорошо развитого муз. </a:t>
            </a:r>
            <a:r>
              <a:rPr lang="ru-RU" b="1" i="1" dirty="0" err="1" smtClean="0">
                <a:solidFill>
                  <a:srgbClr val="FF0000"/>
                </a:solidFill>
              </a:rPr>
              <a:t>нтеллек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та.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6572264" y="2357430"/>
            <a:ext cx="2571736" cy="4214842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Этот тип доминирует у певцов, композиторов, </a:t>
            </a:r>
            <a:r>
              <a:rPr lang="ru-RU" b="1" i="1" dirty="0" err="1" smtClean="0">
                <a:solidFill>
                  <a:srgbClr val="FF0000"/>
                </a:solidFill>
              </a:rPr>
              <a:t>музыкантов,танцовщи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ков, учителей музыки.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14346" y="785794"/>
            <a:ext cx="9953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FF0000"/>
                </a:solidFill>
              </a:rPr>
              <a:t>5.Телесно-кинестетический интеллект. </a:t>
            </a:r>
            <a:endParaRPr lang="ru-RU" sz="2800" b="1" i="1" u="sng" dirty="0">
              <a:solidFill>
                <a:srgbClr val="FF0000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928662" y="1428736"/>
            <a:ext cx="270318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3000364" y="1500174"/>
            <a:ext cx="270318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500694" y="1500174"/>
            <a:ext cx="270318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7786710" y="1285860"/>
            <a:ext cx="270318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0" y="2571744"/>
            <a:ext cx="2357422" cy="4000528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Решает поставленные задачи, создаёт и передаёт идеи и эмоции посредством движений тела.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2071670" y="2571744"/>
            <a:ext cx="2643206" cy="4000528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Такие дети хорошие спортсмены, обладают хорошей </a:t>
            </a:r>
            <a:r>
              <a:rPr lang="ru-RU" b="1" i="1" dirty="0" err="1" smtClean="0">
                <a:solidFill>
                  <a:srgbClr val="FF0000"/>
                </a:solidFill>
              </a:rPr>
              <a:t>координациейдвижений</a:t>
            </a:r>
            <a:r>
              <a:rPr lang="ru-RU" b="1" i="1" dirty="0" smtClean="0">
                <a:solidFill>
                  <a:srgbClr val="FF0000"/>
                </a:solidFill>
              </a:rPr>
              <a:t>.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4357686" y="2571744"/>
            <a:ext cx="2714644" cy="4000528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Они очень подвижны, обладают развитой жестикуляцией и тактильной памятью.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6858016" y="2357430"/>
            <a:ext cx="2285984" cy="4214842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Актёры, мимы, </a:t>
            </a:r>
            <a:r>
              <a:rPr lang="ru-RU" b="1" i="1" dirty="0" err="1" smtClean="0">
                <a:solidFill>
                  <a:srgbClr val="FF0000"/>
                </a:solidFill>
              </a:rPr>
              <a:t>танцовщи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b="1" i="1" dirty="0" err="1" smtClean="0">
                <a:solidFill>
                  <a:srgbClr val="FF0000"/>
                </a:solidFill>
              </a:rPr>
              <a:t>ки</a:t>
            </a:r>
            <a:r>
              <a:rPr lang="ru-RU" b="1" i="1" dirty="0" smtClean="0">
                <a:solidFill>
                  <a:srgbClr val="FF0000"/>
                </a:solidFill>
              </a:rPr>
              <a:t>, хирурги, </a:t>
            </a:r>
            <a:r>
              <a:rPr lang="ru-RU" b="1" i="1" dirty="0" err="1" smtClean="0">
                <a:solidFill>
                  <a:srgbClr val="FF0000"/>
                </a:solidFill>
              </a:rPr>
              <a:t>музыкан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ты, </a:t>
            </a:r>
            <a:r>
              <a:rPr lang="ru-RU" b="1" i="1" dirty="0" err="1" smtClean="0">
                <a:solidFill>
                  <a:srgbClr val="FF0000"/>
                </a:solidFill>
              </a:rPr>
              <a:t>изобрета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b="1" i="1" dirty="0" err="1" smtClean="0">
                <a:solidFill>
                  <a:srgbClr val="FF0000"/>
                </a:solidFill>
              </a:rPr>
              <a:t>тели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использу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ют этот тип </a:t>
            </a:r>
            <a:r>
              <a:rPr lang="ru-RU" b="1" i="1" dirty="0" err="1" smtClean="0">
                <a:solidFill>
                  <a:srgbClr val="FF0000"/>
                </a:solidFill>
              </a:rPr>
              <a:t>интеллек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та.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441780"/>
            <a:ext cx="864399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…Существует более,  чем  один способ учить тому,  что вы считаете важным.»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Г. </a:t>
            </a:r>
            <a:r>
              <a:rPr kumimoji="0" lang="ru-RU" sz="2800" b="1" i="1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Гарднер</a:t>
            </a:r>
            <a:endParaRPr kumimoji="0" lang="ru-RU" sz="2800" b="1" i="1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2223101"/>
            <a:ext cx="91440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sng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Гарднер</a:t>
            </a:r>
            <a:r>
              <a:rPr kumimoji="0" lang="ru-RU" sz="22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200" b="1" i="1" u="sng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Говард</a:t>
            </a:r>
            <a:endParaRPr kumimoji="0" lang="ru-RU" sz="2200" b="1" i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sng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Говард</a:t>
            </a:r>
            <a:r>
              <a:rPr kumimoji="0" lang="ru-RU" sz="22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1" u="sng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Гарднер</a:t>
            </a:r>
            <a:endParaRPr kumimoji="0" lang="ru-RU" sz="2200" b="1" i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англ. </a:t>
            </a:r>
            <a:r>
              <a:rPr kumimoji="0" lang="ru-RU" sz="2200" b="1" i="1" u="sng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Howard</a:t>
            </a:r>
            <a:r>
              <a:rPr kumimoji="0" lang="ru-RU" sz="22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1" u="sng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Gardner</a:t>
            </a:r>
            <a:endParaRPr kumimoji="0" lang="ru-RU" sz="2200" b="1" i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Дата рождения:  11 июля 1943 (69 лет) Место рождения:  Пенсильвания, США</a:t>
            </a:r>
            <a:endParaRPr kumimoji="0" lang="ru-RU" sz="2200" b="1" i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Страна:  США  Научная сфера:  психология, нейропсихология  Альма-матер: </a:t>
            </a:r>
            <a:endParaRPr kumimoji="0" lang="ru-RU" sz="2200" b="1" i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Гарвардский Университет </a:t>
            </a:r>
            <a:endParaRPr kumimoji="0" lang="ru-RU" sz="2200" b="1" i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Награды и премии  Стипендия </a:t>
            </a:r>
            <a:r>
              <a:rPr kumimoji="0" lang="ru-RU" sz="2200" b="1" i="1" u="sng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Макартура</a:t>
            </a:r>
            <a:r>
              <a:rPr kumimoji="0" lang="ru-RU" sz="22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(1981) </a:t>
            </a:r>
            <a:endParaRPr kumimoji="0" lang="ru-RU" sz="2200" b="1" i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sng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Говард</a:t>
            </a:r>
            <a:r>
              <a:rPr kumimoji="0" lang="ru-RU" sz="22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1" u="sng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Гарднер</a:t>
            </a:r>
            <a:r>
              <a:rPr kumimoji="0" lang="ru-RU" sz="22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(англ. </a:t>
            </a:r>
            <a:r>
              <a:rPr kumimoji="0" lang="ru-RU" sz="2200" b="1" i="1" u="sng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Howard</a:t>
            </a:r>
            <a:r>
              <a:rPr kumimoji="0" lang="ru-RU" sz="22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1" u="sng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Gardner</a:t>
            </a:r>
            <a:r>
              <a:rPr kumimoji="0" lang="ru-RU" sz="22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род. 11 июля 1943, Пенсильвания) — американский психолог, известный как автор понятия Множественный интеллект (</a:t>
            </a:r>
            <a:r>
              <a:rPr kumimoji="0" lang="ru-RU" sz="2200" b="1" i="1" u="sng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Multiple</a:t>
            </a:r>
            <a:r>
              <a:rPr kumimoji="0" lang="ru-RU" sz="22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1" u="sng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Intelligences</a:t>
            </a:r>
            <a:r>
              <a:rPr kumimoji="0" lang="ru-RU" sz="22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), специалист в области клинической психологии и нейропсихологии.</a:t>
            </a:r>
            <a:endParaRPr kumimoji="0" lang="ru-RU" sz="2200" b="1" i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71480"/>
            <a:ext cx="79078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FF0000"/>
                </a:solidFill>
              </a:rPr>
              <a:t>6. Межличностный интеллект. </a:t>
            </a:r>
            <a:endParaRPr lang="ru-RU" sz="2800" b="1" i="1" u="sng" dirty="0">
              <a:solidFill>
                <a:srgbClr val="FF0000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142976" y="642918"/>
            <a:ext cx="142876" cy="5715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flipH="1">
            <a:off x="3500429" y="1000108"/>
            <a:ext cx="285752" cy="2857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643570" y="1000108"/>
            <a:ext cx="285752" cy="7858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7929586" y="1000108"/>
            <a:ext cx="285752" cy="5000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0" y="1071546"/>
            <a:ext cx="2857488" cy="5572140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Относится к способности активно взаимодействовать с людьми, понимать их и распознавать их цели, мотивацию, намерения. Такие дети с удовольствием работают в сотрудничестве, </a:t>
            </a:r>
            <a:r>
              <a:rPr lang="ru-RU" b="1" i="1" dirty="0" err="1" smtClean="0">
                <a:solidFill>
                  <a:srgbClr val="FF0000"/>
                </a:solidFill>
              </a:rPr>
              <a:t>явл</a:t>
            </a:r>
            <a:r>
              <a:rPr lang="ru-RU" b="1" i="1" dirty="0" smtClean="0">
                <a:solidFill>
                  <a:srgbClr val="FF0000"/>
                </a:solidFill>
              </a:rPr>
              <a:t>. лидерами и дипломатами.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2428860" y="1285860"/>
            <a:ext cx="2786082" cy="5357850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Хотя этот тип интеллекта предполагает наличие способности понимать людей, его обладатели далеко не всегда с восторгом воспринимают виды деятельности, основанные на кооперации.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4786314" y="2143116"/>
            <a:ext cx="2357454" cy="4500594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Не все экстраверты обнаруживают этот тип </a:t>
            </a:r>
            <a:r>
              <a:rPr lang="ru-RU" b="1" i="1" dirty="0" err="1" smtClean="0">
                <a:solidFill>
                  <a:srgbClr val="FF0000"/>
                </a:solidFill>
              </a:rPr>
              <a:t>интеллек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та. Иногда встречаются и слабые в этой области.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6786578" y="1571612"/>
            <a:ext cx="2357422" cy="5072098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Развитым  межличностным интеллектом обладают учителя, врачи, люди, занятые в торговле, в политике, советники, </a:t>
            </a:r>
            <a:r>
              <a:rPr lang="ru-RU" b="1" i="1" dirty="0" err="1" smtClean="0">
                <a:solidFill>
                  <a:srgbClr val="FF0000"/>
                </a:solidFill>
              </a:rPr>
              <a:t>священни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b="1" i="1" dirty="0" err="1" smtClean="0">
                <a:solidFill>
                  <a:srgbClr val="FF0000"/>
                </a:solidFill>
              </a:rPr>
              <a:t>ки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r>
              <a:rPr lang="ru-RU" b="1" i="1" dirty="0" err="1" smtClean="0">
                <a:solidFill>
                  <a:srgbClr val="FF0000"/>
                </a:solidFill>
              </a:rPr>
              <a:t>бизнесме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b="1" i="1" dirty="0" err="1" smtClean="0">
                <a:solidFill>
                  <a:srgbClr val="FF0000"/>
                </a:solidFill>
              </a:rPr>
              <a:t>ны</a:t>
            </a:r>
            <a:r>
              <a:rPr lang="ru-RU" b="1" i="1" dirty="0" smtClean="0">
                <a:solidFill>
                  <a:srgbClr val="FF0000"/>
                </a:solidFill>
              </a:rPr>
              <a:t>.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ертикальный свиток 10"/>
          <p:cNvSpPr/>
          <p:nvPr/>
        </p:nvSpPr>
        <p:spPr>
          <a:xfrm>
            <a:off x="4286248" y="1357298"/>
            <a:ext cx="3071834" cy="5357850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Будьте осторожны, остерегайтесь ярлыков: если кто-то любит работать в одиночестве или явный интроверт, это автоматически не влечет за собой наличие сильно развитого </a:t>
            </a:r>
            <a:r>
              <a:rPr lang="ru-RU" b="1" i="1" dirty="0" err="1" smtClean="0">
                <a:solidFill>
                  <a:srgbClr val="FF0000"/>
                </a:solidFill>
              </a:rPr>
              <a:t>внутриличностного</a:t>
            </a:r>
            <a:r>
              <a:rPr lang="ru-RU" b="1" i="1" dirty="0" smtClean="0">
                <a:solidFill>
                  <a:srgbClr val="FF0000"/>
                </a:solidFill>
              </a:rPr>
              <a:t> интеллекта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5786" y="285728"/>
            <a:ext cx="728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FF0000"/>
                </a:solidFill>
              </a:rPr>
              <a:t>7. </a:t>
            </a:r>
            <a:r>
              <a:rPr lang="ru-RU" sz="2800" b="1" i="1" u="sng" dirty="0" err="1" smtClean="0">
                <a:solidFill>
                  <a:srgbClr val="FF0000"/>
                </a:solidFill>
              </a:rPr>
              <a:t>Внутриличностный</a:t>
            </a:r>
            <a:r>
              <a:rPr lang="ru-RU" sz="2800" b="1" i="1" u="sng" dirty="0" smtClean="0">
                <a:solidFill>
                  <a:srgbClr val="FF0000"/>
                </a:solidFill>
              </a:rPr>
              <a:t> интеллект. </a:t>
            </a:r>
            <a:endParaRPr lang="ru-RU" sz="2800" b="1" i="1" u="sng" dirty="0">
              <a:solidFill>
                <a:srgbClr val="FF0000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3286116" y="857232"/>
            <a:ext cx="214314" cy="5000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642910" y="571480"/>
            <a:ext cx="142876" cy="2857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715008" y="857232"/>
            <a:ext cx="285752" cy="4286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8001024" y="714356"/>
            <a:ext cx="214314" cy="64294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-142908" y="928670"/>
            <a:ext cx="2714644" cy="5786478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Сопряжён с пониманием собственных эмоций, целей, намерений, обращением к внутреннему миру. У детей с этим типом обострённое чувство собственного достоинства, они уверены в себе, любят работать в одиночестве.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2071670" y="1428736"/>
            <a:ext cx="2571768" cy="5214974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Такие дети реально оценивают свои сильные стороны и способности. Этот тип интеллекта нелегко распознать, пожалуй, единственный способ сделать это – наблюдение за детьми.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9" name="Вертикальный свиток 8"/>
          <p:cNvSpPr/>
          <p:nvPr/>
        </p:nvSpPr>
        <p:spPr>
          <a:xfrm flipH="1">
            <a:off x="12430180" y="0"/>
            <a:ext cx="71438" cy="45719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6858016" y="1428736"/>
            <a:ext cx="2428892" cy="5214974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Этот тип интеллекта доминирует в людях таких профессий, как </a:t>
            </a:r>
            <a:r>
              <a:rPr lang="ru-RU" b="1" i="1" dirty="0" err="1" smtClean="0">
                <a:solidFill>
                  <a:srgbClr val="FF0000"/>
                </a:solidFill>
              </a:rPr>
              <a:t>филосо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b="1" i="1" dirty="0" err="1" smtClean="0">
                <a:solidFill>
                  <a:srgbClr val="FF0000"/>
                </a:solidFill>
              </a:rPr>
              <a:t>фы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r>
              <a:rPr lang="ru-RU" b="1" i="1" dirty="0" err="1" smtClean="0">
                <a:solidFill>
                  <a:srgbClr val="FF0000"/>
                </a:solidFill>
              </a:rPr>
              <a:t>религиоз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b="1" i="1" dirty="0" err="1" smtClean="0">
                <a:solidFill>
                  <a:srgbClr val="FF0000"/>
                </a:solidFill>
              </a:rPr>
              <a:t>ные</a:t>
            </a:r>
            <a:r>
              <a:rPr lang="ru-RU" b="1" i="1" dirty="0" smtClean="0">
                <a:solidFill>
                  <a:srgbClr val="FF0000"/>
                </a:solidFill>
              </a:rPr>
              <a:t> лидеры, </a:t>
            </a:r>
            <a:r>
              <a:rPr lang="ru-RU" b="1" i="1" dirty="0" err="1" smtClean="0">
                <a:solidFill>
                  <a:srgbClr val="FF0000"/>
                </a:solidFill>
              </a:rPr>
              <a:t>психиат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b="1" i="1" dirty="0" err="1" smtClean="0">
                <a:solidFill>
                  <a:srgbClr val="FF0000"/>
                </a:solidFill>
              </a:rPr>
              <a:t>ры</a:t>
            </a:r>
            <a:r>
              <a:rPr lang="ru-RU" b="1" i="1" dirty="0" smtClean="0">
                <a:solidFill>
                  <a:srgbClr val="FF0000"/>
                </a:solidFill>
              </a:rPr>
              <a:t>, исследователи мозга.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8643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FF0000"/>
                </a:solidFill>
              </a:rPr>
              <a:t>8. Натуралистический интеллект. </a:t>
            </a:r>
            <a:endParaRPr lang="ru-RU" sz="2800" b="1" i="1" u="sng" dirty="0">
              <a:solidFill>
                <a:srgbClr val="FF0000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000100" y="714356"/>
            <a:ext cx="214314" cy="5000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357686" y="928670"/>
            <a:ext cx="214314" cy="2857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6357950" y="1000108"/>
            <a:ext cx="214314" cy="5000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8286776" y="1000108"/>
            <a:ext cx="214314" cy="5715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0" y="1285860"/>
            <a:ext cx="2857488" cy="5357850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Он </a:t>
            </a:r>
            <a:r>
              <a:rPr lang="ru-RU" b="1" i="1" dirty="0" smtClean="0">
                <a:solidFill>
                  <a:srgbClr val="FF0000"/>
                </a:solidFill>
              </a:rPr>
              <a:t>предполагает способность к изучению флоры и фауны, мира природы; предрасположенность к продуктивной деятельности, такой, как охота, фермерство или занятия биологическими науками.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 flipH="1">
            <a:off x="11358610" y="4500570"/>
            <a:ext cx="71438" cy="857256"/>
          </a:xfrm>
          <a:prstGeom prst="verticalScroll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2500298" y="1285860"/>
            <a:ext cx="3429024" cy="5357850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Томас </a:t>
            </a:r>
            <a:r>
              <a:rPr lang="ru-RU" b="1" i="1" dirty="0" err="1" smtClean="0">
                <a:solidFill>
                  <a:srgbClr val="FF0000"/>
                </a:solidFill>
              </a:rPr>
              <a:t>Армстронг</a:t>
            </a:r>
            <a:r>
              <a:rPr lang="ru-RU" b="1" i="1" dirty="0" smtClean="0">
                <a:solidFill>
                  <a:srgbClr val="FF0000"/>
                </a:solidFill>
              </a:rPr>
              <a:t> объяснил этот тип интеллекта и как способность видеть мир природы под другим углом – понимание взаимодействия природы с цивилизацией, симбиотических </a:t>
            </a:r>
            <a:r>
              <a:rPr lang="ru-RU" b="1" i="1" dirty="0" err="1" smtClean="0">
                <a:solidFill>
                  <a:srgbClr val="FF0000"/>
                </a:solidFill>
              </a:rPr>
              <a:t>взаимоотноше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b="1" i="1" dirty="0" err="1" smtClean="0">
                <a:solidFill>
                  <a:srgbClr val="FF0000"/>
                </a:solidFill>
              </a:rPr>
              <a:t>ний</a:t>
            </a:r>
            <a:r>
              <a:rPr lang="ru-RU" b="1" i="1" dirty="0" smtClean="0">
                <a:solidFill>
                  <a:srgbClr val="FF0000"/>
                </a:solidFill>
              </a:rPr>
              <a:t>, присущих природе, жизненные циклы природы.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5357818" y="1571612"/>
            <a:ext cx="2071702" cy="5000660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Чарльз Дарвин, Джон </a:t>
            </a:r>
            <a:r>
              <a:rPr lang="ru-RU" b="1" i="1" dirty="0" err="1" smtClean="0">
                <a:solidFill>
                  <a:srgbClr val="FF0000"/>
                </a:solidFill>
              </a:rPr>
              <a:t>Мюир</a:t>
            </a:r>
            <a:r>
              <a:rPr lang="ru-RU" b="1" i="1" dirty="0" smtClean="0">
                <a:solidFill>
                  <a:srgbClr val="FF0000"/>
                </a:solidFill>
              </a:rPr>
              <a:t>, Е.О.Уилсон обладали </a:t>
            </a:r>
            <a:r>
              <a:rPr lang="ru-RU" b="1" i="1" dirty="0" err="1" smtClean="0">
                <a:solidFill>
                  <a:srgbClr val="FF0000"/>
                </a:solidFill>
              </a:rPr>
              <a:t>разви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b="1" i="1" dirty="0" err="1" smtClean="0">
                <a:solidFill>
                  <a:srgbClr val="FF0000"/>
                </a:solidFill>
              </a:rPr>
              <a:t>тым</a:t>
            </a:r>
            <a:r>
              <a:rPr lang="ru-RU" b="1" i="1" dirty="0" smtClean="0">
                <a:solidFill>
                  <a:srgbClr val="FF0000"/>
                </a:solidFill>
              </a:rPr>
              <a:t> натуралистическим интеллектом.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7215206" y="1571612"/>
            <a:ext cx="2143140" cy="5000660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Люди с натуралистическим интеллектом часто выбирают профессии </a:t>
            </a:r>
            <a:r>
              <a:rPr lang="ru-RU" b="1" i="1" dirty="0" err="1" smtClean="0">
                <a:solidFill>
                  <a:srgbClr val="FF0000"/>
                </a:solidFill>
              </a:rPr>
              <a:t>ботани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ков, натуралистов, физиков.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14357"/>
            <a:ext cx="864399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Один из базовых принципов теории множественности интеллекта заключается в том, что образование должно быть чутким к </a:t>
            </a:r>
            <a:r>
              <a:rPr lang="ru-RU" sz="2800" b="1" i="1" u="sng" dirty="0" smtClean="0"/>
              <a:t>индивидуальным познавательным различиям</a:t>
            </a:r>
            <a:r>
              <a:rPr lang="ru-RU" sz="2800" b="1" i="1" dirty="0" smtClean="0"/>
              <a:t>. Вместо отрицания или игнорирования этих различий в своем убеждении, что все дети должны мыслить одинаково, образование должно стремиться к </a:t>
            </a:r>
            <a:r>
              <a:rPr lang="ru-RU" sz="2800" b="1" i="1" u="sng" dirty="0" smtClean="0"/>
              <a:t>созданию</a:t>
            </a:r>
            <a:r>
              <a:rPr lang="ru-RU" sz="2800" b="1" i="1" dirty="0" smtClean="0"/>
              <a:t> разнообразных познавательных </a:t>
            </a:r>
            <a:r>
              <a:rPr lang="ru-RU" sz="2800" b="1" i="1" u="sng" dirty="0" smtClean="0"/>
              <a:t>возможностей</a:t>
            </a:r>
            <a:r>
              <a:rPr lang="ru-RU" sz="2800" b="1" i="1" dirty="0" smtClean="0"/>
              <a:t>, максимально отвечающих индивидуальному интеллектуальному потенциалу. 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857232"/>
            <a:ext cx="85725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«Существует более, чем один способ научить тому, что вы считаете важным. Теория множественности интеллекта при этом может быть инструментом», – эта мысль пронизывает всю теорию </a:t>
            </a:r>
            <a:r>
              <a:rPr lang="ru-RU" sz="2400" b="1" i="1" dirty="0" err="1" smtClean="0"/>
              <a:t>Гарднера</a:t>
            </a:r>
            <a:r>
              <a:rPr lang="ru-RU" sz="2400" b="1" i="1" dirty="0" smtClean="0"/>
              <a:t>. На наш взгляд, главное отличие процесса обучения, основанного на теории множественности интеллекта – он сфокусирован на </a:t>
            </a:r>
            <a:r>
              <a:rPr lang="ru-RU" sz="2400" b="1" i="1" u="sng" dirty="0" smtClean="0"/>
              <a:t>развитии ума и способностей</a:t>
            </a:r>
            <a:r>
              <a:rPr lang="ru-RU" sz="2400" b="1" i="1" dirty="0" smtClean="0"/>
              <a:t>, в первую очередь, и через них идет освоение школьной программы (стандарта), в то время, как традиционный процесс обучения во главу угла ставит освоение содержания программы преимущественно через вербальные и логико-математические способности ученика</a:t>
            </a:r>
            <a:r>
              <a:rPr lang="ru-RU" sz="2200" b="1" i="1" dirty="0" smtClean="0"/>
              <a:t>.</a:t>
            </a:r>
            <a:endParaRPr lang="ru-RU" sz="2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975678"/>
            <a:ext cx="828680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Зачем школе теория множественности интеллекта?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Опыт применения ТМИ в школе зарубежными коллегами доказывает, что дети могут учиться разными способами, но это требует иных методов обучения и оценки. Использование ТМИ не означает, что все темы школьной программы будут изучаться только на ее основе. Необходим баланс между ТМИ, стандартом и требованиями программы. </a:t>
            </a:r>
            <a:endParaRPr kumimoji="0" lang="ru-RU" sz="2800" b="1" i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285860"/>
            <a:ext cx="821537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 smtClean="0"/>
              <a:t>Педагоги отмечают большую эффективность уроков, проведенных с применением теории множественности интеллекта, но и планирование и подготовка к ним требует больших усилий и творчества со стороны учителя. Использование ТМИ в школе возможно и при отсутствии сотрудничества в коллективе, но именно коллегиальность и кооперация всех или хотя бы большинства учителей помогает добиться лучших результатов. </a:t>
            </a:r>
            <a:endParaRPr lang="ru-RU" sz="2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571612"/>
            <a:ext cx="8429684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300" b="1" i="1" dirty="0" smtClean="0"/>
              <a:t>Непременным условием успешности применения этой теории является вовлечение и просвещение родителей – родители учеников должны быть обязательными спутниками и союзниками.</a:t>
            </a:r>
            <a:endParaRPr lang="ru-RU" sz="33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857233"/>
            <a:ext cx="814393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А главное, применение этой теории помогает выстроить в школе образовательный процесс, учитывающий разные стили обучения, предоставляющий ребенку возможность приобрести опыт, требующий вовлечения разных типов интеллекта, познавать, изучать что-либо тем способом и путем, какой ему наиболее близок, удобен и в котором он чувствует себя комфортно. Процесс, помогающий и </a:t>
            </a:r>
            <a:r>
              <a:rPr lang="ru-RU" sz="2800" b="1" i="1" u="sng" dirty="0" smtClean="0"/>
              <a:t>развитию учеников и профессиональному росту учителя.</a:t>
            </a:r>
            <a:endParaRPr lang="ru-RU" sz="28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792117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Родители </a:t>
            </a:r>
            <a:r>
              <a:rPr kumimoji="0" lang="ru-RU" sz="2800" b="1" i="1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Гарднера</a:t>
            </a:r>
            <a:r>
              <a:rPr kumimoji="0" lang="ru-RU" sz="2800" b="1" i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переехали в США из нацистской Германии (1938), спасаясь от преследований вместе с волной третьей еврейской эмиграции. В 1961 </a:t>
            </a:r>
            <a:r>
              <a:rPr kumimoji="0" lang="ru-RU" sz="2800" b="1" i="1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Говард</a:t>
            </a:r>
            <a:r>
              <a:rPr kumimoji="0" lang="ru-RU" sz="2800" b="1" i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поступил в Гарвардский Университет, намереваясь изучать </a:t>
            </a:r>
            <a:r>
              <a:rPr kumimoji="0" lang="ru-RU" sz="28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историю</a:t>
            </a:r>
            <a:r>
              <a:rPr kumimoji="0" lang="ru-RU" sz="2800" b="1" i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Однако, под влиянием Эрика </a:t>
            </a:r>
            <a:r>
              <a:rPr kumimoji="0" lang="ru-RU" sz="2800" b="1" i="1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Эриксона</a:t>
            </a:r>
            <a:r>
              <a:rPr kumimoji="0" lang="ru-RU" sz="2800" b="1" i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он заинтересовался </a:t>
            </a:r>
            <a:r>
              <a:rPr kumimoji="0" lang="ru-RU" sz="28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психологией</a:t>
            </a:r>
            <a:r>
              <a:rPr kumimoji="0" lang="ru-RU" sz="2800" b="1" i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другими смежными дисциплинами. После знакомства с Джеромом </a:t>
            </a:r>
            <a:r>
              <a:rPr kumimoji="0" lang="ru-RU" sz="2800" b="1" i="1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Брюнером</a:t>
            </a:r>
            <a:r>
              <a:rPr kumimoji="0" lang="ru-RU" sz="2800" b="1" i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800" b="1" i="1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Jerome</a:t>
            </a:r>
            <a:r>
              <a:rPr kumimoji="0" lang="ru-RU" sz="2800" b="1" i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Bruner</a:t>
            </a:r>
            <a:r>
              <a:rPr kumimoji="0" lang="ru-RU" sz="2800" b="1" i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и работами Пиаже, </a:t>
            </a:r>
            <a:r>
              <a:rPr kumimoji="0" lang="ru-RU" sz="2800" b="1" i="1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Гарднер</a:t>
            </a:r>
            <a:r>
              <a:rPr kumimoji="0" lang="ru-RU" sz="2800" b="1" i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еще раз поменял специализацию. В 1971 он защитил </a:t>
            </a:r>
            <a:r>
              <a:rPr kumimoji="0" lang="ru-RU" sz="28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докторскую диссертацию по теме детской </a:t>
            </a:r>
            <a:r>
              <a:rPr kumimoji="0" lang="ru-RU" sz="2800" b="1" i="1" u="sng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сенсорики</a:t>
            </a:r>
            <a:r>
              <a:rPr kumimoji="0" lang="ru-RU" sz="2800" b="1" i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Совместно с Нельсоном </a:t>
            </a:r>
            <a:r>
              <a:rPr kumimoji="0" lang="ru-RU" sz="2800" b="1" i="1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Гудманом</a:t>
            </a:r>
            <a:r>
              <a:rPr kumimoji="0" lang="ru-RU" sz="2800" b="1" i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разработал т. н. Проект Зеро. [Связь «интеллектов </a:t>
            </a:r>
            <a:r>
              <a:rPr kumimoji="0" lang="ru-RU" sz="2800" b="1" i="1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Гарднера</a:t>
            </a:r>
            <a:r>
              <a:rPr kumimoji="0" lang="ru-RU" sz="2800" b="1" i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 с «уровнями абстрактного интеллекта» и «кодировками» показал Яков Фельдман</a:t>
            </a:r>
            <a:endParaRPr kumimoji="0" lang="ru-RU" sz="2800" b="1" i="1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000108"/>
            <a:ext cx="814391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i="1" dirty="0" err="1" smtClean="0"/>
              <a:t>Говард</a:t>
            </a:r>
            <a:r>
              <a:rPr lang="ru-RU" sz="3800" b="1" i="1" dirty="0" smtClean="0"/>
              <a:t> </a:t>
            </a:r>
            <a:r>
              <a:rPr lang="ru-RU" sz="3800" b="1" i="1" dirty="0" err="1" smtClean="0"/>
              <a:t>Гарднер</a:t>
            </a:r>
            <a:r>
              <a:rPr lang="ru-RU" sz="3800" b="1" i="1" dirty="0" smtClean="0"/>
              <a:t> изучал особенности человеческого мозга и изначально вовсе и не предполагал с помощью своих открытий внести какие-либо изменения в систему образования. </a:t>
            </a:r>
            <a:endParaRPr lang="ru-RU" sz="3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071546"/>
            <a:ext cx="857256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 err="1" smtClean="0"/>
              <a:t>Гарднер</a:t>
            </a:r>
            <a:r>
              <a:rPr lang="ru-RU" sz="2600" b="1" i="1" dirty="0" smtClean="0"/>
              <a:t> обращает внимание на то, что школьная программа в основном делает акцент на двух типах способностей – </a:t>
            </a:r>
            <a:r>
              <a:rPr lang="ru-RU" sz="2600" b="1" i="1" u="sng" dirty="0" err="1" smtClean="0"/>
              <a:t>вербально-лингвистических</a:t>
            </a:r>
            <a:r>
              <a:rPr lang="ru-RU" sz="2600" b="1" i="1" dirty="0" smtClean="0"/>
              <a:t> (преимущественно в письменной форме) и </a:t>
            </a:r>
            <a:r>
              <a:rPr lang="ru-RU" sz="2600" b="1" i="1" u="sng" dirty="0" smtClean="0"/>
              <a:t>логико-математических</a:t>
            </a:r>
            <a:r>
              <a:rPr lang="ru-RU" sz="2600" b="1" i="1" dirty="0" smtClean="0"/>
              <a:t>. И если школьник не проявил себя в этом “должным” образом, ему приходится довольствоваться незначительными успехами и малыми возможностями для </a:t>
            </a:r>
            <a:r>
              <a:rPr lang="ru-RU" sz="2600" b="1" i="1" dirty="0" err="1" smtClean="0"/>
              <a:t>самоактуализации</a:t>
            </a:r>
            <a:r>
              <a:rPr lang="ru-RU" sz="2600" b="1" i="1" dirty="0" smtClean="0"/>
              <a:t> в учебной (академической) деятельности (отсюда и скука, и проблемы дисциплины и потеря мотивации). </a:t>
            </a:r>
            <a:endParaRPr lang="ru-RU" sz="2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357299"/>
            <a:ext cx="778674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00" b="1" i="1" dirty="0" smtClean="0"/>
              <a:t>Для повышения самооценки ему остается футбольное поле, дворовая компания либо, в лучшем случае, кружок  или студия, где он может заняться, на его взгляд, настоящим делом. Но ведь существует множество других знаний, талантов, способных обогатить нашу жизнь и помочь нам эффективно взаимодействовать с окружающим нас миром. </a:t>
            </a:r>
            <a:endParaRPr lang="ru-RU" sz="29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reedomwriters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8536841" cy="535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797424"/>
            <a:ext cx="900115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1983 году </a:t>
            </a:r>
            <a:r>
              <a:rPr kumimoji="0" lang="ru-RU" sz="28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Г.Гарднер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опубликовал книгу «Структура ума: теория множественности интеллекта», даже не ожидая, какой переворот она произведет в школьном образовании.  </a:t>
            </a:r>
            <a:endParaRPr kumimoji="0" lang="ru-RU" sz="2800" b="1" i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500306"/>
            <a:ext cx="878687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 smtClean="0"/>
              <a:t>Об эффективности школы </a:t>
            </a:r>
            <a:r>
              <a:rPr lang="ru-RU" sz="2000" b="1" i="1" dirty="0" smtClean="0"/>
              <a:t>принято</a:t>
            </a:r>
            <a:r>
              <a:rPr lang="ru-RU" sz="2000" b="1" i="1" u="sng" dirty="0" smtClean="0"/>
              <a:t> судить  </a:t>
            </a:r>
            <a:r>
              <a:rPr lang="ru-RU" sz="2000" b="1" i="1" dirty="0" smtClean="0"/>
              <a:t>по академической </a:t>
            </a:r>
            <a:r>
              <a:rPr lang="ru-RU" sz="2000" b="1" i="1" u="sng" dirty="0" smtClean="0"/>
              <a:t>успеваемости учеников</a:t>
            </a:r>
            <a:r>
              <a:rPr lang="ru-RU" sz="2000" dirty="0" smtClean="0"/>
              <a:t>, </a:t>
            </a:r>
            <a:r>
              <a:rPr lang="ru-RU" sz="2000" b="1" i="1" dirty="0" smtClean="0"/>
              <a:t>а сегодня главный критерий еще и </a:t>
            </a:r>
            <a:r>
              <a:rPr lang="ru-RU" sz="2000" b="1" i="1" u="sng" dirty="0" smtClean="0"/>
              <a:t>результаты ЕГ (ЕНТ)</a:t>
            </a:r>
            <a:r>
              <a:rPr lang="ru-RU" sz="2000" b="1" i="1" dirty="0" smtClean="0"/>
              <a:t>. Но за этими цифрами и процентами не разглядишь многого. О главных результатах школы говорят лица ее учеников и учителей. Уверенность в своих силах и чувство защищенности, любознательность и веселые искорки в глазах, готовность постигать новое, прийти на помощь, повести за собой, найти способ, и при этом понимать, что ты не хуже и не лучше остальных, ты – это ты, просто другой, потому что мир вокруг многообразен до бесконечности. Именно это вы увидите в фотографиях  детей и педагогов</a:t>
            </a:r>
          </a:p>
          <a:p>
            <a:pPr algn="ctr"/>
            <a:r>
              <a:rPr lang="ru-RU" sz="2000" b="1" i="1" dirty="0" smtClean="0"/>
              <a:t> </a:t>
            </a:r>
            <a:r>
              <a:rPr lang="ru-RU" sz="2000" b="1" i="1" dirty="0" err="1" smtClean="0"/>
              <a:t>New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City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School</a:t>
            </a:r>
            <a:r>
              <a:rPr lang="ru-RU" sz="2000" b="1" i="1" dirty="0" smtClean="0"/>
              <a:t> 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351</TotalTime>
  <Words>2172</Words>
  <Application>Microsoft Office PowerPoint</Application>
  <PresentationFormat>Экран (4:3)</PresentationFormat>
  <Paragraphs>131</Paragraphs>
  <Slides>38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Irina</cp:lastModifiedBy>
  <cp:revision>44</cp:revision>
  <dcterms:created xsi:type="dcterms:W3CDTF">2013-03-16T18:43:35Z</dcterms:created>
  <dcterms:modified xsi:type="dcterms:W3CDTF">2013-03-20T05:07:11Z</dcterms:modified>
</cp:coreProperties>
</file>