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98" r:id="rId5"/>
    <p:sldId id="299" r:id="rId6"/>
    <p:sldId id="300" r:id="rId7"/>
    <p:sldId id="260" r:id="rId8"/>
    <p:sldId id="261" r:id="rId9"/>
    <p:sldId id="262" r:id="rId10"/>
    <p:sldId id="295" r:id="rId11"/>
    <p:sldId id="296" r:id="rId12"/>
    <p:sldId id="297" r:id="rId13"/>
    <p:sldId id="301" r:id="rId14"/>
    <p:sldId id="259" r:id="rId15"/>
    <p:sldId id="263" r:id="rId16"/>
    <p:sldId id="264" r:id="rId17"/>
    <p:sldId id="290" r:id="rId18"/>
    <p:sldId id="265" r:id="rId19"/>
    <p:sldId id="266" r:id="rId20"/>
    <p:sldId id="302" r:id="rId21"/>
    <p:sldId id="303" r:id="rId22"/>
    <p:sldId id="304" r:id="rId23"/>
    <p:sldId id="305" r:id="rId24"/>
    <p:sldId id="268" r:id="rId25"/>
    <p:sldId id="267" r:id="rId26"/>
    <p:sldId id="269" r:id="rId27"/>
    <p:sldId id="291" r:id="rId28"/>
    <p:sldId id="270" r:id="rId29"/>
    <p:sldId id="271" r:id="rId30"/>
    <p:sldId id="292" r:id="rId31"/>
    <p:sldId id="272" r:id="rId32"/>
    <p:sldId id="273" r:id="rId33"/>
    <p:sldId id="274" r:id="rId34"/>
    <p:sldId id="275" r:id="rId35"/>
    <p:sldId id="293" r:id="rId36"/>
    <p:sldId id="276" r:id="rId37"/>
    <p:sldId id="277" r:id="rId38"/>
    <p:sldId id="279" r:id="rId39"/>
    <p:sldId id="280" r:id="rId40"/>
    <p:sldId id="281" r:id="rId41"/>
    <p:sldId id="282" r:id="rId42"/>
    <p:sldId id="283" r:id="rId43"/>
    <p:sldId id="284" r:id="rId44"/>
    <p:sldId id="288" r:id="rId45"/>
    <p:sldId id="285" r:id="rId46"/>
    <p:sldId id="286" r:id="rId47"/>
    <p:sldId id="294" r:id="rId48"/>
    <p:sldId id="287"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0502" autoAdjust="0"/>
  </p:normalViewPr>
  <p:slideViewPr>
    <p:cSldViewPr>
      <p:cViewPr>
        <p:scale>
          <a:sx n="65" d="100"/>
          <a:sy n="65" d="100"/>
        </p:scale>
        <p:origin x="-129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30417-B63A-4640-BC65-CD2D98A6EF91}" type="datetimeFigureOut">
              <a:rPr lang="ru-RU" smtClean="0"/>
              <a:pPr/>
              <a:t>20.01.2013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43694E-8008-40F3-91A0-FB08F84D61F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285729"/>
            <a:ext cx="8215370" cy="1357322"/>
          </a:xfrm>
        </p:spPr>
        <p:style>
          <a:lnRef idx="0">
            <a:schemeClr val="accent2"/>
          </a:lnRef>
          <a:fillRef idx="3">
            <a:schemeClr val="accent2"/>
          </a:fillRef>
          <a:effectRef idx="3">
            <a:schemeClr val="accent2"/>
          </a:effectRef>
          <a:fontRef idx="minor">
            <a:schemeClr val="lt1"/>
          </a:fontRef>
        </p:style>
        <p:txBody>
          <a:bodyPr/>
          <a:lstStyle/>
          <a:p>
            <a:r>
              <a:rPr lang="ru-RU" b="1" i="1" u="sng" dirty="0" smtClean="0"/>
              <a:t>ТЕМА УРОКА</a:t>
            </a:r>
            <a:endParaRPr lang="ru-RU" b="1" i="1" u="sng" dirty="0"/>
          </a:p>
        </p:txBody>
      </p:sp>
      <p:sp>
        <p:nvSpPr>
          <p:cNvPr id="3" name="Подзаголовок 2"/>
          <p:cNvSpPr>
            <a:spLocks noGrp="1"/>
          </p:cNvSpPr>
          <p:nvPr>
            <p:ph type="subTitle" idx="1"/>
          </p:nvPr>
        </p:nvSpPr>
        <p:spPr>
          <a:xfrm>
            <a:off x="1214414" y="1928802"/>
            <a:ext cx="7000924" cy="1714512"/>
          </a:xfrm>
        </p:spPr>
        <p:style>
          <a:lnRef idx="1">
            <a:schemeClr val="accent2"/>
          </a:lnRef>
          <a:fillRef idx="2">
            <a:schemeClr val="accent2"/>
          </a:fillRef>
          <a:effectRef idx="1">
            <a:schemeClr val="accent2"/>
          </a:effectRef>
          <a:fontRef idx="minor">
            <a:schemeClr val="dk1"/>
          </a:fontRef>
        </p:style>
        <p:txBody>
          <a:bodyPr>
            <a:normAutofit/>
          </a:bodyPr>
          <a:lstStyle/>
          <a:p>
            <a:r>
              <a:rPr lang="ru-RU" sz="3260" b="1" i="1" dirty="0" smtClean="0"/>
              <a:t>Гигиена </a:t>
            </a:r>
            <a:r>
              <a:rPr lang="ru-RU" sz="3260" b="1" i="1" dirty="0" err="1" smtClean="0"/>
              <a:t>сердечно-сосудистой</a:t>
            </a:r>
            <a:r>
              <a:rPr lang="ru-RU" sz="3260" b="1" i="1" dirty="0" smtClean="0"/>
              <a:t> системы. Первая помощь при кровотечениях.</a:t>
            </a:r>
            <a:endParaRPr lang="ru-RU" sz="3260" b="1" i="1" dirty="0"/>
          </a:p>
        </p:txBody>
      </p:sp>
      <p:pic>
        <p:nvPicPr>
          <p:cNvPr id="1026" name="Picture 2" descr="C:\Users\Irina\Pictures\сердце.jpg"/>
          <p:cNvPicPr>
            <a:picLocks noChangeAspect="1" noChangeArrowheads="1"/>
          </p:cNvPicPr>
          <p:nvPr/>
        </p:nvPicPr>
        <p:blipFill>
          <a:blip r:embed="rId2" cstate="print"/>
          <a:srcRect/>
          <a:stretch>
            <a:fillRect/>
          </a:stretch>
        </p:blipFill>
        <p:spPr bwMode="auto">
          <a:xfrm>
            <a:off x="1714480" y="3929066"/>
            <a:ext cx="5715030" cy="2928934"/>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КАКИЕ ЗАБОЛЕВАНИЯ СЕРДЦА И СОСУДОВ ВЫ ЗНАЕТЕ?</a:t>
            </a:r>
            <a:endParaRPr lang="ru-RU" b="1" i="1" dirty="0"/>
          </a:p>
        </p:txBody>
      </p:sp>
      <p:pic>
        <p:nvPicPr>
          <p:cNvPr id="3074" name="Picture 2" descr="C:\Users\Irina\Pictures\imgpreview.jpg"/>
          <p:cNvPicPr>
            <a:picLocks noGrp="1" noChangeAspect="1" noChangeArrowheads="1"/>
          </p:cNvPicPr>
          <p:nvPr>
            <p:ph idx="1"/>
          </p:nvPr>
        </p:nvPicPr>
        <p:blipFill>
          <a:blip r:embed="rId2" cstate="print"/>
          <a:srcRect/>
          <a:stretch>
            <a:fillRect/>
          </a:stretch>
        </p:blipFill>
        <p:spPr bwMode="auto">
          <a:xfrm>
            <a:off x="1928794" y="4000456"/>
            <a:ext cx="3300413" cy="2857544"/>
          </a:xfrm>
          <a:prstGeom prst="rect">
            <a:avLst/>
          </a:prstGeom>
          <a:noFill/>
        </p:spPr>
      </p:pic>
      <p:pic>
        <p:nvPicPr>
          <p:cNvPr id="3075" name="Picture 3" descr="C:\Users\Irina\Pictures\imgpreviewCA37IQ3N.jpg"/>
          <p:cNvPicPr>
            <a:picLocks noChangeAspect="1" noChangeArrowheads="1"/>
          </p:cNvPicPr>
          <p:nvPr/>
        </p:nvPicPr>
        <p:blipFill>
          <a:blip r:embed="rId3" cstate="print"/>
          <a:srcRect/>
          <a:stretch>
            <a:fillRect/>
          </a:stretch>
        </p:blipFill>
        <p:spPr bwMode="auto">
          <a:xfrm>
            <a:off x="4929190" y="1643050"/>
            <a:ext cx="3962420" cy="3714776"/>
          </a:xfrm>
          <a:prstGeom prst="rect">
            <a:avLst/>
          </a:prstGeom>
          <a:noFill/>
        </p:spPr>
      </p:pic>
      <p:pic>
        <p:nvPicPr>
          <p:cNvPr id="3076" name="Picture 4" descr="C:\Users\Irina\Pictures\imgpreviewCATH14OZ.jpg"/>
          <p:cNvPicPr>
            <a:picLocks noChangeAspect="1" noChangeArrowheads="1"/>
          </p:cNvPicPr>
          <p:nvPr/>
        </p:nvPicPr>
        <p:blipFill>
          <a:blip r:embed="rId4" cstate="print"/>
          <a:srcRect/>
          <a:stretch>
            <a:fillRect/>
          </a:stretch>
        </p:blipFill>
        <p:spPr bwMode="auto">
          <a:xfrm>
            <a:off x="428596" y="1571612"/>
            <a:ext cx="2333635" cy="2579281"/>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Заболевания </a:t>
            </a:r>
            <a:r>
              <a:rPr lang="ru-RU" b="1" i="1" dirty="0" err="1" smtClean="0"/>
              <a:t>сердечно-сосудистой</a:t>
            </a:r>
            <a:r>
              <a:rPr lang="ru-RU" b="1" i="1" dirty="0" smtClean="0"/>
              <a:t> системы:</a:t>
            </a:r>
            <a:endParaRPr lang="ru-RU" b="1" i="1" dirty="0"/>
          </a:p>
        </p:txBody>
      </p:sp>
      <p:sp>
        <p:nvSpPr>
          <p:cNvPr id="3" name="Содержимое 2"/>
          <p:cNvSpPr>
            <a:spLocks noGrp="1"/>
          </p:cNvSpPr>
          <p:nvPr>
            <p:ph idx="1"/>
          </p:nvPr>
        </p:nvSpPr>
        <p:spPr>
          <a:xfrm>
            <a:off x="428596" y="1357298"/>
            <a:ext cx="8358246" cy="5097467"/>
          </a:xfrm>
        </p:spPr>
        <p:style>
          <a:lnRef idx="1">
            <a:schemeClr val="accent2"/>
          </a:lnRef>
          <a:fillRef idx="2">
            <a:schemeClr val="accent2"/>
          </a:fillRef>
          <a:effectRef idx="1">
            <a:schemeClr val="accent2"/>
          </a:effectRef>
          <a:fontRef idx="minor">
            <a:schemeClr val="dk1"/>
          </a:fontRef>
        </p:style>
        <p:txBody>
          <a:bodyPr>
            <a:noAutofit/>
          </a:bodyPr>
          <a:lstStyle/>
          <a:p>
            <a:r>
              <a:rPr lang="ru-RU" sz="3440" b="1" i="1" dirty="0" err="1" smtClean="0"/>
              <a:t>Сердечно-сосудистые</a:t>
            </a:r>
            <a:r>
              <a:rPr lang="ru-RU" sz="3440" b="1" i="1" dirty="0" smtClean="0"/>
              <a:t> заболевания представляют собой группу болезней сердца и кровеносных сосудов, в которую входят:   </a:t>
            </a:r>
            <a:r>
              <a:rPr lang="ru-RU" sz="3440" b="1" i="1" u="sng" dirty="0" smtClean="0"/>
              <a:t>ишемическая болезнь сердца</a:t>
            </a:r>
            <a:r>
              <a:rPr lang="ru-RU" sz="3440" b="1" i="1" dirty="0" smtClean="0"/>
              <a:t> – болезнь кровеносных сосудов, снабжающих кровью сердечную мышцу;  </a:t>
            </a:r>
            <a:r>
              <a:rPr lang="ru-RU" sz="3440" b="1" i="1" u="sng" dirty="0" smtClean="0"/>
              <a:t>болезнь сосудов головного мозга</a:t>
            </a:r>
            <a:r>
              <a:rPr lang="ru-RU" sz="3440" b="1" i="1" dirty="0" smtClean="0"/>
              <a:t> – болезнь кровеносных сосудов, снабжающих кровью мозг;  </a:t>
            </a:r>
            <a:endParaRPr lang="ru-RU" sz="3440" b="1" i="1"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301038" cy="1428728"/>
          </a:xfrm>
        </p:spPr>
        <p:style>
          <a:lnRef idx="1">
            <a:schemeClr val="accent2"/>
          </a:lnRef>
          <a:fillRef idx="2">
            <a:schemeClr val="accent2"/>
          </a:fillRef>
          <a:effectRef idx="1">
            <a:schemeClr val="accent2"/>
          </a:effectRef>
          <a:fontRef idx="minor">
            <a:schemeClr val="dk1"/>
          </a:fontRef>
        </p:style>
        <p:txBody>
          <a:bodyPr>
            <a:noAutofit/>
          </a:bodyPr>
          <a:lstStyle/>
          <a:p>
            <a:r>
              <a:rPr lang="ru-RU" sz="3290" b="1" i="1" u="sng" dirty="0" smtClean="0"/>
              <a:t>болезнь периферических артерий </a:t>
            </a:r>
            <a:r>
              <a:rPr lang="ru-RU" sz="3290" b="1" i="1" dirty="0" smtClean="0"/>
              <a:t>– болезнь кровеносных сосудов, снабжающих кровью руки и ноги;</a:t>
            </a:r>
            <a:endParaRPr lang="ru-RU" sz="3290" b="1" i="1" dirty="0"/>
          </a:p>
        </p:txBody>
      </p:sp>
      <p:sp>
        <p:nvSpPr>
          <p:cNvPr id="3" name="Содержимое 2"/>
          <p:cNvSpPr>
            <a:spLocks noGrp="1"/>
          </p:cNvSpPr>
          <p:nvPr>
            <p:ph idx="1"/>
          </p:nvPr>
        </p:nvSpPr>
        <p:spPr>
          <a:xfrm>
            <a:off x="428596" y="1500174"/>
            <a:ext cx="8143932" cy="5357826"/>
          </a:xfrm>
        </p:spPr>
        <p:style>
          <a:lnRef idx="1">
            <a:schemeClr val="accent2"/>
          </a:lnRef>
          <a:fillRef idx="2">
            <a:schemeClr val="accent2"/>
          </a:fillRef>
          <a:effectRef idx="1">
            <a:schemeClr val="accent2"/>
          </a:effectRef>
          <a:fontRef idx="minor">
            <a:schemeClr val="dk1"/>
          </a:fontRef>
        </p:style>
        <p:txBody>
          <a:bodyPr>
            <a:noAutofit/>
          </a:bodyPr>
          <a:lstStyle/>
          <a:p>
            <a:r>
              <a:rPr lang="ru-RU" b="1" i="1" u="sng" dirty="0" smtClean="0"/>
              <a:t>ревмокардит </a:t>
            </a:r>
            <a:r>
              <a:rPr lang="ru-RU" b="1" i="1" dirty="0" smtClean="0"/>
              <a:t>– поражение сердечной мышцы и сердечных клапанов в результате ревматической атаки, вызываемой стрептококковыми бактериями;  </a:t>
            </a:r>
            <a:r>
              <a:rPr lang="ru-RU" b="1" i="1" u="sng" dirty="0" smtClean="0"/>
              <a:t>врожденный порок сердца </a:t>
            </a:r>
            <a:r>
              <a:rPr lang="ru-RU" b="1" i="1" dirty="0" smtClean="0"/>
              <a:t>– существующие с рождения деформации строения сердца;  </a:t>
            </a:r>
            <a:r>
              <a:rPr lang="ru-RU" b="1" i="1" u="sng" dirty="0" smtClean="0"/>
              <a:t>тромбоз глубоких вен и эмболия легких – </a:t>
            </a:r>
            <a:r>
              <a:rPr lang="ru-RU" b="1" i="1" dirty="0" smtClean="0"/>
              <a:t>образование в ножных венах сгустков крови, которые могут смещаться и двигаться к сердцу и легким. </a:t>
            </a:r>
            <a:endParaRPr lang="ru-RU" b="1" i="1"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57158" y="500042"/>
            <a:ext cx="8429684" cy="6072206"/>
          </a:xfrm>
        </p:spPr>
        <p:style>
          <a:lnRef idx="1">
            <a:schemeClr val="accent2"/>
          </a:lnRef>
          <a:fillRef idx="2">
            <a:schemeClr val="accent2"/>
          </a:fillRef>
          <a:effectRef idx="1">
            <a:schemeClr val="accent2"/>
          </a:effectRef>
          <a:fontRef idx="minor">
            <a:schemeClr val="dk1"/>
          </a:fontRef>
        </p:style>
        <p:txBody>
          <a:bodyPr>
            <a:noAutofit/>
          </a:bodyPr>
          <a:lstStyle/>
          <a:p>
            <a:r>
              <a:rPr lang="ru-RU" sz="3450" b="1" i="1" dirty="0" smtClean="0"/>
              <a:t>видите, сколько заболеваний переносит наша </a:t>
            </a:r>
            <a:r>
              <a:rPr lang="ru-RU" sz="3450" b="1" i="1" dirty="0" err="1" smtClean="0"/>
              <a:t>сердечно-сосудистая</a:t>
            </a:r>
            <a:r>
              <a:rPr lang="ru-RU" sz="3450" b="1" i="1" dirty="0" smtClean="0"/>
              <a:t> система. А знаете ли вы, что ежегодно на нашей планете от поражения сердца погибают миллионы людей, многие – в возрасте 30-40 лет. Значит борьба с </a:t>
            </a:r>
            <a:r>
              <a:rPr lang="ru-RU" sz="3450" b="1" i="1" dirty="0" err="1" smtClean="0"/>
              <a:t>сердечно-сосудистыми</a:t>
            </a:r>
            <a:r>
              <a:rPr lang="ru-RU" sz="3450" b="1" i="1" dirty="0" smtClean="0"/>
              <a:t> заболеваниями – одна из основных проблем современного поколения людей. </a:t>
            </a:r>
            <a:endParaRPr lang="ru-RU" sz="345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714488"/>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sz="4000" b="1" i="1" dirty="0" smtClean="0"/>
              <a:t>Для каждого </a:t>
            </a:r>
            <a:r>
              <a:rPr lang="ru-RU" sz="4000" b="1" i="1" dirty="0" err="1" smtClean="0"/>
              <a:t>казахстанца</a:t>
            </a:r>
            <a:r>
              <a:rPr lang="ru-RU" sz="4000" b="1" i="1" dirty="0" smtClean="0"/>
              <a:t> высшей ценностью должно быть его здоровье и здоровье его близких.</a:t>
            </a:r>
            <a:endParaRPr lang="ru-RU" sz="4000" b="1" i="1" dirty="0"/>
          </a:p>
        </p:txBody>
      </p:sp>
      <p:sp>
        <p:nvSpPr>
          <p:cNvPr id="3" name="Содержимое 2"/>
          <p:cNvSpPr>
            <a:spLocks noGrp="1"/>
          </p:cNvSpPr>
          <p:nvPr>
            <p:ph idx="1"/>
          </p:nvPr>
        </p:nvSpPr>
        <p:spPr>
          <a:xfrm>
            <a:off x="500034" y="2143116"/>
            <a:ext cx="8229600" cy="4525963"/>
          </a:xfrm>
        </p:spPr>
        <p:style>
          <a:lnRef idx="1">
            <a:schemeClr val="accent2"/>
          </a:lnRef>
          <a:fillRef idx="2">
            <a:schemeClr val="accent2"/>
          </a:fillRef>
          <a:effectRef idx="1">
            <a:schemeClr val="accent2"/>
          </a:effectRef>
          <a:fontRef idx="minor">
            <a:schemeClr val="dk1"/>
          </a:fontRef>
        </p:style>
        <p:txBody>
          <a:bodyPr/>
          <a:lstStyle/>
          <a:p>
            <a:r>
              <a:rPr lang="ru-RU" b="1" i="1" dirty="0" smtClean="0"/>
              <a:t>«Государство должно прилагать нарастающие усилия в том, чтобы наши граждане были здоровы на протяжении всей своей жизни, и их окружала здоровая природная среда…»  Н.А. Назарбаев «Послание народу Казахстана 2030»</a:t>
            </a:r>
          </a:p>
          <a:p>
            <a:endParaRPr lang="ru-RU" b="1" i="1"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Программа социальной модернизации Казахстана</a:t>
            </a:r>
            <a:endParaRPr lang="ru-RU" b="1" i="1" dirty="0"/>
          </a:p>
        </p:txBody>
      </p:sp>
      <p:sp>
        <p:nvSpPr>
          <p:cNvPr id="3" name="Содержимое 2"/>
          <p:cNvSpPr>
            <a:spLocks noGrp="1"/>
          </p:cNvSpPr>
          <p:nvPr>
            <p:ph idx="1"/>
          </p:nvPr>
        </p:nvSpPr>
        <p:spPr>
          <a:xfrm>
            <a:off x="357158" y="1857364"/>
            <a:ext cx="8572560" cy="4500594"/>
          </a:xfrm>
        </p:spPr>
        <p:style>
          <a:lnRef idx="1">
            <a:schemeClr val="accent2"/>
          </a:lnRef>
          <a:fillRef idx="2">
            <a:schemeClr val="accent2"/>
          </a:fillRef>
          <a:effectRef idx="1">
            <a:schemeClr val="accent2"/>
          </a:effectRef>
          <a:fontRef idx="minor">
            <a:schemeClr val="dk1"/>
          </a:fontRef>
        </p:style>
        <p:txBody>
          <a:bodyPr>
            <a:noAutofit/>
          </a:bodyPr>
          <a:lstStyle/>
          <a:p>
            <a:r>
              <a:rPr lang="ru-RU" sz="3900" b="1" i="1" dirty="0" smtClean="0"/>
              <a:t>«Для каждого </a:t>
            </a:r>
            <a:r>
              <a:rPr lang="ru-RU" sz="3900" b="1" i="1" dirty="0" err="1" smtClean="0"/>
              <a:t>казахстанца</a:t>
            </a:r>
            <a:r>
              <a:rPr lang="ru-RU" sz="3900" b="1" i="1" dirty="0" smtClean="0"/>
              <a:t> высшая ценность – его здоровье.  Поэтому все годы Независимости я уделяю пристальное внимание здоровью народа. Эта тема всегда на моем контроле.</a:t>
            </a:r>
            <a:endParaRPr lang="ru-RU" sz="3900" b="1" i="1"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428604"/>
            <a:ext cx="8286808" cy="5857916"/>
          </a:xfrm>
        </p:spPr>
        <p:style>
          <a:lnRef idx="1">
            <a:schemeClr val="accent2"/>
          </a:lnRef>
          <a:fillRef idx="2">
            <a:schemeClr val="accent2"/>
          </a:fillRef>
          <a:effectRef idx="1">
            <a:schemeClr val="accent2"/>
          </a:effectRef>
          <a:fontRef idx="minor">
            <a:schemeClr val="dk1"/>
          </a:fontRef>
        </p:style>
        <p:txBody>
          <a:bodyPr>
            <a:normAutofit/>
          </a:bodyPr>
          <a:lstStyle/>
          <a:p>
            <a:r>
              <a:rPr lang="ru-RU" sz="3560" b="1" i="1" dirty="0" smtClean="0"/>
              <a:t>С другой стороны, есть вопрос об ответственности за здоровье самих людей. Если бы </a:t>
            </a:r>
            <a:r>
              <a:rPr lang="ru-RU" sz="3560" b="1" i="1" dirty="0" err="1" smtClean="0"/>
              <a:t>казахстанцы</a:t>
            </a:r>
            <a:r>
              <a:rPr lang="ru-RU" sz="3560" b="1" i="1" dirty="0" smtClean="0"/>
              <a:t>, особенно мужчины, вовремя лечились, то их средний возраст жизни повысился. Однако многие халатно относятся к своему здоровью, по сути, не хотят быть здоровыми.</a:t>
            </a:r>
          </a:p>
          <a:p>
            <a:endParaRPr lang="ru-RU" b="1" i="1" dirty="0" smtClean="0"/>
          </a:p>
          <a:p>
            <a:endParaRPr lang="ru-RU"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428604"/>
            <a:ext cx="8286808" cy="6000792"/>
          </a:xfrm>
        </p:spPr>
        <p:style>
          <a:lnRef idx="1">
            <a:schemeClr val="accent2"/>
          </a:lnRef>
          <a:fillRef idx="2">
            <a:schemeClr val="accent2"/>
          </a:fillRef>
          <a:effectRef idx="1">
            <a:schemeClr val="accent2"/>
          </a:effectRef>
          <a:fontRef idx="minor">
            <a:schemeClr val="dk1"/>
          </a:fontRef>
        </p:style>
        <p:txBody>
          <a:bodyPr>
            <a:normAutofit/>
          </a:bodyPr>
          <a:lstStyle/>
          <a:p>
            <a:r>
              <a:rPr lang="ru-RU" sz="3800" b="1" i="1" dirty="0" err="1" smtClean="0"/>
              <a:t>Сердечно-сосудистым</a:t>
            </a:r>
            <a:r>
              <a:rPr lang="ru-RU" sz="3800" b="1" i="1" dirty="0" smtClean="0"/>
              <a:t> патологиям подвержена самая перспективная и работоспособная часть населения. Наибольшее количество больных и умерших по этой причине приходится на мужчин в возрасте от 35 до 65 лет. </a:t>
            </a:r>
            <a:endParaRPr lang="ru-RU" sz="3800" b="1" i="1"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642918"/>
            <a:ext cx="8258204" cy="5572164"/>
          </a:xfrm>
        </p:spPr>
        <p:style>
          <a:lnRef idx="1">
            <a:schemeClr val="accent2"/>
          </a:lnRef>
          <a:fillRef idx="2">
            <a:schemeClr val="accent2"/>
          </a:fillRef>
          <a:effectRef idx="1">
            <a:schemeClr val="accent2"/>
          </a:effectRef>
          <a:fontRef idx="minor">
            <a:schemeClr val="dk1"/>
          </a:fontRef>
        </p:style>
        <p:txBody>
          <a:bodyPr/>
          <a:lstStyle/>
          <a:p>
            <a:r>
              <a:rPr lang="ru-RU" b="1" i="1" dirty="0" smtClean="0"/>
              <a:t> </a:t>
            </a:r>
            <a:r>
              <a:rPr lang="ru-RU" sz="3510" b="1" i="1" dirty="0" smtClean="0"/>
              <a:t>Свое личное здоровье надо формировать, прежде всего, самому </a:t>
            </a:r>
            <a:r>
              <a:rPr lang="ru-RU" sz="3510" b="1" i="1" dirty="0" err="1" smtClean="0"/>
              <a:t>человеку.И</a:t>
            </a:r>
            <a:r>
              <a:rPr lang="ru-RU" sz="3510" b="1" i="1" dirty="0" smtClean="0"/>
              <a:t> принимаемые государством меры будут иметь в тысячу раз больший эффект, если забота о здоровье станет делом каждой семьи. Н.А.Назарбаев «20 шагов к Обществу Всеобщего Труда» .</a:t>
            </a:r>
            <a:endParaRPr lang="ru-RU" sz="3510" b="1" i="1"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dirty="0" smtClean="0"/>
              <a:t>Сердце.</a:t>
            </a:r>
            <a:br>
              <a:rPr lang="ru-RU" dirty="0" smtClean="0"/>
            </a:br>
            <a:endParaRPr lang="ru-RU" dirty="0"/>
          </a:p>
        </p:txBody>
      </p:sp>
      <p:sp>
        <p:nvSpPr>
          <p:cNvPr id="3" name="Содержимое 2"/>
          <p:cNvSpPr>
            <a:spLocks noGrp="1"/>
          </p:cNvSpPr>
          <p:nvPr>
            <p:ph idx="1"/>
          </p:nvPr>
        </p:nvSpPr>
        <p:spPr>
          <a:xfrm>
            <a:off x="357158" y="1357298"/>
            <a:ext cx="8429684" cy="5357850"/>
          </a:xfrm>
        </p:spPr>
        <p:style>
          <a:lnRef idx="1">
            <a:schemeClr val="accent2"/>
          </a:lnRef>
          <a:fillRef idx="2">
            <a:schemeClr val="accent2"/>
          </a:fillRef>
          <a:effectRef idx="1">
            <a:schemeClr val="accent2"/>
          </a:effectRef>
          <a:fontRef idx="minor">
            <a:schemeClr val="dk1"/>
          </a:fontRef>
        </p:style>
        <p:txBody>
          <a:bodyPr>
            <a:noAutofit/>
          </a:bodyPr>
          <a:lstStyle/>
          <a:p>
            <a:r>
              <a:rPr lang="ru-RU" sz="2470" b="1" i="1" dirty="0" smtClean="0"/>
              <a:t>Тебя я помучил немало.  Как вспомню, ни ночи, ни дня</a:t>
            </a:r>
          </a:p>
          <a:p>
            <a:r>
              <a:rPr lang="ru-RU" sz="2470" b="1" i="1" dirty="0" smtClean="0"/>
              <a:t>Со мной ты покоя не знало,  Прости, моё сердце, меня</a:t>
            </a:r>
          </a:p>
          <a:p>
            <a:r>
              <a:rPr lang="ru-RU" sz="2470" b="1" i="1" dirty="0" smtClean="0"/>
              <a:t>Как плетью, ах, будь я неладен, Твоё подгонял колотьё.</a:t>
            </a:r>
          </a:p>
          <a:p>
            <a:r>
              <a:rPr lang="ru-RU" sz="2470" b="1" i="1" dirty="0" smtClean="0"/>
              <a:t>За то, что я был беспощаден, Прости меня, сердце моё.</a:t>
            </a:r>
          </a:p>
          <a:p>
            <a:r>
              <a:rPr lang="ru-RU" sz="2470" b="1" i="1" dirty="0" smtClean="0"/>
              <a:t>За то, что железным ты мнилось И мог я подставить под копьё</a:t>
            </a:r>
          </a:p>
          <a:p>
            <a:r>
              <a:rPr lang="ru-RU" sz="2470" b="1" i="1" dirty="0" smtClean="0"/>
              <a:t>Тебя я, безумно на милость, Прости меня, сердце,  моё.</a:t>
            </a:r>
          </a:p>
          <a:p>
            <a:r>
              <a:rPr lang="ru-RU" sz="2470" b="1" i="1" dirty="0" smtClean="0"/>
              <a:t>Кружит, как над полем сраженья,  Порой над тобой вороньё.</a:t>
            </a:r>
          </a:p>
          <a:p>
            <a:r>
              <a:rPr lang="ru-RU" sz="2470" b="1" i="1" dirty="0" smtClean="0"/>
              <a:t>За подвиги долготерпенья  Прости меня, Сердце моё!</a:t>
            </a:r>
          </a:p>
          <a:p>
            <a:r>
              <a:rPr lang="ru-RU" sz="2470" b="1" i="1" dirty="0" smtClean="0"/>
              <a:t>Расул Гамзатов.</a:t>
            </a:r>
            <a:endParaRPr lang="ru-RU" sz="2470" b="1" i="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ru-RU" b="1" i="1" dirty="0" smtClean="0"/>
              <a:t>ЦЕЛИ ДЛЯ УЧИТЕЛЯ:</a:t>
            </a:r>
            <a:endParaRPr lang="ru-RU" b="1" i="1" dirty="0"/>
          </a:p>
        </p:txBody>
      </p:sp>
      <p:sp>
        <p:nvSpPr>
          <p:cNvPr id="3" name="Содержимое 2"/>
          <p:cNvSpPr>
            <a:spLocks noGrp="1"/>
          </p:cNvSpPr>
          <p:nvPr>
            <p:ph idx="1"/>
          </p:nvPr>
        </p:nvSpPr>
        <p:spPr>
          <a:xfrm>
            <a:off x="428596" y="1785926"/>
            <a:ext cx="8229600" cy="4525963"/>
          </a:xfrm>
        </p:spPr>
        <p:style>
          <a:lnRef idx="1">
            <a:schemeClr val="accent2"/>
          </a:lnRef>
          <a:fillRef idx="2">
            <a:schemeClr val="accent2"/>
          </a:fillRef>
          <a:effectRef idx="1">
            <a:schemeClr val="accent2"/>
          </a:effectRef>
          <a:fontRef idx="minor">
            <a:schemeClr val="dk1"/>
          </a:fontRef>
        </p:style>
        <p:txBody>
          <a:bodyPr>
            <a:normAutofit/>
          </a:bodyPr>
          <a:lstStyle/>
          <a:p>
            <a:r>
              <a:rPr lang="ru-RU" sz="3440" b="1" i="1" dirty="0" smtClean="0"/>
              <a:t>1. Систематизировать и расширить Ваши знания о системе кровообращения;</a:t>
            </a:r>
          </a:p>
          <a:p>
            <a:r>
              <a:rPr lang="ru-RU" sz="3440" b="1" i="1" dirty="0" smtClean="0"/>
              <a:t>2. Познакомить Вас с правилами гигиены </a:t>
            </a:r>
            <a:r>
              <a:rPr lang="ru-RU" sz="3440" b="1" i="1" dirty="0" err="1" smtClean="0"/>
              <a:t>сердечно-сосудистой</a:t>
            </a:r>
            <a:r>
              <a:rPr lang="ru-RU" sz="3440" b="1" i="1" dirty="0" smtClean="0"/>
              <a:t> системы;</a:t>
            </a:r>
          </a:p>
          <a:p>
            <a:r>
              <a:rPr lang="ru-RU" sz="3440" b="1" i="1" dirty="0" smtClean="0"/>
              <a:t>3. Сформировать у Вас ценностное отношение к своему здоровью</a:t>
            </a:r>
            <a:endParaRPr lang="ru-RU" sz="3440" b="1" i="1"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58204" cy="164307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ru-RU" sz="3660" b="1" i="1" dirty="0" smtClean="0"/>
              <a:t>ПРИЧИНЫ, ПРИВОДЯЩИЕ К ЗАБОЛЕВАНИЯМ СЕРДЕЧНО-СОСУДИСТОЙ СИСТЕМЫ</a:t>
            </a:r>
            <a:endParaRPr lang="ru-RU" sz="3660" b="1" i="1" dirty="0"/>
          </a:p>
        </p:txBody>
      </p:sp>
      <p:sp>
        <p:nvSpPr>
          <p:cNvPr id="3" name="Содержимое 2"/>
          <p:cNvSpPr>
            <a:spLocks noGrp="1"/>
          </p:cNvSpPr>
          <p:nvPr>
            <p:ph idx="1"/>
          </p:nvPr>
        </p:nvSpPr>
        <p:spPr>
          <a:xfrm>
            <a:off x="500034" y="2285992"/>
            <a:ext cx="8229600" cy="4071966"/>
          </a:xfrm>
        </p:spPr>
        <p:style>
          <a:lnRef idx="1">
            <a:schemeClr val="accent2"/>
          </a:lnRef>
          <a:fillRef idx="2">
            <a:schemeClr val="accent2"/>
          </a:fillRef>
          <a:effectRef idx="1">
            <a:schemeClr val="accent2"/>
          </a:effectRef>
          <a:fontRef idx="minor">
            <a:schemeClr val="dk1"/>
          </a:fontRef>
        </p:style>
        <p:txBody>
          <a:bodyPr/>
          <a:lstStyle/>
          <a:p>
            <a:r>
              <a:rPr lang="ru-RU" b="1" i="1" dirty="0" smtClean="0"/>
              <a:t>1.КУРЕНИЕ</a:t>
            </a:r>
          </a:p>
          <a:p>
            <a:r>
              <a:rPr lang="ru-RU" b="1" i="1" dirty="0" smtClean="0"/>
              <a:t>2. АЛКОГОЛЬ</a:t>
            </a:r>
          </a:p>
          <a:p>
            <a:r>
              <a:rPr lang="ru-RU" b="1" i="1" dirty="0" smtClean="0"/>
              <a:t>3. НЕРВНЫЕ ПЕРЕГРУЗКИ</a:t>
            </a:r>
          </a:p>
          <a:p>
            <a:r>
              <a:rPr lang="ru-RU" b="1" i="1" dirty="0" smtClean="0"/>
              <a:t>4. МАЛОПОДВИЖНЫЙ ОБРАЗ ЖИЗНИ</a:t>
            </a:r>
          </a:p>
          <a:p>
            <a:r>
              <a:rPr lang="ru-RU" b="1" i="1" dirty="0" smtClean="0"/>
              <a:t>5. ЭКОЛОГИЧЕСКИЕ ФАКТОРЫ</a:t>
            </a:r>
            <a:endParaRPr lang="ru-RU" b="1"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515352" cy="1203348"/>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ВЛИЯНИЕ АЛКОГОЛЯ НА СЕРДЦЕ И СОСУДЫ</a:t>
            </a:r>
            <a:endParaRPr lang="ru-RU" b="1" i="1" dirty="0"/>
          </a:p>
        </p:txBody>
      </p:sp>
      <p:sp>
        <p:nvSpPr>
          <p:cNvPr id="3" name="Содержимое 2"/>
          <p:cNvSpPr>
            <a:spLocks noGrp="1"/>
          </p:cNvSpPr>
          <p:nvPr>
            <p:ph idx="1"/>
          </p:nvPr>
        </p:nvSpPr>
        <p:spPr>
          <a:xfrm>
            <a:off x="357158" y="1571612"/>
            <a:ext cx="8572560" cy="5143512"/>
          </a:xfrm>
        </p:spPr>
        <p:style>
          <a:lnRef idx="1">
            <a:schemeClr val="accent2"/>
          </a:lnRef>
          <a:fillRef idx="2">
            <a:schemeClr val="accent2"/>
          </a:fillRef>
          <a:effectRef idx="1">
            <a:schemeClr val="accent2"/>
          </a:effectRef>
          <a:fontRef idx="minor">
            <a:schemeClr val="dk1"/>
          </a:fontRef>
        </p:style>
        <p:txBody>
          <a:bodyPr>
            <a:noAutofit/>
          </a:bodyPr>
          <a:lstStyle/>
          <a:p>
            <a:r>
              <a:rPr lang="ru-RU" sz="3000" b="1" i="1" dirty="0" smtClean="0"/>
              <a:t>Он возбуждает нервную систему и угнетает обмен веществ в мышечных волокнах. В результате пульс учащается, а сила и скорость сокращения сердца уменьшается, нагрузка на него возрастает, т.к.алкоголь усиливает выделение адреналина в кровь. Он даже в небольших количествах влияет на обмен веществ в клетках сердца. В них накапливается жир, уменьшается содержание белка и, в конце концов, мышечные волокна сердца отмирают.</a:t>
            </a:r>
          </a:p>
          <a:p>
            <a:endParaRPr lang="ru-RU" sz="3000"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57158" y="285728"/>
            <a:ext cx="8301038" cy="6000792"/>
          </a:xfrm>
        </p:spPr>
        <p:style>
          <a:lnRef idx="1">
            <a:schemeClr val="accent2"/>
          </a:lnRef>
          <a:fillRef idx="2">
            <a:schemeClr val="accent2"/>
          </a:fillRef>
          <a:effectRef idx="1">
            <a:schemeClr val="accent2"/>
          </a:effectRef>
          <a:fontRef idx="minor">
            <a:schemeClr val="dk1"/>
          </a:fontRef>
        </p:style>
        <p:txBody>
          <a:bodyPr>
            <a:normAutofit/>
          </a:bodyPr>
          <a:lstStyle/>
          <a:p>
            <a:r>
              <a:rPr lang="ru-RU" sz="3300" b="1" i="1" u="sng" dirty="0" smtClean="0"/>
              <a:t>Курение</a:t>
            </a:r>
            <a:r>
              <a:rPr lang="ru-RU" b="1" i="1" dirty="0" smtClean="0"/>
              <a:t> или здоровье – выбирайте сами, но знайте, что в табачном дыму определено 300 различных  вредных веществ. Никотин вызывает сужение кровеносных сосудов и тем самым способствует повышению кровяного давления. Сердце работает напряжённее. Статистика свидетельствует, что у курящих людей, вероятность возникновения инфаркта миокарда втрое выше, чем у некурящих.</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МАЛОПОДВИЖНЫЙ ОБРАЗ ЖИЗНИ</a:t>
            </a:r>
            <a:endParaRPr lang="ru-RU" b="1" i="1" dirty="0"/>
          </a:p>
        </p:txBody>
      </p:sp>
      <p:sp>
        <p:nvSpPr>
          <p:cNvPr id="3" name="Содержимое 2"/>
          <p:cNvSpPr>
            <a:spLocks noGrp="1"/>
          </p:cNvSpPr>
          <p:nvPr>
            <p:ph idx="1"/>
          </p:nvPr>
        </p:nvSpPr>
        <p:spPr>
          <a:xfrm>
            <a:off x="571472" y="1714488"/>
            <a:ext cx="7929618" cy="4643470"/>
          </a:xfrm>
        </p:spPr>
        <p:style>
          <a:lnRef idx="1">
            <a:schemeClr val="accent2"/>
          </a:lnRef>
          <a:fillRef idx="2">
            <a:schemeClr val="accent2"/>
          </a:fillRef>
          <a:effectRef idx="1">
            <a:schemeClr val="accent2"/>
          </a:effectRef>
          <a:fontRef idx="minor">
            <a:schemeClr val="dk1"/>
          </a:fontRef>
        </p:style>
        <p:txBody>
          <a:bodyPr/>
          <a:lstStyle/>
          <a:p>
            <a:r>
              <a:rPr lang="ru-RU" dirty="0" smtClean="0"/>
              <a:t> </a:t>
            </a:r>
            <a:r>
              <a:rPr lang="ru-RU" sz="4030" b="1" i="1" u="sng" dirty="0" smtClean="0"/>
              <a:t>гиподинамия</a:t>
            </a:r>
            <a:r>
              <a:rPr lang="ru-RU" sz="4030" b="1" i="1" dirty="0" smtClean="0"/>
              <a:t> вызывает ослабление мышц, увеличивает количество жировой ткани, снижает выносливость. Попробуйте, даже во время урока найти время для физических упражнений.</a:t>
            </a:r>
            <a:endParaRPr lang="ru-RU" sz="4030" b="1"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Создайте буриме.</a:t>
            </a:r>
            <a:endParaRPr lang="ru-RU" b="1" i="1"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ru-RU" sz="3600" b="1" i="1" dirty="0" smtClean="0"/>
              <a:t>Буриме (от французского - рифмованные концы), литературная игра; стихотворение, чаще экспромт шуточного характера на заранее заданные и неожиданные рифмы (рифмующиеся слова). Иногда даётся и тема.</a:t>
            </a:r>
            <a:endParaRPr lang="ru-RU" sz="3600" b="1" i="1"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Буриме «Измени свою жизнь».</a:t>
            </a:r>
            <a:br>
              <a:rPr lang="ru-RU" b="1" i="1" dirty="0" smtClean="0"/>
            </a:br>
            <a:endParaRPr lang="ru-RU" b="1" i="1"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ru-RU" sz="3500" b="1" i="1" dirty="0" smtClean="0"/>
              <a:t>___________________      лежите</a:t>
            </a:r>
          </a:p>
          <a:p>
            <a:r>
              <a:rPr lang="ru-RU" sz="3500" b="1" i="1" dirty="0" smtClean="0"/>
              <a:t>____________________   глядите</a:t>
            </a:r>
          </a:p>
          <a:p>
            <a:r>
              <a:rPr lang="ru-RU" sz="3500" b="1" i="1" dirty="0" smtClean="0"/>
              <a:t>_____________________ встать</a:t>
            </a:r>
          </a:p>
          <a:p>
            <a:r>
              <a:rPr lang="ru-RU" sz="3500" b="1" i="1" dirty="0" err="1" smtClean="0"/>
              <a:t>______________________начать</a:t>
            </a:r>
            <a:r>
              <a:rPr lang="ru-RU" sz="3500" b="1" i="1" dirty="0" smtClean="0"/>
              <a:t>.</a:t>
            </a:r>
          </a:p>
          <a:p>
            <a:endParaRPr lang="ru-RU" sz="3500" b="1" i="1"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Экологические факторы</a:t>
            </a:r>
            <a:endParaRPr lang="ru-RU" b="1" i="1"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ru-RU" b="1" i="1" dirty="0" smtClean="0"/>
              <a:t>Очень важной причиной, влияющей на  </a:t>
            </a:r>
            <a:r>
              <a:rPr lang="ru-RU" b="1" i="1" dirty="0" err="1" smtClean="0"/>
              <a:t>сердечно-сосудистую</a:t>
            </a:r>
            <a:r>
              <a:rPr lang="ru-RU" b="1" i="1" dirty="0" smtClean="0"/>
              <a:t> систему, является состояние окружающей среды. Прочитайте текст «………….» и выделите экологические факторы, которые повышают риск возникновения заболеваний сердца и сосудов. Названия экологических факторов занесите в схему.</a:t>
            </a:r>
            <a:endParaRPr lang="ru-RU" b="1" i="1"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Экологические факторы:</a:t>
            </a:r>
            <a:endParaRPr lang="ru-RU" b="1" i="1"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1. …</a:t>
            </a:r>
          </a:p>
          <a:p>
            <a:r>
              <a:rPr lang="ru-RU" dirty="0" smtClean="0"/>
              <a:t>2. …</a:t>
            </a:r>
          </a:p>
          <a:p>
            <a:r>
              <a:rPr lang="ru-RU" dirty="0" smtClean="0"/>
              <a:t>. . .</a:t>
            </a: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ТЕКСТ 1.</a:t>
            </a:r>
            <a:endParaRPr lang="ru-RU"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ru-RU" b="1" i="1" dirty="0" smtClean="0"/>
              <a:t>1.Загрязнённый атмосферный воздух промышленными выбросами и выхлопными газами автомобилей, содержащий угарный газ, отрицательно влияет на процесс газообмена в лёгких и тканях человека, т.к. гемоглобин образует прочную связь с угарным газом.</a:t>
            </a:r>
            <a:endParaRPr lang="ru-RU" b="1" i="1"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ТЕКСТ 2.</a:t>
            </a:r>
            <a:endParaRPr lang="ru-RU"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ru-RU" b="1" i="1" dirty="0" smtClean="0"/>
              <a:t>2. В результате радиационного облучения клетки красного костного мозга – опустошаются, изменяется их строение. Они как бы лишаются каркаса, расплавляются,  ядра сморщиваются, уменьшаются, клетки  погибают, на их месте образуются мертвые пустоты. А красный костный мозг – своеобразная фабрика клеток крови - эритроцитов, лейкоцитов, тромбоцитов разрушается.</a:t>
            </a:r>
            <a:endParaRPr lang="ru-RU" b="1" i="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ru-RU" b="1" i="1" dirty="0" smtClean="0"/>
              <a:t>ЦЕЛИ ДЛЯ ВАС:</a:t>
            </a:r>
            <a:endParaRPr lang="ru-RU" b="1" i="1" dirty="0"/>
          </a:p>
        </p:txBody>
      </p:sp>
      <p:sp>
        <p:nvSpPr>
          <p:cNvPr id="3" name="Содержимое 2"/>
          <p:cNvSpPr>
            <a:spLocks noGrp="1"/>
          </p:cNvSpPr>
          <p:nvPr>
            <p:ph idx="1"/>
          </p:nvPr>
        </p:nvSpPr>
        <p:spPr>
          <a:xfrm>
            <a:off x="500034" y="1857364"/>
            <a:ext cx="8229600" cy="4525963"/>
          </a:xfrm>
        </p:spPr>
        <p:style>
          <a:lnRef idx="1">
            <a:schemeClr val="accent2"/>
          </a:lnRef>
          <a:fillRef idx="2">
            <a:schemeClr val="accent2"/>
          </a:fillRef>
          <a:effectRef idx="1">
            <a:schemeClr val="accent2"/>
          </a:effectRef>
          <a:fontRef idx="minor">
            <a:schemeClr val="dk1"/>
          </a:fontRef>
        </p:style>
        <p:txBody>
          <a:bodyPr>
            <a:normAutofit/>
          </a:bodyPr>
          <a:lstStyle/>
          <a:p>
            <a:r>
              <a:rPr lang="ru-RU" sz="3400" b="1" i="1" dirty="0" smtClean="0"/>
              <a:t>1. Вооружить себя знаниями правил гигиены </a:t>
            </a:r>
            <a:r>
              <a:rPr lang="ru-RU" sz="3400" b="1" i="1" dirty="0" err="1" smtClean="0"/>
              <a:t>сердечно-сосудистой</a:t>
            </a:r>
            <a:r>
              <a:rPr lang="ru-RU" sz="3400" b="1" i="1" dirty="0" smtClean="0"/>
              <a:t> системы, чтобы сохранить свое здоровье;</a:t>
            </a:r>
          </a:p>
          <a:p>
            <a:r>
              <a:rPr lang="ru-RU" sz="3400" b="1" i="1" dirty="0" smtClean="0"/>
              <a:t>2. Выработать умения и навыки в оказании первой медицинской помощи при кровотечениях, чтобы вовремя помочь человеку, оказавшемуся в беде. </a:t>
            </a:r>
          </a:p>
          <a:p>
            <a:endParaRPr lang="ru-RU" sz="3400" b="1" i="1"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smtClean="0"/>
              <a:t>ПРОВЕРКА СХЕМЫ:</a:t>
            </a:r>
            <a:endParaRPr lang="ru-RU"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ru-RU" sz="3680" b="1" i="1" dirty="0" smtClean="0"/>
              <a:t>1.  ПРОМЫШЛЕННЫЕ ВЫБРОСЫ, ВЫХЛОПНЫЕ ГАЗЫ.</a:t>
            </a:r>
          </a:p>
          <a:p>
            <a:endParaRPr lang="ru-RU" sz="3680" b="1" i="1" dirty="0" smtClean="0"/>
          </a:p>
          <a:p>
            <a:r>
              <a:rPr lang="ru-RU" sz="3680" b="1" i="1" dirty="0" smtClean="0"/>
              <a:t>2. РАДИАЦИОННОЕ ОБЛУЧЕНИЕ.</a:t>
            </a:r>
            <a:endParaRPr lang="ru-RU" sz="3680" b="1" i="1"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Autofit/>
          </a:bodyPr>
          <a:lstStyle/>
          <a:p>
            <a:endParaRPr lang="ru-RU" sz="3600" dirty="0"/>
          </a:p>
        </p:txBody>
      </p:sp>
      <p:sp>
        <p:nvSpPr>
          <p:cNvPr id="3" name="Содержимое 2"/>
          <p:cNvSpPr>
            <a:spLocks noGrp="1"/>
          </p:cNvSpPr>
          <p:nvPr>
            <p:ph idx="1"/>
          </p:nvPr>
        </p:nvSpPr>
        <p:spPr>
          <a:xfrm>
            <a:off x="428596" y="642918"/>
            <a:ext cx="8215370" cy="5857916"/>
          </a:xfrm>
        </p:spPr>
        <p:style>
          <a:lnRef idx="1">
            <a:schemeClr val="accent2"/>
          </a:lnRef>
          <a:fillRef idx="2">
            <a:schemeClr val="accent2"/>
          </a:fillRef>
          <a:effectRef idx="1">
            <a:schemeClr val="accent2"/>
          </a:effectRef>
          <a:fontRef idx="minor">
            <a:schemeClr val="dk1"/>
          </a:fontRef>
        </p:style>
        <p:txBody>
          <a:bodyPr>
            <a:normAutofit/>
          </a:bodyPr>
          <a:lstStyle/>
          <a:p>
            <a:r>
              <a:rPr lang="ru-RU" sz="3540" b="1" i="1" dirty="0" smtClean="0"/>
              <a:t>- Здоровье – это не личное дело каждого. </a:t>
            </a:r>
          </a:p>
          <a:p>
            <a:r>
              <a:rPr lang="ru-RU" sz="3540" b="1" i="1" dirty="0" smtClean="0"/>
              <a:t>- Здоровый человек живёт полноценной жизнью и приносит пользу обществу. </a:t>
            </a:r>
          </a:p>
          <a:p>
            <a:r>
              <a:rPr lang="ru-RU" sz="3540" b="1" i="1" dirty="0" smtClean="0"/>
              <a:t>Мы должны стремиться к здоровому образу жизни. А как бы вы сформулировали, что представляет собой здоровый образ жизни?</a:t>
            </a:r>
          </a:p>
          <a:p>
            <a:endParaRPr lang="ru-RU"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500042"/>
            <a:ext cx="8358246" cy="5643602"/>
          </a:xfrm>
        </p:spPr>
        <p:style>
          <a:lnRef idx="1">
            <a:schemeClr val="accent2"/>
          </a:lnRef>
          <a:fillRef idx="2">
            <a:schemeClr val="accent2"/>
          </a:fillRef>
          <a:effectRef idx="1">
            <a:schemeClr val="accent2"/>
          </a:effectRef>
          <a:fontRef idx="minor">
            <a:schemeClr val="dk1"/>
          </a:fontRef>
        </p:style>
        <p:txBody>
          <a:bodyPr>
            <a:normAutofit/>
          </a:bodyPr>
          <a:lstStyle/>
          <a:p>
            <a:r>
              <a:rPr lang="ru-RU" sz="3710" b="1" i="1" dirty="0" smtClean="0"/>
              <a:t>- Здоровый образ жизни - это система поведения человека, включающая физическую культуру, творческую активность, высоконравственное отношение к окружающим людям, обществу, природе. </a:t>
            </a:r>
          </a:p>
          <a:p>
            <a:endParaRPr lang="ru-RU" sz="3710" b="1" i="1"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Лабораторная работа № 9.</a:t>
            </a:r>
            <a:endParaRPr lang="ru-RU" b="1" i="1" dirty="0"/>
          </a:p>
        </p:txBody>
      </p:sp>
      <p:sp>
        <p:nvSpPr>
          <p:cNvPr id="3" name="Содержимое 2"/>
          <p:cNvSpPr>
            <a:spLocks noGrp="1"/>
          </p:cNvSpPr>
          <p:nvPr>
            <p:ph idx="1"/>
          </p:nvPr>
        </p:nvSpPr>
        <p:spPr>
          <a:xfrm>
            <a:off x="285720" y="1643051"/>
            <a:ext cx="8543956" cy="5000660"/>
          </a:xfrm>
        </p:spPr>
        <p:style>
          <a:lnRef idx="1">
            <a:schemeClr val="accent2"/>
          </a:lnRef>
          <a:fillRef idx="2">
            <a:schemeClr val="accent2"/>
          </a:fillRef>
          <a:effectRef idx="1">
            <a:schemeClr val="accent2"/>
          </a:effectRef>
          <a:fontRef idx="minor">
            <a:schemeClr val="dk1"/>
          </a:fontRef>
        </p:style>
        <p:txBody>
          <a:bodyPr>
            <a:normAutofit/>
          </a:bodyPr>
          <a:lstStyle/>
          <a:p>
            <a:r>
              <a:rPr lang="ru-RU" b="1" i="1" dirty="0" smtClean="0"/>
              <a:t>ТЕМА: </a:t>
            </a:r>
            <a:r>
              <a:rPr lang="ru-RU" sz="3550" b="1" i="1" dirty="0" smtClean="0"/>
              <a:t>«Виды кровотечений, оказание первой медицинской помощи»  (20 мин.) </a:t>
            </a:r>
          </a:p>
          <a:p>
            <a:r>
              <a:rPr lang="ru-RU" sz="3550" b="1" i="1" dirty="0" smtClean="0"/>
              <a:t>Каждый из нас рождается с чувством откликаться на чужую боль.</a:t>
            </a:r>
          </a:p>
          <a:p>
            <a:r>
              <a:rPr lang="ru-RU" sz="3550" b="1" i="1" dirty="0" smtClean="0"/>
              <a:t> Иногда очень важно вовремя и правильно оказать помощь. Сегодня мы проведём лабораторную работу .</a:t>
            </a:r>
          </a:p>
          <a:p>
            <a:endParaRPr lang="ru-RU" sz="3550"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ПРОБЛЕМА</a:t>
            </a:r>
            <a:endParaRPr lang="ru-RU" b="1" i="1" dirty="0"/>
          </a:p>
        </p:txBody>
      </p:sp>
      <p:sp>
        <p:nvSpPr>
          <p:cNvPr id="3" name="Содержимое 2"/>
          <p:cNvSpPr>
            <a:spLocks noGrp="1"/>
          </p:cNvSpPr>
          <p:nvPr>
            <p:ph idx="1"/>
          </p:nvPr>
        </p:nvSpPr>
        <p:spPr>
          <a:xfrm>
            <a:off x="500034" y="1785926"/>
            <a:ext cx="8229600" cy="4668839"/>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sz="3430" b="1" i="1" dirty="0" smtClean="0"/>
              <a:t>При несчастных случаях рядом с пострадавшим, как правило, оказываются люди, не имеющие медицинского образования, и от того, как они поведут себя, будет зависеть здоровье, а нередко и жизнь человека.        Для того, чтобы грамотно помочь пострадавшему, надо </a:t>
            </a:r>
            <a:r>
              <a:rPr lang="ru-RU" sz="3430" b="1" i="1" u="sng" dirty="0" smtClean="0"/>
              <a:t>уметь, знать, тренироваться.</a:t>
            </a:r>
          </a:p>
          <a:p>
            <a:endParaRPr lang="ru-RU"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ЦЕЛЬ РАБОТЫ:</a:t>
            </a:r>
            <a:endParaRPr lang="ru-RU" b="1" i="1" dirty="0"/>
          </a:p>
        </p:txBody>
      </p:sp>
      <p:sp>
        <p:nvSpPr>
          <p:cNvPr id="3" name="Содержимое 2"/>
          <p:cNvSpPr>
            <a:spLocks noGrp="1"/>
          </p:cNvSpPr>
          <p:nvPr>
            <p:ph idx="1"/>
          </p:nvPr>
        </p:nvSpPr>
        <p:spPr>
          <a:xfrm>
            <a:off x="500034" y="1928802"/>
            <a:ext cx="8229600" cy="4525963"/>
          </a:xfrm>
        </p:spPr>
        <p:style>
          <a:lnRef idx="1">
            <a:schemeClr val="accent2"/>
          </a:lnRef>
          <a:fillRef idx="2">
            <a:schemeClr val="accent2"/>
          </a:fillRef>
          <a:effectRef idx="1">
            <a:schemeClr val="accent2"/>
          </a:effectRef>
          <a:fontRef idx="minor">
            <a:schemeClr val="dk1"/>
          </a:fontRef>
        </p:style>
        <p:txBody>
          <a:bodyPr/>
          <a:lstStyle/>
          <a:p>
            <a:r>
              <a:rPr lang="ru-RU" b="1" i="1" dirty="0" smtClean="0"/>
              <a:t>ПОЗНАКОМИТЬСЯ С ВИДАМИ КРОВОТЕЧЕНИЙ И ПРИЁМАМИ ОКАЗАНИЯ ПЕРВОЙ ДОВРАЧЕБНОЙ ПОМОЩИ ПОСТРАДАВШИМ.</a:t>
            </a:r>
            <a:endParaRPr lang="ru-RU" b="1" i="1"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20" y="214290"/>
            <a:ext cx="8358246" cy="642942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b="1" i="1" dirty="0" smtClean="0"/>
              <a:t> Кровотечения обусловлены рядом причин. Это могут быть повреждения сосудов при травмах или разрушение стенки сосудов при болезнях, увеличение проницаемости сосудов и нарушение свертываемости крови, при ряде заболеваний. </a:t>
            </a:r>
          </a:p>
          <a:p>
            <a:r>
              <a:rPr lang="ru-RU" b="1" i="1" dirty="0" smtClean="0"/>
              <a:t>Если кровь начинает вытекать из сосуда, то вместе с ней, как говорят, утекает жизнь. </a:t>
            </a:r>
          </a:p>
          <a:p>
            <a:r>
              <a:rPr lang="ru-RU" b="1" i="1" dirty="0" smtClean="0"/>
              <a:t>При потере одной третьей объёма крови человек может получить смертельные осложнения. </a:t>
            </a:r>
            <a:endParaRPr lang="ru-RU" b="1" i="1" dirty="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ВИДЫ КРОВОТЕЧЕНИЙ</a:t>
            </a:r>
            <a:endParaRPr lang="ru-RU" b="1" i="1"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ru-RU" sz="3540" b="1" i="1" dirty="0" smtClean="0"/>
              <a:t>1. Внутренние.</a:t>
            </a:r>
          </a:p>
          <a:p>
            <a:r>
              <a:rPr lang="ru-RU" sz="3540" b="1" i="1" dirty="0" smtClean="0"/>
              <a:t>2. Внешние : </a:t>
            </a:r>
          </a:p>
          <a:p>
            <a:r>
              <a:rPr lang="ru-RU" sz="3540" b="1" i="1" dirty="0" smtClean="0"/>
              <a:t>А) капиллярные;</a:t>
            </a:r>
          </a:p>
          <a:p>
            <a:r>
              <a:rPr lang="ru-RU" sz="3540" b="1" i="1" dirty="0" smtClean="0"/>
              <a:t>Б) венозные;</a:t>
            </a:r>
          </a:p>
          <a:p>
            <a:r>
              <a:rPr lang="ru-RU" sz="3540" b="1" i="1" dirty="0" smtClean="0"/>
              <a:t>В) артериальные.</a:t>
            </a:r>
            <a:endParaRPr lang="ru-RU" sz="3540" b="1" i="1"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инструкция по проведению лабораторной работы.</a:t>
            </a:r>
            <a:endParaRPr lang="ru-RU" b="1" i="1" dirty="0"/>
          </a:p>
        </p:txBody>
      </p:sp>
      <p:sp>
        <p:nvSpPr>
          <p:cNvPr id="3" name="Содержимое 2"/>
          <p:cNvSpPr>
            <a:spLocks noGrp="1"/>
          </p:cNvSpPr>
          <p:nvPr>
            <p:ph idx="1"/>
          </p:nvPr>
        </p:nvSpPr>
        <p:spPr>
          <a:xfrm>
            <a:off x="500034" y="1714488"/>
            <a:ext cx="8301038" cy="4954591"/>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ru-RU" b="1" i="1" dirty="0" smtClean="0"/>
              <a:t>Работайте индивидуально и в парах.</a:t>
            </a:r>
          </a:p>
          <a:p>
            <a:r>
              <a:rPr lang="ru-RU" b="1" i="1" dirty="0" smtClean="0"/>
              <a:t>Ход работы:</a:t>
            </a:r>
          </a:p>
          <a:p>
            <a:r>
              <a:rPr lang="ru-RU" b="1" i="1" dirty="0" smtClean="0"/>
              <a:t>1. Наложите марлевую повязку на указательный палец, при капиллярном кровотечении.</a:t>
            </a:r>
          </a:p>
          <a:p>
            <a:r>
              <a:rPr lang="ru-RU" b="1" i="1" dirty="0" smtClean="0"/>
              <a:t>2. Сделайте скрутку на конечность (руку или ногу) при артериальном кровотечении.</a:t>
            </a:r>
          </a:p>
          <a:p>
            <a:r>
              <a:rPr lang="ru-RU" b="1" i="1" dirty="0" smtClean="0"/>
              <a:t>3. Наложите давящую повязку при венозном кровотечении.</a:t>
            </a:r>
          </a:p>
          <a:p>
            <a:r>
              <a:rPr lang="ru-RU" b="1" i="1" dirty="0" smtClean="0"/>
              <a:t>4. Используйте страницы учебника 154-155 и рисунок 104.</a:t>
            </a:r>
          </a:p>
          <a:p>
            <a:endParaRPr lang="ru-RU"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ru-RU" b="1" i="1" dirty="0" smtClean="0"/>
              <a:t>Заполните таблицу:</a:t>
            </a:r>
            <a:endParaRPr lang="ru-RU" b="1" i="1" dirty="0"/>
          </a:p>
        </p:txBody>
      </p:sp>
      <p:graphicFrame>
        <p:nvGraphicFramePr>
          <p:cNvPr id="4" name="Содержимое 3"/>
          <p:cNvGraphicFramePr>
            <a:graphicFrameLocks noGrp="1"/>
          </p:cNvGraphicFramePr>
          <p:nvPr>
            <p:ph idx="1"/>
          </p:nvPr>
        </p:nvGraphicFramePr>
        <p:xfrm>
          <a:off x="457200" y="1600200"/>
          <a:ext cx="8229600" cy="3444240"/>
        </p:xfrm>
        <a:graphic>
          <a:graphicData uri="http://schemas.openxmlformats.org/drawingml/2006/table">
            <a:tbl>
              <a:tblPr firstRow="1" bandRow="1">
                <a:tableStyleId>{5C22544A-7EE6-4342-B048-85BDC9FD1C3A}</a:tableStyleId>
              </a:tblPr>
              <a:tblGrid>
                <a:gridCol w="2185974"/>
                <a:gridCol w="3300426"/>
                <a:gridCol w="2743200"/>
              </a:tblGrid>
              <a:tr h="370840">
                <a:tc>
                  <a:txBody>
                    <a:bodyPr/>
                    <a:lstStyle/>
                    <a:p>
                      <a:r>
                        <a:rPr lang="ru-RU" sz="2800" b="1" i="1" baseline="0" dirty="0" smtClean="0"/>
                        <a:t>Вид кровотечения.</a:t>
                      </a:r>
                      <a:endParaRPr lang="ru-RU" sz="2800" b="1" i="1" baseline="0" dirty="0"/>
                    </a:p>
                  </a:txBody>
                  <a:tcPr>
                    <a:solidFill>
                      <a:schemeClr val="accent2">
                        <a:lumMod val="60000"/>
                        <a:lumOff val="40000"/>
                      </a:schemeClr>
                    </a:solidFill>
                  </a:tcPr>
                </a:tc>
                <a:tc>
                  <a:txBody>
                    <a:bodyPr/>
                    <a:lstStyle/>
                    <a:p>
                      <a:r>
                        <a:rPr lang="ru-RU" sz="2800" b="1" i="1" baseline="0" dirty="0" smtClean="0"/>
                        <a:t>Характеристика кровотечения.</a:t>
                      </a:r>
                      <a:endParaRPr lang="ru-RU" sz="2800" b="1" i="1" baseline="0" dirty="0"/>
                    </a:p>
                  </a:txBody>
                  <a:tcPr>
                    <a:solidFill>
                      <a:schemeClr val="accent2">
                        <a:lumMod val="60000"/>
                        <a:lumOff val="40000"/>
                      </a:schemeClr>
                    </a:solidFill>
                  </a:tcPr>
                </a:tc>
                <a:tc>
                  <a:txBody>
                    <a:bodyPr/>
                    <a:lstStyle/>
                    <a:p>
                      <a:r>
                        <a:rPr lang="ru-RU" sz="2800" b="1" i="1" baseline="0" dirty="0" smtClean="0"/>
                        <a:t>Меры первой помощи.</a:t>
                      </a:r>
                      <a:endParaRPr lang="ru-RU" sz="2800" b="1" i="1" baseline="0" dirty="0"/>
                    </a:p>
                  </a:txBody>
                  <a:tcPr>
                    <a:solidFill>
                      <a:schemeClr val="accent2">
                        <a:lumMod val="60000"/>
                        <a:lumOff val="40000"/>
                      </a:schemeClr>
                    </a:solidFill>
                  </a:tcPr>
                </a:tc>
              </a:tr>
              <a:tr h="370840">
                <a:tc>
                  <a:txBody>
                    <a:bodyPr/>
                    <a:lstStyle/>
                    <a:p>
                      <a:r>
                        <a:rPr lang="ru-RU" sz="2800" b="1" i="1" baseline="0" dirty="0" smtClean="0"/>
                        <a:t>1.</a:t>
                      </a:r>
                      <a:endParaRPr lang="ru-RU" sz="2800" b="1" i="1" baseline="0" dirty="0"/>
                    </a:p>
                  </a:txBody>
                  <a:tcPr/>
                </a:tc>
                <a:tc>
                  <a:txBody>
                    <a:bodyPr/>
                    <a:lstStyle/>
                    <a:p>
                      <a:endParaRPr lang="ru-RU" sz="2800" b="1" i="1" baseline="0" dirty="0"/>
                    </a:p>
                  </a:txBody>
                  <a:tcPr/>
                </a:tc>
                <a:tc>
                  <a:txBody>
                    <a:bodyPr/>
                    <a:lstStyle/>
                    <a:p>
                      <a:endParaRPr lang="ru-RU" sz="2800" b="1" i="1" baseline="0" dirty="0"/>
                    </a:p>
                  </a:txBody>
                  <a:tcPr/>
                </a:tc>
              </a:tr>
              <a:tr h="370840">
                <a:tc>
                  <a:txBody>
                    <a:bodyPr/>
                    <a:lstStyle/>
                    <a:p>
                      <a:r>
                        <a:rPr lang="ru-RU" sz="2800" b="1" i="1" baseline="0" dirty="0" smtClean="0"/>
                        <a:t>2.</a:t>
                      </a:r>
                      <a:endParaRPr lang="ru-RU" sz="2800" b="1" i="1" baseline="0" dirty="0"/>
                    </a:p>
                  </a:txBody>
                  <a:tcPr/>
                </a:tc>
                <a:tc>
                  <a:txBody>
                    <a:bodyPr/>
                    <a:lstStyle/>
                    <a:p>
                      <a:endParaRPr lang="ru-RU" sz="2800" b="1" i="1" baseline="0"/>
                    </a:p>
                  </a:txBody>
                  <a:tcPr/>
                </a:tc>
                <a:tc>
                  <a:txBody>
                    <a:bodyPr/>
                    <a:lstStyle/>
                    <a:p>
                      <a:endParaRPr lang="ru-RU" sz="2800" b="1" i="1" baseline="0"/>
                    </a:p>
                  </a:txBody>
                  <a:tcPr/>
                </a:tc>
              </a:tr>
              <a:tr h="370840">
                <a:tc>
                  <a:txBody>
                    <a:bodyPr/>
                    <a:lstStyle/>
                    <a:p>
                      <a:r>
                        <a:rPr lang="ru-RU" sz="2800" b="1" i="1" baseline="0" dirty="0" smtClean="0"/>
                        <a:t>3.</a:t>
                      </a:r>
                      <a:endParaRPr lang="ru-RU" sz="2800" b="1" i="1" baseline="0" dirty="0"/>
                    </a:p>
                  </a:txBody>
                  <a:tcPr/>
                </a:tc>
                <a:tc>
                  <a:txBody>
                    <a:bodyPr/>
                    <a:lstStyle/>
                    <a:p>
                      <a:endParaRPr lang="ru-RU" sz="2800" b="1" i="1" baseline="0" dirty="0"/>
                    </a:p>
                  </a:txBody>
                  <a:tcPr/>
                </a:tc>
                <a:tc>
                  <a:txBody>
                    <a:bodyPr/>
                    <a:lstStyle/>
                    <a:p>
                      <a:endParaRPr lang="ru-RU" sz="2800" b="1" i="1" baseline="0" dirty="0"/>
                    </a:p>
                  </a:txBody>
                  <a:tcPr/>
                </a:tc>
              </a:tr>
              <a:tr h="370840">
                <a:tc>
                  <a:txBody>
                    <a:bodyPr/>
                    <a:lstStyle/>
                    <a:p>
                      <a:r>
                        <a:rPr lang="ru-RU" sz="2800" b="1" i="1" baseline="0" dirty="0" smtClean="0"/>
                        <a:t>4.</a:t>
                      </a:r>
                      <a:endParaRPr lang="ru-RU" sz="2800" b="1" i="1" baseline="0" dirty="0"/>
                    </a:p>
                  </a:txBody>
                  <a:tcPr/>
                </a:tc>
                <a:tc>
                  <a:txBody>
                    <a:bodyPr/>
                    <a:lstStyle/>
                    <a:p>
                      <a:endParaRPr lang="ru-RU" sz="2800" b="1" i="1" baseline="0" dirty="0"/>
                    </a:p>
                  </a:txBody>
                  <a:tcPr/>
                </a:tc>
                <a:tc>
                  <a:txBody>
                    <a:bodyPr/>
                    <a:lstStyle/>
                    <a:p>
                      <a:endParaRPr lang="ru-RU" sz="2800" b="1" i="1" baseline="0"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358246" cy="1143008"/>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ru-RU" sz="4090" b="1" i="1" dirty="0" smtClean="0"/>
              <a:t>Проверочная работа</a:t>
            </a:r>
            <a:endParaRPr lang="ru-RU" sz="4090" b="1" i="1" dirty="0"/>
          </a:p>
        </p:txBody>
      </p:sp>
      <p:sp>
        <p:nvSpPr>
          <p:cNvPr id="3" name="Содержимое 2"/>
          <p:cNvSpPr>
            <a:spLocks noGrp="1"/>
          </p:cNvSpPr>
          <p:nvPr>
            <p:ph idx="1"/>
          </p:nvPr>
        </p:nvSpPr>
        <p:spPr>
          <a:xfrm>
            <a:off x="357158" y="2000240"/>
            <a:ext cx="8358246" cy="4357718"/>
          </a:xfrm>
        </p:spPr>
        <p:style>
          <a:lnRef idx="1">
            <a:schemeClr val="accent2"/>
          </a:lnRef>
          <a:fillRef idx="2">
            <a:schemeClr val="accent2"/>
          </a:fillRef>
          <a:effectRef idx="1">
            <a:schemeClr val="accent2"/>
          </a:effectRef>
          <a:fontRef idx="minor">
            <a:schemeClr val="dk1"/>
          </a:fontRef>
        </p:style>
        <p:txBody>
          <a:bodyPr>
            <a:noAutofit/>
          </a:bodyPr>
          <a:lstStyle/>
          <a:p>
            <a:r>
              <a:rPr lang="ru-RU" sz="3420" b="1" i="1" dirty="0" smtClean="0"/>
              <a:t>Тот, кто уверен в своих глубоких и разносторонних знаниях, возьмите задание на розовых бланках; тот, кто знает материал только хорошо – возьмите синие бланки; для тех, кто не уверен в своих знаниях – белые бланки. Время на работу - 4 минуты.</a:t>
            </a:r>
            <a:r>
              <a:rPr lang="ru-RU" sz="3420" dirty="0" smtClean="0"/>
              <a:t/>
            </a:r>
            <a:br>
              <a:rPr lang="ru-RU" sz="3420" dirty="0" smtClean="0"/>
            </a:br>
            <a:endParaRPr lang="ru-RU" sz="3420"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Проверяем таблицу.</a:t>
            </a:r>
            <a:endParaRPr lang="ru-RU" b="1" i="1"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ru-RU" b="1" i="1" dirty="0" smtClean="0"/>
              <a:t>Внутреннее кровотечение — </a:t>
            </a:r>
            <a:r>
              <a:rPr lang="ru-RU" b="1" i="1" dirty="0" err="1" smtClean="0"/>
              <a:t>кровотечение</a:t>
            </a:r>
            <a:r>
              <a:rPr lang="ru-RU" b="1" i="1" dirty="0" smtClean="0"/>
              <a:t> в полости организма, сообщающиеся с внешней средой — желудочное кровотечение, кровотечение из стенки кишечника, лёгочное кровотечение, кровотечение в полость мочевого пузыря и т. д. Первая помощь – постановка тампона.</a:t>
            </a:r>
            <a:endParaRPr lang="ru-RU" b="1" i="1" dirty="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Капиллярное кровотечение.</a:t>
            </a:r>
            <a:endParaRPr lang="ru-RU" b="1" i="1" dirty="0"/>
          </a:p>
        </p:txBody>
      </p:sp>
      <p:sp>
        <p:nvSpPr>
          <p:cNvPr id="3" name="Содержимое 2"/>
          <p:cNvSpPr>
            <a:spLocks noGrp="1"/>
          </p:cNvSpPr>
          <p:nvPr>
            <p:ph idx="1"/>
          </p:nvPr>
        </p:nvSpPr>
        <p:spPr>
          <a:xfrm>
            <a:off x="428596" y="1643050"/>
            <a:ext cx="8286808" cy="5000660"/>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ru-RU" b="1" i="1" dirty="0" smtClean="0"/>
              <a:t>Кровотечение поверхностное, кровь по цвету близка к артериальной, выглядит как насыщенно красная жидкость. Кровь вытекает в небольшом объёме, медленно. Так называемый симптом «кровавой росы», кровь появляется на поражённой поверхности медленно в виде небольших, медленно растущих капель, напоминающих капли росы или конденсата. Остановка кровотечения проводится с помощью тугого </a:t>
            </a:r>
            <a:r>
              <a:rPr lang="ru-RU" b="1" i="1" dirty="0" err="1" smtClean="0"/>
              <a:t>бинтования</a:t>
            </a:r>
            <a:r>
              <a:rPr lang="ru-RU" b="1" i="1" dirty="0" smtClean="0"/>
              <a:t>. При адекватной свертывающей способности крови свертывание проходит самостоятельно без медицинской помощи.</a:t>
            </a:r>
          </a:p>
          <a:p>
            <a:endParaRPr lang="ru-RU" b="1" i="1" dirty="0"/>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Венозное кровотечение</a:t>
            </a:r>
            <a:endParaRPr lang="ru-RU" b="1" i="1" dirty="0"/>
          </a:p>
        </p:txBody>
      </p:sp>
      <p:sp>
        <p:nvSpPr>
          <p:cNvPr id="3" name="Содержимое 2"/>
          <p:cNvSpPr>
            <a:spLocks noGrp="1"/>
          </p:cNvSpPr>
          <p:nvPr>
            <p:ph idx="1"/>
          </p:nvPr>
        </p:nvSpPr>
        <p:spPr>
          <a:xfrm>
            <a:off x="428596" y="1643050"/>
            <a:ext cx="8229600" cy="4954591"/>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ru-RU" b="1" i="1" dirty="0" smtClean="0"/>
              <a:t>характеризуется тем, что из раны струится темная по цвету венозная кровь. Сгустки крови, возникающие при повреждении, могут смываться током крови, поэтому возможна кровопотеря. При оказании помощи на рану необходимо наложить марлевую повязку. Если есть жгут, то его нужно накладывать ниже раны(под жгут необходимо положить мягкую подкладку, чтобы не повредить кожу)и записку с точным временем, когда был поставлен жгут.</a:t>
            </a:r>
            <a:endParaRPr lang="ru-RU" b="1" i="1" dirty="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ru-RU" b="1" i="1" dirty="0" smtClean="0"/>
              <a:t>Артериальное кровотечение</a:t>
            </a:r>
            <a:endParaRPr lang="ru-RU" b="1" i="1" dirty="0"/>
          </a:p>
        </p:txBody>
      </p:sp>
      <p:sp>
        <p:nvSpPr>
          <p:cNvPr id="3" name="Содержимое 2"/>
          <p:cNvSpPr>
            <a:spLocks noGrp="1"/>
          </p:cNvSpPr>
          <p:nvPr>
            <p:ph idx="1"/>
          </p:nvPr>
        </p:nvSpPr>
        <p:spPr>
          <a:xfrm>
            <a:off x="428596" y="1714488"/>
            <a:ext cx="8229600" cy="4740277"/>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ru-RU" dirty="0" smtClean="0"/>
              <a:t> </a:t>
            </a:r>
            <a:r>
              <a:rPr lang="ru-RU" b="1" i="1" dirty="0" smtClean="0"/>
              <a:t>легко распознается по пульсирующей струе ярко-красной крови, которая вытекает очень быстро. Оказание первой помощи необходимо начать с пережатия сосуда выше места повреждения. Далее накладывают жгут, который оставляют на конечности максимум на 1 час (зимой — 30 минут) у взрослых и на 20-40 минут — у детей. Если держать дольше, может наступить омертвление тканей.</a:t>
            </a:r>
          </a:p>
          <a:p>
            <a:endParaRPr lang="ru-RU" b="1" i="1" dirty="0"/>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Irina\Pictures\виды кровотечений.jpg"/>
          <p:cNvPicPr>
            <a:picLocks noGrp="1" noChangeAspect="1" noChangeArrowheads="1"/>
          </p:cNvPicPr>
          <p:nvPr>
            <p:ph idx="1"/>
          </p:nvPr>
        </p:nvPicPr>
        <p:blipFill>
          <a:blip r:embed="rId2" cstate="print"/>
          <a:srcRect/>
          <a:stretch>
            <a:fillRect/>
          </a:stretch>
        </p:blipFill>
        <p:spPr bwMode="auto">
          <a:xfrm>
            <a:off x="500034" y="285728"/>
            <a:ext cx="8429684" cy="6357982"/>
          </a:xfrm>
          <a:prstGeom prst="rect">
            <a:avLst/>
          </a:prstGeom>
          <a:noFill/>
        </p:spPr>
      </p:pic>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Запишите вывод лабораторной работы.</a:t>
            </a:r>
            <a:endParaRPr lang="ru-RU" b="1" i="1" dirty="0"/>
          </a:p>
        </p:txBody>
      </p:sp>
      <p:sp>
        <p:nvSpPr>
          <p:cNvPr id="3" name="Содержимое 2"/>
          <p:cNvSpPr>
            <a:spLocks noGrp="1"/>
          </p:cNvSpPr>
          <p:nvPr>
            <p:ph idx="1"/>
          </p:nvPr>
        </p:nvSpPr>
        <p:spPr/>
        <p:txBody>
          <a:bodyPr/>
          <a:lstStyle/>
          <a:p>
            <a:r>
              <a:rPr lang="ru-RU" dirty="0" smtClean="0"/>
              <a:t>Входе лабораторной работы мы научились оказывать доврачебную медицинскую помощь при различных видах кровотечений: </a:t>
            </a:r>
          </a:p>
          <a:p>
            <a:r>
              <a:rPr lang="ru-RU" dirty="0" smtClean="0"/>
              <a:t>- …</a:t>
            </a:r>
          </a:p>
          <a:p>
            <a:r>
              <a:rPr lang="ru-RU" dirty="0" smtClean="0"/>
              <a:t>- …</a:t>
            </a:r>
          </a:p>
          <a:p>
            <a:r>
              <a:rPr lang="ru-RU" dirty="0" smtClean="0"/>
              <a:t>- …</a:t>
            </a:r>
            <a:endParaRPr lang="ru-RU" dirty="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Домашнее задание.</a:t>
            </a:r>
            <a:endParaRPr lang="ru-RU" b="1" i="1" dirty="0"/>
          </a:p>
        </p:txBody>
      </p:sp>
      <p:sp>
        <p:nvSpPr>
          <p:cNvPr id="3" name="Содержимое 2"/>
          <p:cNvSpPr>
            <a:spLocks noGrp="1"/>
          </p:cNvSpPr>
          <p:nvPr>
            <p:ph idx="1"/>
          </p:nvPr>
        </p:nvSpPr>
        <p:spPr>
          <a:xfrm>
            <a:off x="571472" y="2000240"/>
            <a:ext cx="8086724" cy="4572032"/>
          </a:xfrm>
        </p:spPr>
        <p:style>
          <a:lnRef idx="1">
            <a:schemeClr val="accent2"/>
          </a:lnRef>
          <a:fillRef idx="2">
            <a:schemeClr val="accent2"/>
          </a:fillRef>
          <a:effectRef idx="1">
            <a:schemeClr val="accent2"/>
          </a:effectRef>
          <a:fontRef idx="minor">
            <a:schemeClr val="dk1"/>
          </a:fontRef>
        </p:style>
        <p:txBody>
          <a:bodyPr>
            <a:normAutofit/>
          </a:bodyPr>
          <a:lstStyle/>
          <a:p>
            <a:r>
              <a:rPr lang="ru-RU" sz="4000" b="1" i="1" dirty="0" smtClean="0"/>
              <a:t>Творческое задание – оформите в буклете страничку рекламы здорового образа жизни или электронную презентацию – рекламу здорового образа жизни, или сообщение по этой теме.</a:t>
            </a:r>
            <a:endParaRPr lang="ru-RU" sz="4000" b="1" i="1" dirty="0"/>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ПОМНИТЕ:</a:t>
            </a:r>
            <a:endParaRPr lang="ru-RU" b="1" i="1" dirty="0"/>
          </a:p>
        </p:txBody>
      </p:sp>
      <p:sp>
        <p:nvSpPr>
          <p:cNvPr id="3" name="Содержимое 2"/>
          <p:cNvSpPr>
            <a:spLocks noGrp="1"/>
          </p:cNvSpPr>
          <p:nvPr>
            <p:ph idx="1"/>
          </p:nvPr>
        </p:nvSpPr>
        <p:spPr>
          <a:xfrm>
            <a:off x="500034" y="1928802"/>
            <a:ext cx="8229600" cy="4525963"/>
          </a:xfrm>
        </p:spPr>
        <p:style>
          <a:lnRef idx="1">
            <a:schemeClr val="accent2"/>
          </a:lnRef>
          <a:fillRef idx="2">
            <a:schemeClr val="accent2"/>
          </a:fillRef>
          <a:effectRef idx="1">
            <a:schemeClr val="accent2"/>
          </a:effectRef>
          <a:fontRef idx="minor">
            <a:schemeClr val="dk1"/>
          </a:fontRef>
        </p:style>
        <p:txBody>
          <a:bodyPr/>
          <a:lstStyle/>
          <a:p>
            <a:r>
              <a:rPr lang="ru-RU" b="1" i="1" dirty="0" smtClean="0"/>
              <a:t>ИЗ ЗДОРОВЬЯ КАЖДОГО ОТДЕЛЬНОГО ЧЕЛОВЕКА СКЛАДЫВАЕТСЯ ЗДОРОВЬЕ НАЦИИ, ЗДОРОВЬЕ НАРОДА. ЗДОРОВЬЕ НАРОДА – БОГАТСТВО СТРАНЫ, А ЧЕМ БОГАЧЕ ОБЩЕСТВО, ТЕМ ЛУЧШЕ ЖИВУТ ЕГО ЧЛЕНЫ!  ЗДОРОВЬЕ ЛЮДЕЙ – ПУТЬ К ПРОЦВЕТАНИЮ КАЗАХСТАНА!</a:t>
            </a:r>
            <a:endParaRPr lang="ru-RU" b="1" i="1" dirty="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Спасибо за внимание.</a:t>
            </a:r>
            <a:endParaRPr lang="ru-RU" b="1" i="1" dirty="0"/>
          </a:p>
        </p:txBody>
      </p:sp>
      <p:pic>
        <p:nvPicPr>
          <p:cNvPr id="1026" name="Picture 2" descr="C:\Users\Irina\Pictures\сердце.jpg"/>
          <p:cNvPicPr>
            <a:picLocks noGrp="1" noChangeAspect="1" noChangeArrowheads="1"/>
          </p:cNvPicPr>
          <p:nvPr>
            <p:ph idx="1"/>
          </p:nvPr>
        </p:nvPicPr>
        <p:blipFill>
          <a:blip r:embed="rId2" cstate="print"/>
          <a:srcRect/>
          <a:stretch>
            <a:fillRect/>
          </a:stretch>
        </p:blipFill>
        <p:spPr bwMode="auto">
          <a:xfrm>
            <a:off x="785787" y="1880201"/>
            <a:ext cx="7572427" cy="4745387"/>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i="1" dirty="0" smtClean="0"/>
              <a:t>Ключи к вариантам ответов.</a:t>
            </a:r>
            <a:endParaRPr lang="ru-RU" b="1" i="1" dirty="0"/>
          </a:p>
        </p:txBody>
      </p:sp>
      <p:sp>
        <p:nvSpPr>
          <p:cNvPr id="3" name="Содержимое 2"/>
          <p:cNvSpPr>
            <a:spLocks noGrp="1"/>
          </p:cNvSpPr>
          <p:nvPr>
            <p:ph idx="1"/>
          </p:nvPr>
        </p:nvSpPr>
        <p:spPr/>
        <p:txBody>
          <a:bodyPr>
            <a:normAutofit/>
          </a:bodyPr>
          <a:lstStyle/>
          <a:p>
            <a:endParaRPr lang="ru-RU" dirty="0" smtClean="0"/>
          </a:p>
        </p:txBody>
      </p:sp>
      <p:graphicFrame>
        <p:nvGraphicFramePr>
          <p:cNvPr id="4" name="Таблица 3"/>
          <p:cNvGraphicFramePr>
            <a:graphicFrameLocks noGrp="1"/>
          </p:cNvGraphicFramePr>
          <p:nvPr/>
        </p:nvGraphicFramePr>
        <p:xfrm>
          <a:off x="285720" y="1714490"/>
          <a:ext cx="8572561" cy="4647487"/>
        </p:xfrm>
        <a:graphic>
          <a:graphicData uri="http://schemas.openxmlformats.org/drawingml/2006/table">
            <a:tbl>
              <a:tblPr firstRow="1" bandRow="1">
                <a:tableStyleId>{5C22544A-7EE6-4342-B048-85BDC9FD1C3A}</a:tableStyleId>
              </a:tblPr>
              <a:tblGrid>
                <a:gridCol w="1224651"/>
                <a:gridCol w="1224651"/>
                <a:gridCol w="1224651"/>
                <a:gridCol w="1148116"/>
                <a:gridCol w="1301190"/>
                <a:gridCol w="1224651"/>
                <a:gridCol w="1224651"/>
              </a:tblGrid>
              <a:tr h="828581">
                <a:tc>
                  <a:txBody>
                    <a:bodyPr/>
                    <a:lstStyle/>
                    <a:p>
                      <a:r>
                        <a:rPr lang="ru-RU" dirty="0" err="1" smtClean="0"/>
                        <a:t>Шифр\Вариант</a:t>
                      </a:r>
                      <a:endParaRPr lang="ru-RU" dirty="0"/>
                    </a:p>
                  </a:txBody>
                  <a:tcPr/>
                </a:tc>
                <a:tc>
                  <a:txBody>
                    <a:bodyPr/>
                    <a:lstStyle/>
                    <a:p>
                      <a:r>
                        <a:rPr lang="ru-RU" dirty="0" smtClean="0"/>
                        <a:t>В 1 на «5»</a:t>
                      </a:r>
                      <a:endParaRPr lang="ru-RU" dirty="0"/>
                    </a:p>
                  </a:txBody>
                  <a:tcPr/>
                </a:tc>
                <a:tc>
                  <a:txBody>
                    <a:bodyPr/>
                    <a:lstStyle/>
                    <a:p>
                      <a:r>
                        <a:rPr lang="ru-RU" dirty="0" smtClean="0"/>
                        <a:t>В 2 на «5»</a:t>
                      </a:r>
                      <a:endParaRPr lang="ru-RU" dirty="0"/>
                    </a:p>
                  </a:txBody>
                  <a:tcPr/>
                </a:tc>
                <a:tc>
                  <a:txBody>
                    <a:bodyPr/>
                    <a:lstStyle/>
                    <a:p>
                      <a:r>
                        <a:rPr lang="ru-RU" dirty="0" smtClean="0"/>
                        <a:t>В 1 на «4»</a:t>
                      </a:r>
                      <a:endParaRPr lang="ru-RU" dirty="0"/>
                    </a:p>
                  </a:txBody>
                  <a:tcPr/>
                </a:tc>
                <a:tc>
                  <a:txBody>
                    <a:bodyPr/>
                    <a:lstStyle/>
                    <a:p>
                      <a:r>
                        <a:rPr lang="ru-RU" dirty="0" smtClean="0"/>
                        <a:t>В 2 на «4»</a:t>
                      </a:r>
                      <a:endParaRPr lang="ru-RU" dirty="0"/>
                    </a:p>
                  </a:txBody>
                  <a:tcPr/>
                </a:tc>
                <a:tc>
                  <a:txBody>
                    <a:bodyPr/>
                    <a:lstStyle/>
                    <a:p>
                      <a:r>
                        <a:rPr lang="ru-RU" dirty="0" smtClean="0"/>
                        <a:t>В 1 на  «3»</a:t>
                      </a:r>
                      <a:endParaRPr lang="ru-RU" dirty="0"/>
                    </a:p>
                  </a:txBody>
                  <a:tcPr/>
                </a:tc>
                <a:tc>
                  <a:txBody>
                    <a:bodyPr/>
                    <a:lstStyle/>
                    <a:p>
                      <a:r>
                        <a:rPr lang="ru-RU" dirty="0" smtClean="0"/>
                        <a:t>В2 на «3»</a:t>
                      </a:r>
                      <a:endParaRPr lang="ru-RU" dirty="0"/>
                    </a:p>
                  </a:txBody>
                  <a:tcPr/>
                </a:tc>
              </a:tr>
              <a:tr h="555428">
                <a:tc>
                  <a:txBody>
                    <a:bodyPr/>
                    <a:lstStyle/>
                    <a:p>
                      <a:pPr algn="ctr"/>
                      <a:r>
                        <a:rPr lang="ru-RU" dirty="0" smtClean="0"/>
                        <a:t>А1</a:t>
                      </a:r>
                      <a:endParaRPr lang="ru-RU" dirty="0"/>
                    </a:p>
                  </a:txBody>
                  <a:tcPr/>
                </a:tc>
                <a:tc>
                  <a:txBody>
                    <a:bodyPr/>
                    <a:lstStyle/>
                    <a:p>
                      <a:pPr algn="ctr"/>
                      <a:r>
                        <a:rPr lang="ru-RU" dirty="0" smtClean="0"/>
                        <a:t>3</a:t>
                      </a:r>
                      <a:endParaRPr lang="ru-RU" dirty="0"/>
                    </a:p>
                  </a:txBody>
                  <a:tcPr/>
                </a:tc>
                <a:tc>
                  <a:txBody>
                    <a:bodyPr/>
                    <a:lstStyle/>
                    <a:p>
                      <a:pPr algn="ctr"/>
                      <a:r>
                        <a:rPr lang="ru-RU" dirty="0" smtClean="0"/>
                        <a:t>1</a:t>
                      </a:r>
                      <a:endParaRPr lang="ru-RU" dirty="0"/>
                    </a:p>
                  </a:txBody>
                  <a:tcPr/>
                </a:tc>
                <a:tc>
                  <a:txBody>
                    <a:bodyPr/>
                    <a:lstStyle/>
                    <a:p>
                      <a:pPr algn="ctr"/>
                      <a:r>
                        <a:rPr lang="ru-RU" dirty="0" smtClean="0"/>
                        <a:t>2</a:t>
                      </a:r>
                      <a:endParaRPr lang="ru-RU" dirty="0"/>
                    </a:p>
                  </a:txBody>
                  <a:tcPr/>
                </a:tc>
                <a:tc>
                  <a:txBody>
                    <a:bodyPr/>
                    <a:lstStyle/>
                    <a:p>
                      <a:pPr algn="ctr"/>
                      <a:r>
                        <a:rPr lang="ru-RU" dirty="0" smtClean="0"/>
                        <a:t>1</a:t>
                      </a:r>
                      <a:endParaRPr lang="ru-RU" dirty="0"/>
                    </a:p>
                  </a:txBody>
                  <a:tcPr/>
                </a:tc>
                <a:tc>
                  <a:txBody>
                    <a:bodyPr/>
                    <a:lstStyle/>
                    <a:p>
                      <a:pPr algn="ctr"/>
                      <a:r>
                        <a:rPr lang="ru-RU" dirty="0" smtClean="0"/>
                        <a:t>1</a:t>
                      </a:r>
                      <a:endParaRPr lang="ru-RU" dirty="0"/>
                    </a:p>
                  </a:txBody>
                  <a:tcPr/>
                </a:tc>
                <a:tc>
                  <a:txBody>
                    <a:bodyPr/>
                    <a:lstStyle/>
                    <a:p>
                      <a:pPr algn="ctr"/>
                      <a:r>
                        <a:rPr lang="ru-RU" dirty="0" smtClean="0"/>
                        <a:t>3</a:t>
                      </a:r>
                      <a:endParaRPr lang="ru-RU" dirty="0"/>
                    </a:p>
                  </a:txBody>
                  <a:tcPr/>
                </a:tc>
              </a:tr>
              <a:tr h="509897">
                <a:tc>
                  <a:txBody>
                    <a:bodyPr/>
                    <a:lstStyle/>
                    <a:p>
                      <a:pPr algn="ctr"/>
                      <a:r>
                        <a:rPr lang="ru-RU" dirty="0" smtClean="0"/>
                        <a:t>А2</a:t>
                      </a:r>
                      <a:endParaRPr lang="ru-RU" dirty="0"/>
                    </a:p>
                  </a:txBody>
                  <a:tcPr/>
                </a:tc>
                <a:tc>
                  <a:txBody>
                    <a:bodyPr/>
                    <a:lstStyle/>
                    <a:p>
                      <a:pPr algn="ctr"/>
                      <a:r>
                        <a:rPr lang="ru-RU" dirty="0" smtClean="0"/>
                        <a:t>2</a:t>
                      </a:r>
                      <a:endParaRPr lang="ru-RU" dirty="0"/>
                    </a:p>
                  </a:txBody>
                  <a:tcPr/>
                </a:tc>
                <a:tc>
                  <a:txBody>
                    <a:bodyPr/>
                    <a:lstStyle/>
                    <a:p>
                      <a:pPr algn="ctr"/>
                      <a:r>
                        <a:rPr lang="ru-RU" dirty="0" smtClean="0"/>
                        <a:t>3</a:t>
                      </a:r>
                      <a:endParaRPr lang="ru-RU" dirty="0"/>
                    </a:p>
                  </a:txBody>
                  <a:tcPr/>
                </a:tc>
                <a:tc>
                  <a:txBody>
                    <a:bodyPr/>
                    <a:lstStyle/>
                    <a:p>
                      <a:pPr algn="ctr"/>
                      <a:r>
                        <a:rPr lang="ru-RU" dirty="0" smtClean="0"/>
                        <a:t>1</a:t>
                      </a:r>
                      <a:endParaRPr lang="ru-RU" dirty="0"/>
                    </a:p>
                  </a:txBody>
                  <a:tcPr/>
                </a:tc>
                <a:tc>
                  <a:txBody>
                    <a:bodyPr/>
                    <a:lstStyle/>
                    <a:p>
                      <a:pPr algn="ctr"/>
                      <a:r>
                        <a:rPr lang="ru-RU" dirty="0" smtClean="0"/>
                        <a:t>1</a:t>
                      </a:r>
                      <a:endParaRPr lang="ru-RU" dirty="0"/>
                    </a:p>
                  </a:txBody>
                  <a:tcPr/>
                </a:tc>
                <a:tc>
                  <a:txBody>
                    <a:bodyPr/>
                    <a:lstStyle/>
                    <a:p>
                      <a:pPr algn="ctr"/>
                      <a:r>
                        <a:rPr lang="ru-RU" dirty="0" smtClean="0"/>
                        <a:t>3</a:t>
                      </a:r>
                      <a:endParaRPr lang="ru-RU" dirty="0"/>
                    </a:p>
                  </a:txBody>
                  <a:tcPr/>
                </a:tc>
                <a:tc>
                  <a:txBody>
                    <a:bodyPr/>
                    <a:lstStyle/>
                    <a:p>
                      <a:pPr algn="ctr"/>
                      <a:r>
                        <a:rPr lang="ru-RU" dirty="0" smtClean="0"/>
                        <a:t>2</a:t>
                      </a:r>
                      <a:endParaRPr lang="ru-RU" dirty="0"/>
                    </a:p>
                  </a:txBody>
                  <a:tcPr/>
                </a:tc>
              </a:tr>
              <a:tr h="582740">
                <a:tc>
                  <a:txBody>
                    <a:bodyPr/>
                    <a:lstStyle/>
                    <a:p>
                      <a:pPr algn="ctr"/>
                      <a:r>
                        <a:rPr lang="ru-RU" dirty="0" smtClean="0"/>
                        <a:t>А3</a:t>
                      </a:r>
                      <a:endParaRPr lang="ru-RU" dirty="0"/>
                    </a:p>
                  </a:txBody>
                  <a:tcPr/>
                </a:tc>
                <a:tc>
                  <a:txBody>
                    <a:bodyPr/>
                    <a:lstStyle/>
                    <a:p>
                      <a:pPr algn="ctr"/>
                      <a:r>
                        <a:rPr lang="ru-RU" dirty="0" smtClean="0"/>
                        <a:t>2</a:t>
                      </a:r>
                      <a:endParaRPr lang="ru-RU" dirty="0"/>
                    </a:p>
                  </a:txBody>
                  <a:tcPr/>
                </a:tc>
                <a:tc>
                  <a:txBody>
                    <a:bodyPr/>
                    <a:lstStyle/>
                    <a:p>
                      <a:pPr algn="ctr"/>
                      <a:r>
                        <a:rPr lang="ru-RU" dirty="0" smtClean="0"/>
                        <a:t>2</a:t>
                      </a:r>
                      <a:endParaRPr lang="ru-RU" dirty="0"/>
                    </a:p>
                  </a:txBody>
                  <a:tcPr/>
                </a:tc>
                <a:tc>
                  <a:txBody>
                    <a:bodyPr/>
                    <a:lstStyle/>
                    <a:p>
                      <a:pPr algn="ctr"/>
                      <a:r>
                        <a:rPr lang="ru-RU" dirty="0" smtClean="0"/>
                        <a:t>2</a:t>
                      </a:r>
                      <a:endParaRPr lang="ru-RU" dirty="0"/>
                    </a:p>
                  </a:txBody>
                  <a:tcPr/>
                </a:tc>
                <a:tc>
                  <a:txBody>
                    <a:bodyPr/>
                    <a:lstStyle/>
                    <a:p>
                      <a:pPr algn="ctr"/>
                      <a:r>
                        <a:rPr lang="ru-RU" dirty="0" smtClean="0"/>
                        <a:t>2</a:t>
                      </a:r>
                      <a:endParaRPr lang="ru-RU" dirty="0"/>
                    </a:p>
                  </a:txBody>
                  <a:tcPr/>
                </a:tc>
                <a:tc>
                  <a:txBody>
                    <a:bodyPr/>
                    <a:lstStyle/>
                    <a:p>
                      <a:pPr algn="ctr"/>
                      <a:r>
                        <a:rPr lang="ru-RU" dirty="0" smtClean="0"/>
                        <a:t>4</a:t>
                      </a:r>
                      <a:endParaRPr lang="ru-RU" dirty="0"/>
                    </a:p>
                  </a:txBody>
                  <a:tcPr/>
                </a:tc>
                <a:tc>
                  <a:txBody>
                    <a:bodyPr/>
                    <a:lstStyle/>
                    <a:p>
                      <a:pPr algn="ctr"/>
                      <a:r>
                        <a:rPr lang="ru-RU" dirty="0" smtClean="0"/>
                        <a:t>3</a:t>
                      </a:r>
                      <a:endParaRPr lang="ru-RU" dirty="0"/>
                    </a:p>
                  </a:txBody>
                  <a:tcPr/>
                </a:tc>
              </a:tr>
              <a:tr h="509897">
                <a:tc>
                  <a:txBody>
                    <a:bodyPr/>
                    <a:lstStyle/>
                    <a:p>
                      <a:pPr algn="ctr"/>
                      <a:r>
                        <a:rPr lang="ru-RU" dirty="0" smtClean="0"/>
                        <a:t>А4</a:t>
                      </a:r>
                      <a:endParaRPr lang="ru-RU" dirty="0"/>
                    </a:p>
                  </a:txBody>
                  <a:tcPr/>
                </a:tc>
                <a:tc>
                  <a:txBody>
                    <a:bodyPr/>
                    <a:lstStyle/>
                    <a:p>
                      <a:pPr algn="ctr"/>
                      <a:endParaRPr lang="ru-RU" dirty="0"/>
                    </a:p>
                  </a:txBody>
                  <a:tcPr/>
                </a:tc>
                <a:tc>
                  <a:txBody>
                    <a:bodyPr/>
                    <a:lstStyle/>
                    <a:p>
                      <a:pPr algn="ctr"/>
                      <a:endParaRPr lang="ru-RU"/>
                    </a:p>
                  </a:txBody>
                  <a:tcPr/>
                </a:tc>
                <a:tc>
                  <a:txBody>
                    <a:bodyPr/>
                    <a:lstStyle/>
                    <a:p>
                      <a:pPr algn="ctr"/>
                      <a:r>
                        <a:rPr lang="ru-RU" dirty="0" smtClean="0"/>
                        <a:t>2</a:t>
                      </a:r>
                      <a:endParaRPr lang="ru-RU" dirty="0"/>
                    </a:p>
                  </a:txBody>
                  <a:tcPr/>
                </a:tc>
                <a:tc>
                  <a:txBody>
                    <a:bodyPr/>
                    <a:lstStyle/>
                    <a:p>
                      <a:pPr algn="ctr"/>
                      <a:r>
                        <a:rPr lang="ru-RU" dirty="0" smtClean="0"/>
                        <a:t>2</a:t>
                      </a:r>
                      <a:endParaRPr lang="ru-RU" dirty="0"/>
                    </a:p>
                  </a:txBody>
                  <a:tcPr/>
                </a:tc>
                <a:tc>
                  <a:txBody>
                    <a:bodyPr/>
                    <a:lstStyle/>
                    <a:p>
                      <a:pPr algn="ctr"/>
                      <a:r>
                        <a:rPr lang="ru-RU" dirty="0" smtClean="0"/>
                        <a:t>4</a:t>
                      </a:r>
                      <a:endParaRPr lang="ru-RU" dirty="0"/>
                    </a:p>
                  </a:txBody>
                  <a:tcPr/>
                </a:tc>
                <a:tc>
                  <a:txBody>
                    <a:bodyPr/>
                    <a:lstStyle/>
                    <a:p>
                      <a:pPr algn="ctr"/>
                      <a:r>
                        <a:rPr lang="ru-RU" dirty="0" smtClean="0"/>
                        <a:t>2</a:t>
                      </a:r>
                      <a:endParaRPr lang="ru-RU" dirty="0"/>
                    </a:p>
                  </a:txBody>
                  <a:tcPr/>
                </a:tc>
              </a:tr>
              <a:tr h="442479">
                <a:tc>
                  <a:txBody>
                    <a:bodyPr/>
                    <a:lstStyle/>
                    <a:p>
                      <a:pPr algn="ctr"/>
                      <a:r>
                        <a:rPr lang="ru-RU" dirty="0" smtClean="0"/>
                        <a:t>А5</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r>
                        <a:rPr lang="ru-RU" dirty="0" smtClean="0"/>
                        <a:t>1</a:t>
                      </a:r>
                      <a:endParaRPr lang="ru-RU" dirty="0"/>
                    </a:p>
                  </a:txBody>
                  <a:tcPr/>
                </a:tc>
                <a:tc>
                  <a:txBody>
                    <a:bodyPr/>
                    <a:lstStyle/>
                    <a:p>
                      <a:pPr algn="ctr"/>
                      <a:r>
                        <a:rPr lang="ru-RU" dirty="0" smtClean="0"/>
                        <a:t>1</a:t>
                      </a:r>
                      <a:endParaRPr lang="ru-RU" dirty="0"/>
                    </a:p>
                  </a:txBody>
                  <a:tcPr/>
                </a:tc>
              </a:tr>
              <a:tr h="509897">
                <a:tc>
                  <a:txBody>
                    <a:bodyPr/>
                    <a:lstStyle/>
                    <a:p>
                      <a:pPr algn="ctr"/>
                      <a:r>
                        <a:rPr lang="ru-RU" dirty="0" smtClean="0"/>
                        <a:t>В4</a:t>
                      </a:r>
                      <a:endParaRPr lang="ru-RU" dirty="0"/>
                    </a:p>
                  </a:txBody>
                  <a:tcPr/>
                </a:tc>
                <a:tc>
                  <a:txBody>
                    <a:bodyPr/>
                    <a:lstStyle/>
                    <a:p>
                      <a:pPr algn="ctr"/>
                      <a:r>
                        <a:rPr lang="ru-RU" dirty="0" smtClean="0"/>
                        <a:t>1,3,4</a:t>
                      </a:r>
                      <a:endParaRPr lang="ru-RU" dirty="0"/>
                    </a:p>
                  </a:txBody>
                  <a:tcPr/>
                </a:tc>
                <a:tc>
                  <a:txBody>
                    <a:bodyPr/>
                    <a:lstStyle/>
                    <a:p>
                      <a:pPr algn="ctr"/>
                      <a:r>
                        <a:rPr lang="ru-RU" dirty="0" smtClean="0"/>
                        <a:t>2,4,5</a:t>
                      </a: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r>
              <a:tr h="708568">
                <a:tc>
                  <a:txBody>
                    <a:bodyPr/>
                    <a:lstStyle/>
                    <a:p>
                      <a:pPr algn="ctr"/>
                      <a:r>
                        <a:rPr lang="ru-RU" dirty="0" smtClean="0"/>
                        <a:t>В5</a:t>
                      </a:r>
                      <a:endParaRPr lang="ru-RU" dirty="0"/>
                    </a:p>
                  </a:txBody>
                  <a:tcPr/>
                </a:tc>
                <a:tc>
                  <a:txBody>
                    <a:bodyPr/>
                    <a:lstStyle/>
                    <a:p>
                      <a:pPr algn="ctr"/>
                      <a:r>
                        <a:rPr lang="ru-RU" dirty="0" smtClean="0"/>
                        <a:t>А1 Б2 В2 Г1</a:t>
                      </a:r>
                      <a:endParaRPr lang="ru-RU" dirty="0"/>
                    </a:p>
                  </a:txBody>
                  <a:tcPr/>
                </a:tc>
                <a:tc>
                  <a:txBody>
                    <a:bodyPr/>
                    <a:lstStyle/>
                    <a:p>
                      <a:pPr algn="ctr"/>
                      <a:r>
                        <a:rPr lang="ru-RU" dirty="0" smtClean="0"/>
                        <a:t>А1 Б2 В1 Г2</a:t>
                      </a:r>
                      <a:endParaRPr lang="ru-RU" dirty="0"/>
                    </a:p>
                  </a:txBody>
                  <a:tcPr/>
                </a:tc>
                <a:tc>
                  <a:txBody>
                    <a:bodyPr/>
                    <a:lstStyle/>
                    <a:p>
                      <a:pPr algn="ctr"/>
                      <a:r>
                        <a:rPr lang="ru-RU" dirty="0" smtClean="0"/>
                        <a:t>2,4,6</a:t>
                      </a:r>
                      <a:endParaRPr lang="ru-RU" dirty="0"/>
                    </a:p>
                  </a:txBody>
                  <a:tcPr/>
                </a:tc>
                <a:tc>
                  <a:txBody>
                    <a:bodyPr/>
                    <a:lstStyle/>
                    <a:p>
                      <a:pPr algn="ctr"/>
                      <a:r>
                        <a:rPr lang="ru-RU" dirty="0" smtClean="0"/>
                        <a:t>1,4,6</a:t>
                      </a: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572560" cy="57150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b="1" i="1" dirty="0" smtClean="0"/>
              <a:t>Критерии оценок.</a:t>
            </a:r>
            <a:endParaRPr lang="ru-RU" b="1" i="1" dirty="0"/>
          </a:p>
        </p:txBody>
      </p:sp>
      <p:graphicFrame>
        <p:nvGraphicFramePr>
          <p:cNvPr id="4" name="Содержимое 3"/>
          <p:cNvGraphicFramePr>
            <a:graphicFrameLocks noGrp="1"/>
          </p:cNvGraphicFramePr>
          <p:nvPr>
            <p:ph idx="1"/>
          </p:nvPr>
        </p:nvGraphicFramePr>
        <p:xfrm>
          <a:off x="214282" y="987991"/>
          <a:ext cx="8715436" cy="5630377"/>
        </p:xfrm>
        <a:graphic>
          <a:graphicData uri="http://schemas.openxmlformats.org/drawingml/2006/table">
            <a:tbl>
              <a:tblPr firstRow="1" bandRow="1">
                <a:tableStyleId>{5C22544A-7EE6-4342-B048-85BDC9FD1C3A}</a:tableStyleId>
              </a:tblPr>
              <a:tblGrid>
                <a:gridCol w="1146767"/>
                <a:gridCol w="6777036"/>
                <a:gridCol w="791633"/>
              </a:tblGrid>
              <a:tr h="879957">
                <a:tc>
                  <a:txBody>
                    <a:bodyPr/>
                    <a:lstStyle/>
                    <a:p>
                      <a:pPr algn="ctr"/>
                      <a:r>
                        <a:rPr lang="ru-RU" b="0" i="1" dirty="0" smtClean="0"/>
                        <a:t>Количество ошибок</a:t>
                      </a:r>
                      <a:endParaRPr lang="ru-RU" b="0" i="1" dirty="0"/>
                    </a:p>
                  </a:txBody>
                  <a:tcPr/>
                </a:tc>
                <a:tc>
                  <a:txBody>
                    <a:bodyPr/>
                    <a:lstStyle/>
                    <a:p>
                      <a:pPr algn="ctr"/>
                      <a:r>
                        <a:rPr lang="ru-RU" b="0" i="1" dirty="0" smtClean="0"/>
                        <a:t>Варианты</a:t>
                      </a:r>
                      <a:endParaRPr lang="ru-RU" b="0" i="1" dirty="0"/>
                    </a:p>
                  </a:txBody>
                  <a:tcPr/>
                </a:tc>
                <a:tc>
                  <a:txBody>
                    <a:bodyPr/>
                    <a:lstStyle/>
                    <a:p>
                      <a:pPr algn="ctr"/>
                      <a:r>
                        <a:rPr lang="ru-RU" b="0" i="1" dirty="0" smtClean="0"/>
                        <a:t>Оценка</a:t>
                      </a:r>
                      <a:endParaRPr lang="ru-RU" b="0" i="1" dirty="0"/>
                    </a:p>
                  </a:txBody>
                  <a:tcPr/>
                </a:tc>
              </a:tr>
              <a:tr h="393911">
                <a:tc>
                  <a:txBody>
                    <a:bodyPr/>
                    <a:lstStyle/>
                    <a:p>
                      <a:pPr algn="ctr"/>
                      <a:r>
                        <a:rPr lang="ru-RU" dirty="0" smtClean="0"/>
                        <a:t>1</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1 на «5» Вариант 2 на «5»</a:t>
                      </a:r>
                      <a:endParaRPr lang="ru-RU" dirty="0"/>
                    </a:p>
                  </a:txBody>
                  <a:tcPr/>
                </a:tc>
                <a:tc>
                  <a:txBody>
                    <a:bodyPr/>
                    <a:lstStyle/>
                    <a:p>
                      <a:pPr algn="ctr"/>
                      <a:r>
                        <a:rPr lang="ru-RU" dirty="0" smtClean="0"/>
                        <a:t>5</a:t>
                      </a:r>
                      <a:endParaRPr lang="ru-RU" dirty="0"/>
                    </a:p>
                  </a:txBody>
                  <a:tcPr/>
                </a:tc>
              </a:tr>
              <a:tr h="559614">
                <a:tc>
                  <a:txBody>
                    <a:bodyPr/>
                    <a:lstStyle/>
                    <a:p>
                      <a:pPr algn="ctr"/>
                      <a:r>
                        <a:rPr lang="ru-RU" dirty="0" smtClean="0"/>
                        <a:t>1</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1 на «4» Вариант 2 на «4» /Вариант 1 на «3»</a:t>
                      </a:r>
                      <a:endParaRPr lang="ru-RU" dirty="0"/>
                    </a:p>
                  </a:txBody>
                  <a:tcPr/>
                </a:tc>
                <a:tc>
                  <a:txBody>
                    <a:bodyPr/>
                    <a:lstStyle/>
                    <a:p>
                      <a:pPr algn="ctr"/>
                      <a:r>
                        <a:rPr lang="ru-RU" dirty="0" smtClean="0"/>
                        <a:t>4/3</a:t>
                      </a:r>
                      <a:endParaRPr lang="ru-RU" dirty="0"/>
                    </a:p>
                  </a:txBody>
                  <a:tcPr/>
                </a:tc>
              </a:tr>
              <a:tr h="615970">
                <a:tc>
                  <a:txBody>
                    <a:bodyPr/>
                    <a:lstStyle/>
                    <a:p>
                      <a:pPr algn="ctr"/>
                      <a:r>
                        <a:rPr lang="ru-RU" dirty="0" smtClean="0"/>
                        <a:t>2</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1 на «5» Вариант 2 на «5» /Вариант 2 на «3»</a:t>
                      </a:r>
                    </a:p>
                    <a:p>
                      <a:pPr algn="ctr"/>
                      <a:endParaRPr lang="ru-RU" dirty="0"/>
                    </a:p>
                  </a:txBody>
                  <a:tcPr/>
                </a:tc>
                <a:tc>
                  <a:txBody>
                    <a:bodyPr/>
                    <a:lstStyle/>
                    <a:p>
                      <a:pPr algn="ctr"/>
                      <a:r>
                        <a:rPr lang="ru-RU" dirty="0" smtClean="0"/>
                        <a:t>4/3</a:t>
                      </a:r>
                      <a:endParaRPr lang="ru-RU" dirty="0"/>
                    </a:p>
                  </a:txBody>
                  <a:tcPr/>
                </a:tc>
              </a:tr>
              <a:tr h="562052">
                <a:tc>
                  <a:txBody>
                    <a:bodyPr/>
                    <a:lstStyle/>
                    <a:p>
                      <a:pPr algn="ctr"/>
                      <a:r>
                        <a:rPr lang="ru-RU" dirty="0" smtClean="0"/>
                        <a:t>2</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1 на «4» Вариант 2 на «4» /Вариант 1 на «3»</a:t>
                      </a:r>
                      <a:endParaRPr lang="ru-RU" dirty="0"/>
                    </a:p>
                  </a:txBody>
                  <a:tcPr/>
                </a:tc>
                <a:tc>
                  <a:txBody>
                    <a:bodyPr/>
                    <a:lstStyle/>
                    <a:p>
                      <a:pPr algn="ctr"/>
                      <a:r>
                        <a:rPr lang="ru-RU" dirty="0" smtClean="0"/>
                        <a:t>3</a:t>
                      </a:r>
                      <a:endParaRPr lang="ru-RU" dirty="0"/>
                    </a:p>
                  </a:txBody>
                  <a:tcPr/>
                </a:tc>
              </a:tr>
              <a:tr h="615970">
                <a:tc>
                  <a:txBody>
                    <a:bodyPr/>
                    <a:lstStyle/>
                    <a:p>
                      <a:pPr algn="ctr"/>
                      <a:r>
                        <a:rPr lang="ru-RU" dirty="0" smtClean="0"/>
                        <a:t>3</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1 на «5» Вариант 1 на «4»/ Вариант 1 на «3»</a:t>
                      </a:r>
                    </a:p>
                    <a:p>
                      <a:pPr algn="ctr"/>
                      <a:endParaRPr lang="ru-RU" dirty="0"/>
                    </a:p>
                  </a:txBody>
                  <a:tcPr/>
                </a:tc>
                <a:tc>
                  <a:txBody>
                    <a:bodyPr/>
                    <a:lstStyle/>
                    <a:p>
                      <a:pPr algn="ctr"/>
                      <a:r>
                        <a:rPr lang="ru-RU" dirty="0" smtClean="0"/>
                        <a:t>3/2</a:t>
                      </a:r>
                      <a:endParaRPr lang="ru-RU" dirty="0"/>
                    </a:p>
                  </a:txBody>
                  <a:tcPr/>
                </a:tc>
              </a:tr>
              <a:tr h="615970">
                <a:tc>
                  <a:txBody>
                    <a:bodyPr/>
                    <a:lstStyle/>
                    <a:p>
                      <a:pPr algn="ctr"/>
                      <a:r>
                        <a:rPr lang="ru-RU" dirty="0" smtClean="0"/>
                        <a:t>3</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2 на «5» Вариант 2 на «4» /Вариант 2 на «3»</a:t>
                      </a:r>
                    </a:p>
                    <a:p>
                      <a:pPr algn="ctr"/>
                      <a:endParaRPr lang="ru-RU" dirty="0"/>
                    </a:p>
                  </a:txBody>
                  <a:tcPr/>
                </a:tc>
                <a:tc>
                  <a:txBody>
                    <a:bodyPr/>
                    <a:lstStyle/>
                    <a:p>
                      <a:pPr algn="ctr"/>
                      <a:r>
                        <a:rPr lang="ru-RU" dirty="0" smtClean="0"/>
                        <a:t>3/2</a:t>
                      </a:r>
                      <a:endParaRPr lang="ru-RU" dirty="0"/>
                    </a:p>
                  </a:txBody>
                  <a:tcPr/>
                </a:tc>
              </a:tr>
              <a:tr h="615970">
                <a:tc>
                  <a:txBody>
                    <a:bodyPr/>
                    <a:lstStyle/>
                    <a:p>
                      <a:pPr algn="ctr"/>
                      <a:r>
                        <a:rPr lang="ru-RU" dirty="0" smtClean="0"/>
                        <a:t>4</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1 на «5» Вариант 1 на «4» Вариант 1 на «3»</a:t>
                      </a:r>
                    </a:p>
                    <a:p>
                      <a:pPr algn="ctr"/>
                      <a:endParaRPr lang="ru-RU" dirty="0"/>
                    </a:p>
                  </a:txBody>
                  <a:tcPr/>
                </a:tc>
                <a:tc>
                  <a:txBody>
                    <a:bodyPr/>
                    <a:lstStyle/>
                    <a:p>
                      <a:pPr algn="ctr"/>
                      <a:r>
                        <a:rPr lang="ru-RU" dirty="0" smtClean="0"/>
                        <a:t>2</a:t>
                      </a:r>
                      <a:endParaRPr lang="ru-RU" dirty="0"/>
                    </a:p>
                  </a:txBody>
                  <a:tcPr/>
                </a:tc>
              </a:tr>
              <a:tr h="615970">
                <a:tc>
                  <a:txBody>
                    <a:bodyPr/>
                    <a:lstStyle/>
                    <a:p>
                      <a:pPr algn="ctr"/>
                      <a:r>
                        <a:rPr lang="ru-RU" dirty="0" smtClean="0"/>
                        <a:t>4</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Вариант 2 на «5» Вариант 2 на «4» Вариант 2 на «3»</a:t>
                      </a:r>
                    </a:p>
                    <a:p>
                      <a:pPr algn="ctr"/>
                      <a:endParaRPr lang="ru-RU" dirty="0"/>
                    </a:p>
                  </a:txBody>
                  <a:tcPr/>
                </a:tc>
                <a:tc>
                  <a:txBody>
                    <a:bodyPr/>
                    <a:lstStyle/>
                    <a:p>
                      <a:pPr algn="ctr"/>
                      <a:r>
                        <a:rPr lang="ru-RU" dirty="0" smtClean="0"/>
                        <a:t>2</a:t>
                      </a:r>
                      <a:endParaRPr lang="ru-RU"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28596" y="285728"/>
            <a:ext cx="8286808" cy="6143668"/>
          </a:xfrm>
        </p:spPr>
        <p:style>
          <a:lnRef idx="1">
            <a:schemeClr val="accent2"/>
          </a:lnRef>
          <a:fillRef idx="2">
            <a:schemeClr val="accent2"/>
          </a:fillRef>
          <a:effectRef idx="1">
            <a:schemeClr val="accent2"/>
          </a:effectRef>
          <a:fontRef idx="minor">
            <a:schemeClr val="dk1"/>
          </a:fontRef>
        </p:style>
        <p:txBody>
          <a:bodyPr>
            <a:noAutofit/>
          </a:bodyPr>
          <a:lstStyle/>
          <a:p>
            <a:r>
              <a:rPr lang="ru-RU" sz="3100" b="1" i="1" dirty="0" smtClean="0"/>
              <a:t>Эпидемическая  </a:t>
            </a:r>
            <a:r>
              <a:rPr lang="ru-RU" sz="3100" b="1" i="1" dirty="0" err="1" smtClean="0"/>
              <a:t>распространяемость</a:t>
            </a:r>
            <a:r>
              <a:rPr lang="ru-RU" sz="3100" b="1" i="1" dirty="0" smtClean="0"/>
              <a:t>  </a:t>
            </a:r>
            <a:r>
              <a:rPr lang="ru-RU" sz="3100" b="1" i="1" dirty="0" err="1" smtClean="0"/>
              <a:t>сердечно-сосудистых</a:t>
            </a:r>
            <a:r>
              <a:rPr lang="ru-RU" sz="3100" b="1" i="1" dirty="0" smtClean="0"/>
              <a:t>  заболеваний  в Республике  Казахстан вызывает  тревогу  не  только  у  врачей кардиологов,  но и у  всей  общественности  республики  в  целом.  В  настоящее  время общеизвестно,  что  высокая  смертность  и  госпитальная  летальность  от кардиологических  заболеваний  негативно  влияет  на основные демографические показатели  республики. </a:t>
            </a:r>
            <a:endParaRPr lang="ru-RU" sz="3100" b="1" i="1"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357166"/>
            <a:ext cx="8286808" cy="6215106"/>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ru-RU" b="1" i="1" dirty="0" smtClean="0"/>
              <a:t> Так,  в  последние  четверть века  до сих пор </a:t>
            </a:r>
            <a:r>
              <a:rPr lang="ru-RU" b="1" i="1" dirty="0" err="1" smtClean="0"/>
              <a:t>сердечно-сосудистые</a:t>
            </a:r>
            <a:r>
              <a:rPr lang="ru-RU" b="1" i="1" dirty="0" smtClean="0"/>
              <a:t>  заболевания  занимают  первое  место  среди  причин  смертности, инвалидности и заболеваемости населения республики. По прогнозам ВОЗ, к 2030 году около 23,6 миллионов человек умрет от ССЗ, главным образом, от болезней сердца и инсульта, которые останутся единственными основными причинами смерти. Смертность от </a:t>
            </a:r>
            <a:r>
              <a:rPr lang="ru-RU" b="1" i="1" dirty="0" err="1" smtClean="0"/>
              <a:t>сердечно-сосудистых</a:t>
            </a:r>
            <a:r>
              <a:rPr lang="ru-RU" b="1" i="1" dirty="0" smtClean="0"/>
              <a:t> заболеваний в Казахстане выводит нас на лидирующие позиции в странах СНГ. </a:t>
            </a:r>
          </a:p>
          <a:p>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20" y="285728"/>
            <a:ext cx="8586790" cy="6169037"/>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ru-RU" b="1" i="1" dirty="0" smtClean="0"/>
              <a:t>Ежегодный ущерб из-за </a:t>
            </a:r>
            <a:r>
              <a:rPr lang="ru-RU" b="1" i="1" dirty="0" err="1" smtClean="0"/>
              <a:t>сердечно-сосудистых</a:t>
            </a:r>
            <a:r>
              <a:rPr lang="ru-RU" b="1" i="1" dirty="0" smtClean="0"/>
              <a:t> заболеваний в Казахстане составляет в среднем около 89 миллиардов тенге, отмечают специалисты Министерства здравоохранения РК.  Казахстан занимает первое место по уровню смертности от болезней системы кровообращения среди стран Европейского союза, Центральной и Восточной Европы и Центрально-Азиатского региона.   По данным мировой статистики, </a:t>
            </a:r>
            <a:r>
              <a:rPr lang="ru-RU" b="1" i="1" dirty="0" err="1" smtClean="0"/>
              <a:t>сердечно-сосудистые</a:t>
            </a:r>
            <a:r>
              <a:rPr lang="ru-RU" b="1" i="1" dirty="0" smtClean="0"/>
              <a:t> заболевания занимают ведущее место среди причин смертности и инвалидности людей. </a:t>
            </a:r>
            <a:endParaRPr lang="ru-RU" b="1" i="1"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598</TotalTime>
  <Words>2138</Words>
  <Application>Microsoft Office PowerPoint</Application>
  <PresentationFormat>Экран (4:3)</PresentationFormat>
  <Paragraphs>196</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Тема Office</vt:lpstr>
      <vt:lpstr>ТЕМА УРОКА</vt:lpstr>
      <vt:lpstr>ЦЕЛИ ДЛЯ УЧИТЕЛЯ:</vt:lpstr>
      <vt:lpstr>ЦЕЛИ ДЛЯ ВАС:</vt:lpstr>
      <vt:lpstr>Проверочная работа</vt:lpstr>
      <vt:lpstr>Ключи к вариантам ответов.</vt:lpstr>
      <vt:lpstr>Критерии оценок.</vt:lpstr>
      <vt:lpstr>Слайд 7</vt:lpstr>
      <vt:lpstr>Слайд 8</vt:lpstr>
      <vt:lpstr>Слайд 9</vt:lpstr>
      <vt:lpstr>КАКИЕ ЗАБОЛЕВАНИЯ СЕРДЦА И СОСУДОВ ВЫ ЗНАЕТЕ?</vt:lpstr>
      <vt:lpstr>Заболевания сердечно-сосудистой системы:</vt:lpstr>
      <vt:lpstr>болезнь периферических артерий – болезнь кровеносных сосудов, снабжающих кровью руки и ноги;</vt:lpstr>
      <vt:lpstr>Слайд 13</vt:lpstr>
      <vt:lpstr>Для каждого казахстанца высшей ценностью должно быть его здоровье и здоровье его близких.</vt:lpstr>
      <vt:lpstr>Программа социальной модернизации Казахстана</vt:lpstr>
      <vt:lpstr>Слайд 16</vt:lpstr>
      <vt:lpstr>Слайд 17</vt:lpstr>
      <vt:lpstr>Слайд 18</vt:lpstr>
      <vt:lpstr>Сердце. </vt:lpstr>
      <vt:lpstr>ПРИЧИНЫ, ПРИВОДЯЩИЕ К ЗАБОЛЕВАНИЯМ СЕРДЕЧНО-СОСУДИСТОЙ СИСТЕМЫ</vt:lpstr>
      <vt:lpstr>ВЛИЯНИЕ АЛКОГОЛЯ НА СЕРДЦЕ И СОСУДЫ</vt:lpstr>
      <vt:lpstr>Слайд 22</vt:lpstr>
      <vt:lpstr>МАЛОПОДВИЖНЫЙ ОБРАЗ ЖИЗНИ</vt:lpstr>
      <vt:lpstr>Создайте буриме.</vt:lpstr>
      <vt:lpstr>Буриме «Измени свою жизнь». </vt:lpstr>
      <vt:lpstr>Экологические факторы</vt:lpstr>
      <vt:lpstr>Экологические факторы:</vt:lpstr>
      <vt:lpstr>ТЕКСТ 1.</vt:lpstr>
      <vt:lpstr>ТЕКСТ 2.</vt:lpstr>
      <vt:lpstr>ПРОВЕРКА СХЕМЫ:</vt:lpstr>
      <vt:lpstr>Слайд 31</vt:lpstr>
      <vt:lpstr>Слайд 32</vt:lpstr>
      <vt:lpstr>Лабораторная работа № 9.</vt:lpstr>
      <vt:lpstr>ПРОБЛЕМА</vt:lpstr>
      <vt:lpstr>ЦЕЛЬ РАБОТЫ:</vt:lpstr>
      <vt:lpstr>Слайд 36</vt:lpstr>
      <vt:lpstr>ВИДЫ КРОВОТЕЧЕНИЙ</vt:lpstr>
      <vt:lpstr>инструкция по проведению лабораторной работы.</vt:lpstr>
      <vt:lpstr>Заполните таблицу:</vt:lpstr>
      <vt:lpstr>Проверяем таблицу.</vt:lpstr>
      <vt:lpstr>Капиллярное кровотечение.</vt:lpstr>
      <vt:lpstr>Венозное кровотечение</vt:lpstr>
      <vt:lpstr>Артериальное кровотечение</vt:lpstr>
      <vt:lpstr>Слайд 44</vt:lpstr>
      <vt:lpstr>Запишите вывод лабораторной работы.</vt:lpstr>
      <vt:lpstr>Домашнее задание.</vt:lpstr>
      <vt:lpstr>ПОМНИТЕ:</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dc:title>
  <dc:creator>Irina</dc:creator>
  <cp:lastModifiedBy>Irina</cp:lastModifiedBy>
  <cp:revision>67</cp:revision>
  <dcterms:created xsi:type="dcterms:W3CDTF">2013-01-18T05:35:45Z</dcterms:created>
  <dcterms:modified xsi:type="dcterms:W3CDTF">2013-01-20T11:40:54Z</dcterms:modified>
</cp:coreProperties>
</file>