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3" r:id="rId6"/>
    <p:sldId id="271" r:id="rId7"/>
    <p:sldId id="272" r:id="rId8"/>
    <p:sldId id="273" r:id="rId9"/>
    <p:sldId id="275" r:id="rId10"/>
    <p:sldId id="276" r:id="rId11"/>
    <p:sldId id="261" r:id="rId12"/>
    <p:sldId id="277" r:id="rId13"/>
    <p:sldId id="278" r:id="rId14"/>
    <p:sldId id="282" r:id="rId15"/>
    <p:sldId id="279" r:id="rId16"/>
    <p:sldId id="28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9D918-45AA-4F8B-8A40-6A016DAAFC35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C756D-66DA-4D80-8453-DD53F5D83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C756D-66DA-4D80-8453-DD53F5D83AC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C756D-66DA-4D80-8453-DD53F5D83AC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B2D4-248F-4950-8DED-C267A632BA88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6C68-0D8A-415F-99B5-936A4CD6A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B2D4-248F-4950-8DED-C267A632BA88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6C68-0D8A-415F-99B5-936A4CD6A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B2D4-248F-4950-8DED-C267A632BA88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6C68-0D8A-415F-99B5-936A4CD6A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B2D4-248F-4950-8DED-C267A632BA88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6C68-0D8A-415F-99B5-936A4CD6A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B2D4-248F-4950-8DED-C267A632BA88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6C68-0D8A-415F-99B5-936A4CD6A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B2D4-248F-4950-8DED-C267A632BA88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6C68-0D8A-415F-99B5-936A4CD6A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B2D4-248F-4950-8DED-C267A632BA88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6C68-0D8A-415F-99B5-936A4CD6A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B2D4-248F-4950-8DED-C267A632BA88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6C68-0D8A-415F-99B5-936A4CD6A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B2D4-248F-4950-8DED-C267A632BA88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6C68-0D8A-415F-99B5-936A4CD6A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B2D4-248F-4950-8DED-C267A632BA88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6C68-0D8A-415F-99B5-936A4CD6A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B2D4-248F-4950-8DED-C267A632BA88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036C68-0D8A-415F-99B5-936A4CD6A4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A4B2D4-248F-4950-8DED-C267A632BA88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036C68-0D8A-415F-99B5-936A4CD6A45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ПРОБЛЕМНЫЕ ТЕМЫ ПО БИОЛОГИИ ПРИ ПОДГОТОВКЕ К ЕНТ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3214686"/>
            <a:ext cx="5286412" cy="3643314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/>
              <a:t>Задачи по биологии на наследование, </a:t>
            </a:r>
          </a:p>
          <a:p>
            <a:pPr algn="ctr"/>
            <a:r>
              <a:rPr lang="ru-RU" sz="2400" b="1" i="1" dirty="0" smtClean="0"/>
              <a:t>сцепленное с полом. </a:t>
            </a:r>
          </a:p>
          <a:p>
            <a:pPr algn="ctr"/>
            <a:r>
              <a:rPr lang="ru-RU" sz="2400" b="1" i="1" dirty="0" smtClean="0"/>
              <a:t>Подготовила учитель </a:t>
            </a:r>
            <a:r>
              <a:rPr lang="ru-RU" sz="2400" b="1" i="1" dirty="0" smtClean="0"/>
              <a:t>биологии</a:t>
            </a:r>
          </a:p>
          <a:p>
            <a:pPr algn="ctr"/>
            <a:r>
              <a:rPr lang="ru-RU" sz="2400" b="1" i="1" dirty="0" smtClean="0"/>
              <a:t> </a:t>
            </a:r>
            <a:r>
              <a:rPr lang="ru-RU" sz="2400" b="1" i="1" dirty="0" smtClean="0"/>
              <a:t>высшей категории</a:t>
            </a:r>
          </a:p>
          <a:p>
            <a:pPr algn="ctr"/>
            <a:r>
              <a:rPr lang="ru-RU" sz="2400" b="1" i="1" dirty="0" smtClean="0"/>
              <a:t> школы – лицей №8</a:t>
            </a:r>
          </a:p>
          <a:p>
            <a:pPr algn="ctr"/>
            <a:r>
              <a:rPr lang="ru-RU" sz="2400" b="1" i="1" dirty="0" smtClean="0"/>
              <a:t> Синицына Ирина Юрьевна </a:t>
            </a:r>
          </a:p>
          <a:p>
            <a:pPr algn="ctr"/>
            <a:endParaRPr lang="ru-RU" sz="2400" b="1" i="1" dirty="0"/>
          </a:p>
        </p:txBody>
      </p:sp>
      <p:pic>
        <p:nvPicPr>
          <p:cNvPr id="4" name="Рисунок 3" descr="IMG_04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286124"/>
            <a:ext cx="4286280" cy="32861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786874" cy="4603434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Примечание 6:</a:t>
            </a:r>
          </a:p>
          <a:p>
            <a:r>
              <a:rPr lang="ru-RU" sz="2800" i="1" dirty="0" smtClean="0"/>
              <a:t>Х-хромосома, наоборот, содержит много генов. К заболеваниям – признакам, сцепленным с Х-хромосомой относятся: </a:t>
            </a:r>
            <a:r>
              <a:rPr lang="ru-RU" sz="2800" b="1" i="1" u="sng" dirty="0" smtClean="0"/>
              <a:t>дальтонизм</a:t>
            </a:r>
            <a:r>
              <a:rPr lang="ru-RU" sz="2800" dirty="0" smtClean="0"/>
              <a:t> (</a:t>
            </a:r>
            <a:r>
              <a:rPr lang="ru-RU" sz="2800" b="1" i="1" u="sng" dirty="0" err="1" smtClean="0"/>
              <a:t>ахроматопия</a:t>
            </a:r>
            <a:r>
              <a:rPr lang="ru-RU" sz="2800" dirty="0" smtClean="0"/>
              <a:t>, </a:t>
            </a:r>
            <a:r>
              <a:rPr lang="ru-RU" sz="2800" i="1" dirty="0" smtClean="0"/>
              <a:t>или частичная цветовая слепота; различают </a:t>
            </a:r>
            <a:r>
              <a:rPr lang="ru-RU" sz="2800" b="1" i="1" u="sng" dirty="0" err="1" smtClean="0"/>
              <a:t>протанопию</a:t>
            </a:r>
            <a:r>
              <a:rPr lang="ru-RU" sz="2800" dirty="0" smtClean="0"/>
              <a:t> – </a:t>
            </a:r>
            <a:r>
              <a:rPr lang="ru-RU" sz="2800" i="1" dirty="0" smtClean="0"/>
              <a:t>слепота на красный цвет</a:t>
            </a:r>
            <a:r>
              <a:rPr lang="ru-RU" sz="2800" dirty="0" smtClean="0"/>
              <a:t>, </a:t>
            </a:r>
            <a:r>
              <a:rPr lang="ru-RU" sz="2800" b="1" i="1" u="sng" dirty="0" err="1" smtClean="0"/>
              <a:t>дейтеронопию</a:t>
            </a:r>
            <a:r>
              <a:rPr lang="ru-RU" sz="2800" dirty="0" smtClean="0"/>
              <a:t> – </a:t>
            </a:r>
            <a:r>
              <a:rPr lang="ru-RU" sz="2800" i="1" dirty="0" smtClean="0"/>
              <a:t>слепота на зелёный цвет и </a:t>
            </a:r>
            <a:r>
              <a:rPr lang="ru-RU" sz="2800" b="1" i="1" u="sng" dirty="0" err="1" smtClean="0"/>
              <a:t>тританопию</a:t>
            </a:r>
            <a:r>
              <a:rPr lang="ru-RU" sz="2800" dirty="0" smtClean="0"/>
              <a:t> – </a:t>
            </a:r>
            <a:r>
              <a:rPr lang="ru-RU" sz="2800" i="1" dirty="0" smtClean="0"/>
              <a:t>слепота на синий цвет), </a:t>
            </a:r>
            <a:r>
              <a:rPr lang="ru-RU" sz="2800" b="1" i="1" u="sng" dirty="0" smtClean="0"/>
              <a:t>близорукость</a:t>
            </a:r>
            <a:r>
              <a:rPr lang="ru-RU" sz="2800" dirty="0" smtClean="0"/>
              <a:t>, </a:t>
            </a:r>
            <a:r>
              <a:rPr lang="ru-RU" sz="2800" i="1" dirty="0" smtClean="0"/>
              <a:t>раннее облысение</a:t>
            </a:r>
            <a:r>
              <a:rPr lang="ru-RU" sz="2800" dirty="0" smtClean="0"/>
              <a:t>, </a:t>
            </a:r>
            <a:r>
              <a:rPr lang="ru-RU" sz="2800" b="1" i="1" u="sng" dirty="0" smtClean="0"/>
              <a:t>гемофилия</a:t>
            </a:r>
            <a:r>
              <a:rPr lang="ru-RU" sz="2800" dirty="0" smtClean="0"/>
              <a:t>, </a:t>
            </a:r>
            <a:r>
              <a:rPr lang="ru-RU" sz="2800" b="1" i="1" u="sng" dirty="0" smtClean="0"/>
              <a:t>рахит</a:t>
            </a:r>
            <a:r>
              <a:rPr lang="ru-RU" sz="2800" dirty="0" smtClean="0"/>
              <a:t>, </a:t>
            </a:r>
            <a:r>
              <a:rPr lang="ru-RU" sz="2800" i="1" dirty="0" smtClean="0"/>
              <a:t>резистентный к витамину Д (фосфат - диабет), </a:t>
            </a:r>
            <a:r>
              <a:rPr lang="ru-RU" sz="2800" b="1" i="1" u="sng" dirty="0" smtClean="0"/>
              <a:t>гемералопия</a:t>
            </a:r>
            <a:r>
              <a:rPr lang="ru-RU" sz="2800" dirty="0" smtClean="0"/>
              <a:t> </a:t>
            </a:r>
            <a:r>
              <a:rPr lang="ru-RU" sz="2800" i="1" dirty="0" smtClean="0"/>
              <a:t>(ночная, или куриная слепота, выражается в отсутствии способности видеть при сумеречном или ночном освещении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389120"/>
          </a:xfrm>
        </p:spPr>
        <p:txBody>
          <a:bodyPr>
            <a:noAutofit/>
          </a:bodyPr>
          <a:lstStyle/>
          <a:p>
            <a:pPr algn="just"/>
            <a:r>
              <a:rPr lang="ru-RU" sz="3200" b="1" i="1" dirty="0" smtClean="0"/>
              <a:t>Задание к задаче 1: </a:t>
            </a:r>
          </a:p>
          <a:p>
            <a:pPr algn="just"/>
            <a:r>
              <a:rPr lang="ru-RU" sz="3200" i="1" dirty="0" smtClean="0"/>
              <a:t>составить родословную;</a:t>
            </a:r>
          </a:p>
          <a:p>
            <a:pPr algn="just"/>
            <a:r>
              <a:rPr lang="ru-RU" sz="3200" i="1" dirty="0" smtClean="0"/>
              <a:t> определить вероятность рождения здоровых детей в семье пробанда , если он вступит в брак со своей троюродной сестрой, родившейся 1 июня 1977 года, учитывая, что молодые люди обратились в МГК 1 декабря 1998 года  </a:t>
            </a:r>
          </a:p>
          <a:p>
            <a:pPr algn="just"/>
            <a:r>
              <a:rPr lang="ru-RU" sz="3200" i="1" dirty="0" smtClean="0"/>
              <a:t>спланировать пол будущего ребёнка</a:t>
            </a:r>
            <a:r>
              <a:rPr lang="ru-RU" sz="3200" b="1" i="1" dirty="0" smtClean="0"/>
              <a:t>.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389120"/>
          </a:xfrm>
        </p:spPr>
        <p:txBody>
          <a:bodyPr>
            <a:noAutofit/>
          </a:bodyPr>
          <a:lstStyle/>
          <a:p>
            <a:pPr algn="just"/>
            <a:r>
              <a:rPr lang="ru-RU" sz="3600" b="1" i="1" dirty="0" smtClean="0"/>
              <a:t>Решение:</a:t>
            </a:r>
          </a:p>
          <a:p>
            <a:pPr algn="just"/>
            <a:r>
              <a:rPr lang="ru-RU" sz="3600" b="1" i="1" dirty="0" smtClean="0"/>
              <a:t>Начать </a:t>
            </a:r>
            <a:r>
              <a:rPr lang="ru-RU" sz="3600" i="1" dirty="0" smtClean="0"/>
              <a:t>решение задачи необходимо с определения её </a:t>
            </a:r>
            <a:r>
              <a:rPr lang="ru-RU" sz="3600" b="1" i="1" dirty="0" smtClean="0"/>
              <a:t>типа</a:t>
            </a:r>
            <a:r>
              <a:rPr lang="ru-RU" sz="3600" dirty="0" smtClean="0"/>
              <a:t>. </a:t>
            </a:r>
            <a:r>
              <a:rPr lang="ru-RU" sz="3600" i="1" dirty="0" smtClean="0"/>
              <a:t>Эта задача на </a:t>
            </a:r>
            <a:r>
              <a:rPr lang="ru-RU" sz="3600" b="1" i="1" dirty="0" smtClean="0"/>
              <a:t>моногибридное</a:t>
            </a:r>
            <a:r>
              <a:rPr lang="ru-RU" sz="3600" dirty="0" smtClean="0"/>
              <a:t> </a:t>
            </a:r>
            <a:r>
              <a:rPr lang="ru-RU" sz="3600" i="1" dirty="0" smtClean="0"/>
              <a:t>скрещивание (т.к. в задаче говорится только об одном признаке – рахите, резистентном к витамину Д ) и на наследование</a:t>
            </a:r>
            <a:r>
              <a:rPr lang="ru-RU" sz="3600" dirty="0" smtClean="0"/>
              <a:t> </a:t>
            </a:r>
            <a:r>
              <a:rPr lang="ru-RU" sz="3600" b="1" i="1" dirty="0" smtClean="0"/>
              <a:t>признака, сцепленного с полом.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389120"/>
          </a:xfrm>
        </p:spPr>
        <p:txBody>
          <a:bodyPr>
            <a:noAutofit/>
          </a:bodyPr>
          <a:lstStyle/>
          <a:p>
            <a:pPr algn="just"/>
            <a:r>
              <a:rPr lang="ru-RU" sz="3200" i="1" dirty="0" smtClean="0"/>
              <a:t>Обозначим рахит – </a:t>
            </a:r>
            <a:r>
              <a:rPr lang="ru-RU" sz="3200" b="1" i="1" dirty="0" smtClean="0"/>
              <a:t>А</a:t>
            </a:r>
            <a:r>
              <a:rPr lang="ru-RU" sz="3200" i="1" dirty="0" smtClean="0"/>
              <a:t> (так как из условия задачи и примечаний нам известно, что болезнь наследуется по доминантному типу), отсутствие болезни – </a:t>
            </a:r>
            <a:r>
              <a:rPr lang="ru-RU" sz="3200" b="1" i="1" dirty="0" smtClean="0"/>
              <a:t>а;</a:t>
            </a:r>
            <a:r>
              <a:rPr lang="ru-RU" sz="3200" i="1" dirty="0" smtClean="0"/>
              <a:t> но, поскольку из условия задачи и примечаний нам известно ещё и то, что это – признак, сцепленный с полом, то обозначим генотип мужчины – Х</a:t>
            </a:r>
            <a:r>
              <a:rPr lang="ru-RU" sz="3200" i="1" baseline="30000" dirty="0" smtClean="0"/>
              <a:t>А</a:t>
            </a:r>
            <a:r>
              <a:rPr lang="en-US" sz="3200" i="1" dirty="0" smtClean="0"/>
              <a:t>Y</a:t>
            </a:r>
            <a:r>
              <a:rPr lang="ru-RU" sz="3200" i="1" dirty="0" smtClean="0"/>
              <a:t>, потому что он болен, а генотип женщины </a:t>
            </a:r>
            <a:r>
              <a:rPr lang="ru-RU" sz="3200" i="1" dirty="0" err="1" smtClean="0"/>
              <a:t>Х</a:t>
            </a:r>
            <a:r>
              <a:rPr lang="ru-RU" sz="3200" i="1" baseline="30000" dirty="0" err="1" smtClean="0"/>
              <a:t>а</a:t>
            </a:r>
            <a:r>
              <a:rPr lang="ru-RU" sz="3200" i="1" dirty="0" err="1" smtClean="0"/>
              <a:t>Х</a:t>
            </a:r>
            <a:r>
              <a:rPr lang="ru-RU" sz="3200" i="1" baseline="30000" dirty="0" err="1" smtClean="0"/>
              <a:t>а</a:t>
            </a:r>
            <a:r>
              <a:rPr lang="ru-RU" sz="3200" i="1" dirty="0" smtClean="0"/>
              <a:t>, потому что, согласно условию задачи, она здорова. 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443914" cy="4674872"/>
          </a:xfrm>
        </p:spPr>
        <p:txBody>
          <a:bodyPr>
            <a:noAutofit/>
          </a:bodyPr>
          <a:lstStyle/>
          <a:p>
            <a:pPr algn="just"/>
            <a:r>
              <a:rPr lang="ru-RU" sz="3200" i="1" dirty="0" smtClean="0"/>
              <a:t>Тогда данный мужчина образует два типа гамет: ХА и </a:t>
            </a:r>
            <a:r>
              <a:rPr lang="en-US" sz="3200" i="1" dirty="0" smtClean="0"/>
              <a:t>Y</a:t>
            </a:r>
            <a:r>
              <a:rPr lang="ru-RU" sz="3200" i="1" dirty="0" smtClean="0"/>
              <a:t>, а женщина – только один тип гамет: Ха. Следовательно, у этой пары могут рождаться как мальчики, так и девочки, но здоровыми в этом браке могут быть только сыновья, они будут иметь генотип Ха</a:t>
            </a:r>
            <a:r>
              <a:rPr lang="en-US" sz="3200" i="1" dirty="0" smtClean="0"/>
              <a:t>Y</a:t>
            </a:r>
            <a:r>
              <a:rPr lang="ru-RU" sz="3200" i="1" dirty="0" smtClean="0"/>
              <a:t>, а девочки, рождённые в этом браке все в 100% случаях будут больны. Теперь необходимо спланировать пол будущего ребёнка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5429288"/>
          </a:xfrm>
        </p:spPr>
        <p:txBody>
          <a:bodyPr>
            <a:noAutofit/>
          </a:bodyPr>
          <a:lstStyle/>
          <a:p>
            <a:pPr algn="just"/>
            <a:r>
              <a:rPr lang="ru-RU" sz="2400" i="1" dirty="0" smtClean="0"/>
              <a:t>Для планирования пола ребёнка будем отталкиваться от даты 1 декабря 1998 года, это время обращения данной пары в МГК (</a:t>
            </a:r>
            <a:r>
              <a:rPr lang="ru-RU" sz="2400" i="1" dirty="0" err="1" smtClean="0"/>
              <a:t>медико</a:t>
            </a:r>
            <a:r>
              <a:rPr lang="ru-RU" sz="2400" i="1" dirty="0" smtClean="0"/>
              <a:t> – генетическую консультацию). Используем формулу из </a:t>
            </a:r>
            <a:r>
              <a:rPr lang="ru-RU" sz="2400" b="1" i="1" dirty="0" smtClean="0"/>
              <a:t>примечания 2</a:t>
            </a:r>
            <a:r>
              <a:rPr lang="ru-RU" sz="2400" i="1" dirty="0" smtClean="0"/>
              <a:t>. Подставляем в неё значения: </a:t>
            </a:r>
            <a:r>
              <a:rPr lang="ru-RU" sz="2400" b="1" i="1" dirty="0" err="1" smtClean="0"/>
              <a:t>х</a:t>
            </a:r>
            <a:r>
              <a:rPr lang="ru-RU" sz="2400" i="1" dirty="0" smtClean="0"/>
              <a:t> = 22 (находим это число так: 1999 – 1977=22, это возраст матери на момент рождения ребёнка, поскольку родить его в 1998 году она уже не успеет, а 1 июня 1999 года, ей исполнится 22 года); а </a:t>
            </a:r>
            <a:r>
              <a:rPr lang="en-US" sz="2400" b="1" i="1" dirty="0" smtClean="0"/>
              <a:t>y</a:t>
            </a:r>
            <a:r>
              <a:rPr lang="en-US" sz="2400" i="1" dirty="0" smtClean="0"/>
              <a:t> =1 (2</a:t>
            </a:r>
            <a:r>
              <a:rPr lang="ru-RU" sz="2400" i="1" dirty="0" smtClean="0"/>
              <a:t>, 3, 4, 5, 6,7 – это порядковые номера месяцев года до июля включительно):49–</a:t>
            </a:r>
            <a:r>
              <a:rPr lang="en-US" sz="2400" i="1" dirty="0" smtClean="0"/>
              <a:t>[</a:t>
            </a:r>
            <a:r>
              <a:rPr lang="ru-RU" sz="2400" i="1" dirty="0" smtClean="0"/>
              <a:t>66 – (1+1)</a:t>
            </a:r>
            <a:r>
              <a:rPr lang="en-US" sz="2400" i="1" dirty="0" smtClean="0"/>
              <a:t> ]=-15 (</a:t>
            </a:r>
            <a:r>
              <a:rPr lang="ru-RU" sz="2400" i="1" dirty="0" smtClean="0"/>
              <a:t>это нечётное число, указывающее на рождение мальчика; 66 – произведение 3 </a:t>
            </a:r>
            <a:r>
              <a:rPr lang="ru-RU" sz="2400" i="1" dirty="0" err="1" smtClean="0"/>
              <a:t>х</a:t>
            </a:r>
            <a:r>
              <a:rPr lang="ru-RU" sz="2400" i="1" dirty="0" smtClean="0"/>
              <a:t> 22; 1 – это порядковый номер первого месяца года – января.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389120"/>
          </a:xfrm>
        </p:spPr>
        <p:txBody>
          <a:bodyPr>
            <a:noAutofit/>
          </a:bodyPr>
          <a:lstStyle/>
          <a:p>
            <a:pPr algn="just"/>
            <a:r>
              <a:rPr lang="ru-RU" sz="3600" i="1" dirty="0" smtClean="0"/>
              <a:t>Подставляя в формулу вычисления пола будущего ребёнка порядковые номера месяцев года, мы получим </a:t>
            </a:r>
            <a:r>
              <a:rPr lang="ru-RU" sz="3600" b="1" i="1" dirty="0" smtClean="0"/>
              <a:t>ответ</a:t>
            </a:r>
            <a:r>
              <a:rPr lang="ru-RU" sz="3600" i="1" dirty="0" smtClean="0"/>
              <a:t>, что мальчик (а только мальчики в этом браке могут быть здоровы) родится, если беременность наступит в январе, марте, мае, июле 1999 года.  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48177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i="1" dirty="0" smtClean="0"/>
              <a:t>Задача № 1. </a:t>
            </a:r>
          </a:p>
          <a:p>
            <a:pPr algn="just"/>
            <a:r>
              <a:rPr lang="ru-RU" sz="3200" i="1" dirty="0" smtClean="0"/>
              <a:t>В медико-генетическую консультацию (МГК) обратилась молодая пара, собиравшаяся вступить в брак, но обеспокоенная здоровьем будущих детей. Их тревога объясняется тем, что молодые люди – троюродные брат с сестрой. Юноша (пробанд) страдает рахитом, который не излечивается обычными дозами витамина Д. Эта форма рахита наследуется по доминантному типу, сцепленному с полом. 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89120"/>
          </a:xfrm>
        </p:spPr>
        <p:txBody>
          <a:bodyPr>
            <a:noAutofit/>
          </a:bodyPr>
          <a:lstStyle/>
          <a:p>
            <a:pPr algn="just"/>
            <a:r>
              <a:rPr lang="ru-RU" sz="2400" i="1" dirty="0" smtClean="0"/>
              <a:t>Сестра пробанда здорова. Мать  - больна рахитом, отец – здоров. У матери пробанда двое братьев -  оба здоровы. Дед пробанда по линии матери болен, бабка здорова. Дед имел двух братьев – здорового и больного. У здорового брата деда от здоровой жены было два здоровых сына. У больного брата деда жена была здорова, от их брака родились две больные дочери и здоровый сын. У одной больной дочери брата деда пробанда от здорового мужа родилась здоровая дочь; у другой больной дочери состоящей в браке со здоровым мужчиной , родились два сына, один из которых болен и  больная дочь. У здорового сына брата деда пробанда  жена здорова, здоровы и их дети : мальчики-близнецы. 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500042"/>
            <a:ext cx="8929718" cy="5929354"/>
          </a:xfrm>
        </p:spPr>
        <p:txBody>
          <a:bodyPr>
            <a:noAutofit/>
          </a:bodyPr>
          <a:lstStyle/>
          <a:p>
            <a:pPr algn="just"/>
            <a:r>
              <a:rPr lang="ru-RU" sz="3200" b="1" i="1" dirty="0" smtClean="0"/>
              <a:t>Примечание 1:</a:t>
            </a:r>
          </a:p>
          <a:p>
            <a:pPr algn="just"/>
            <a:r>
              <a:rPr lang="ru-RU" sz="3200" i="1" dirty="0" smtClean="0"/>
              <a:t> рахит, резистентный к витамину Д </a:t>
            </a:r>
            <a:r>
              <a:rPr lang="ru-RU" sz="3200" dirty="0" smtClean="0"/>
              <a:t>(</a:t>
            </a:r>
            <a:r>
              <a:rPr lang="ru-RU" sz="3200" b="1" i="1" u="sng" dirty="0" smtClean="0"/>
              <a:t>фосфат-диабет</a:t>
            </a:r>
            <a:r>
              <a:rPr lang="ru-RU" sz="3200" dirty="0" smtClean="0"/>
              <a:t>). </a:t>
            </a:r>
            <a:r>
              <a:rPr lang="ru-RU" sz="3200" i="1" dirty="0" smtClean="0"/>
              <a:t>Клиническая картина  сходна с рахитом. Характерно искривление длинных трубчатых костей, голеностопные и коленные суставы деформированы. При отсутствии лечения дети утрачивают способность ходить. Отмечается необычно низкая концентрация неорганического фосфора в крови. Наследуется по </a:t>
            </a:r>
            <a:r>
              <a:rPr lang="ru-RU" sz="3200" b="1" i="1" dirty="0" smtClean="0"/>
              <a:t>доминантному</a:t>
            </a:r>
            <a:r>
              <a:rPr lang="ru-RU" sz="3200" dirty="0" smtClean="0"/>
              <a:t> </a:t>
            </a:r>
            <a:r>
              <a:rPr lang="ru-RU" sz="3200" b="1" i="1" dirty="0" smtClean="0"/>
              <a:t>типу, сцепленному с полом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001156" cy="4603434"/>
          </a:xfrm>
        </p:spPr>
        <p:txBody>
          <a:bodyPr>
            <a:noAutofit/>
          </a:bodyPr>
          <a:lstStyle/>
          <a:p>
            <a:pPr algn="just"/>
            <a:r>
              <a:rPr lang="ru-RU" sz="2800" b="1" i="1" dirty="0" smtClean="0"/>
              <a:t>Примечание 2: </a:t>
            </a:r>
          </a:p>
          <a:p>
            <a:pPr algn="just"/>
            <a:r>
              <a:rPr lang="ru-RU" sz="2800" i="1" dirty="0" smtClean="0"/>
              <a:t>планирование пола будущего ребёнка можно осуществить с помощью формулы, взятой из брошюры А.А. Медведевой  «Мальчик или девочка?»(Москва: Издательство ИПК и ПРНО МО, 1994), со ссылкой на журнал «Наука», США, 1989.</a:t>
            </a:r>
          </a:p>
          <a:p>
            <a:pPr algn="just"/>
            <a:r>
              <a:rPr lang="ru-RU" sz="2800" b="1" i="1" dirty="0" smtClean="0"/>
              <a:t>49 – </a:t>
            </a:r>
            <a:r>
              <a:rPr lang="en-US" sz="2800" b="1" i="1" dirty="0" smtClean="0"/>
              <a:t>[</a:t>
            </a:r>
            <a:r>
              <a:rPr lang="ru-RU" sz="2800" b="1" i="1" dirty="0" smtClean="0"/>
              <a:t>3х – (</a:t>
            </a:r>
            <a:r>
              <a:rPr lang="en-US" sz="2800" b="1" i="1" dirty="0" smtClean="0"/>
              <a:t>y + 1</a:t>
            </a:r>
            <a:r>
              <a:rPr lang="ru-RU" sz="2800" b="1" i="1" dirty="0" smtClean="0"/>
              <a:t>)</a:t>
            </a:r>
            <a:r>
              <a:rPr lang="en-US" sz="2800" b="1" i="1" dirty="0" smtClean="0"/>
              <a:t>] = </a:t>
            </a:r>
            <a:r>
              <a:rPr lang="ru-RU" sz="2800" b="1" i="1" dirty="0" smtClean="0"/>
              <a:t>чётное число – девочка</a:t>
            </a:r>
          </a:p>
          <a:p>
            <a:pPr algn="just"/>
            <a:r>
              <a:rPr lang="ru-RU" sz="2800" b="1" i="1" dirty="0" smtClean="0"/>
              <a:t>49 – </a:t>
            </a:r>
            <a:r>
              <a:rPr lang="en-US" sz="2800" b="1" i="1" dirty="0" smtClean="0"/>
              <a:t>[</a:t>
            </a:r>
            <a:r>
              <a:rPr lang="ru-RU" sz="2800" b="1" i="1" dirty="0" smtClean="0"/>
              <a:t>3х – (</a:t>
            </a:r>
            <a:r>
              <a:rPr lang="en-US" sz="2800" b="1" i="1" dirty="0" smtClean="0"/>
              <a:t>y + 1</a:t>
            </a:r>
            <a:r>
              <a:rPr lang="ru-RU" sz="2800" b="1" i="1" dirty="0" smtClean="0"/>
              <a:t>)</a:t>
            </a:r>
            <a:r>
              <a:rPr lang="en-US" sz="2800" b="1" i="1" dirty="0" smtClean="0"/>
              <a:t>] =</a:t>
            </a:r>
            <a:r>
              <a:rPr lang="ru-RU" sz="2800" b="1" i="1" dirty="0" smtClean="0"/>
              <a:t> нечётное число – мальчик</a:t>
            </a:r>
            <a:r>
              <a:rPr lang="ru-RU" sz="2800" dirty="0" smtClean="0"/>
              <a:t>, </a:t>
            </a:r>
          </a:p>
          <a:p>
            <a:pPr algn="just"/>
            <a:r>
              <a:rPr lang="ru-RU" sz="2800" i="1" dirty="0" smtClean="0"/>
              <a:t>Где </a:t>
            </a:r>
            <a:r>
              <a:rPr lang="ru-RU" sz="2800" i="1" dirty="0" err="1" smtClean="0"/>
              <a:t>х</a:t>
            </a:r>
            <a:r>
              <a:rPr lang="ru-RU" sz="2800" i="1" dirty="0" smtClean="0"/>
              <a:t> – полный возраст матери на момент рождения ребёнка (к моменту зачатия прибавить 40 недель),</a:t>
            </a:r>
          </a:p>
          <a:p>
            <a:pPr algn="just"/>
            <a:r>
              <a:rPr lang="en-US" sz="2800" i="1" dirty="0" smtClean="0"/>
              <a:t>y –</a:t>
            </a:r>
            <a:r>
              <a:rPr lang="ru-RU" sz="2800" i="1" dirty="0" smtClean="0"/>
              <a:t> порядковый номер месяца зачатия ребёнка.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515352" cy="4531996"/>
          </a:xfrm>
        </p:spPr>
        <p:txBody>
          <a:bodyPr>
            <a:noAutofit/>
          </a:bodyPr>
          <a:lstStyle/>
          <a:p>
            <a:pPr algn="just"/>
            <a:r>
              <a:rPr lang="ru-RU" sz="2400" b="1" i="1" dirty="0" smtClean="0"/>
              <a:t>Примечание 3:</a:t>
            </a:r>
          </a:p>
          <a:p>
            <a:pPr algn="just"/>
            <a:r>
              <a:rPr lang="ru-RU" sz="2400" i="1" dirty="0" smtClean="0"/>
              <a:t>При образовании гамет в ходе мейоза каждая яйцеклетка получает 22 аутосомы и одну Х-хромосому, то есть все яйцеклетки одинаковы. В отличии от них половина сперматозоидов имеет 22 аутосомы и одну Х-хромосому, а другая половина – 22 аутосомы и одну </a:t>
            </a:r>
            <a:r>
              <a:rPr lang="en-US" sz="2400" i="1" dirty="0" smtClean="0"/>
              <a:t>Y-</a:t>
            </a:r>
            <a:r>
              <a:rPr lang="ru-RU" sz="2400" i="1" dirty="0" smtClean="0"/>
              <a:t>хромосому.</a:t>
            </a:r>
          </a:p>
          <a:p>
            <a:pPr algn="just"/>
            <a:r>
              <a:rPr lang="ru-RU" sz="2400" i="1" dirty="0" smtClean="0"/>
              <a:t>Каковы возможные сочетания гамет при оплодотворении? Яйцеклетка с одинаковой вероятностью может быть оплодотворена как сперматозоидом, содержащим Х-хромосому, так и сперматозоидом с  </a:t>
            </a:r>
            <a:r>
              <a:rPr lang="en-US" sz="2400" i="1" dirty="0" smtClean="0"/>
              <a:t>Y-</a:t>
            </a:r>
            <a:r>
              <a:rPr lang="ru-RU" sz="2400" i="1" dirty="0" smtClean="0"/>
              <a:t>хромосомой. В первом случае в зиготе оказывается две Х-хромосомы (ХХ), и из неё формируется женский организм, во втором случае  в зиготу попадают Х и</a:t>
            </a:r>
            <a:r>
              <a:rPr lang="en-US" sz="2400" i="1" dirty="0" smtClean="0"/>
              <a:t> Y-</a:t>
            </a:r>
            <a:r>
              <a:rPr lang="ru-RU" sz="2400" i="1" dirty="0" smtClean="0"/>
              <a:t>хромосомы, и из неё формируется мужской организм.</a:t>
            </a:r>
            <a:r>
              <a:rPr lang="en-US" sz="2400" i="1" dirty="0" smtClean="0"/>
              <a:t> 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4603434"/>
          </a:xfrm>
        </p:spPr>
        <p:txBody>
          <a:bodyPr>
            <a:noAutofit/>
          </a:bodyPr>
          <a:lstStyle/>
          <a:p>
            <a:pPr algn="just"/>
            <a:r>
              <a:rPr lang="ru-RU" sz="2400" b="1" i="1" dirty="0" smtClean="0"/>
              <a:t>Примечание 4:</a:t>
            </a:r>
          </a:p>
          <a:p>
            <a:pPr algn="just"/>
            <a:r>
              <a:rPr lang="ru-RU" sz="2400" i="1" dirty="0" smtClean="0"/>
              <a:t>Пол, образованный одинаковыми гаметами, называется </a:t>
            </a:r>
            <a:r>
              <a:rPr lang="ru-RU" sz="2400" i="1" dirty="0" err="1" smtClean="0"/>
              <a:t>гомогаметным</a:t>
            </a:r>
            <a:r>
              <a:rPr lang="ru-RU" sz="2400" i="1" dirty="0" smtClean="0"/>
              <a:t> и обозначается ХХ. Пол, образованный разными гаметами, называется </a:t>
            </a:r>
            <a:r>
              <a:rPr lang="ru-RU" sz="2400" i="1" dirty="0" err="1" smtClean="0"/>
              <a:t>гетерогаметным</a:t>
            </a:r>
            <a:r>
              <a:rPr lang="ru-RU" sz="2400" i="1" dirty="0" smtClean="0"/>
              <a:t> и обозначается Х</a:t>
            </a:r>
            <a:r>
              <a:rPr lang="en-US" sz="2400" i="1" dirty="0" smtClean="0"/>
              <a:t>Y.</a:t>
            </a:r>
          </a:p>
          <a:p>
            <a:pPr algn="just"/>
            <a:r>
              <a:rPr lang="ru-RU" sz="2400" i="1" dirty="0" smtClean="0"/>
              <a:t>Выделяют три основных типа хромосомного определения пола. У млекопитающих, в том числе у человека, и у некоторых насекомых (например, у мухи дрозофилы) женский пол </a:t>
            </a:r>
            <a:r>
              <a:rPr lang="ru-RU" sz="2400" i="1" dirty="0" err="1" smtClean="0"/>
              <a:t>гомогаметный</a:t>
            </a:r>
            <a:r>
              <a:rPr lang="ru-RU" sz="2400" i="1" dirty="0" smtClean="0"/>
              <a:t> (ХХ). В этом случае особи женского пола имеют  один тип гамет, содержащих только Х-хромосому. Мужской пол – </a:t>
            </a:r>
            <a:r>
              <a:rPr lang="ru-RU" sz="2400" i="1" dirty="0" err="1" smtClean="0"/>
              <a:t>гетерогаметный</a:t>
            </a:r>
            <a:r>
              <a:rPr lang="ru-RU" sz="2400" i="1" dirty="0" smtClean="0"/>
              <a:t> (Х</a:t>
            </a:r>
            <a:r>
              <a:rPr lang="en-US" sz="2400" i="1" dirty="0" smtClean="0"/>
              <a:t>Y</a:t>
            </a:r>
            <a:r>
              <a:rPr lang="ru-RU" sz="2400" i="1" dirty="0" smtClean="0"/>
              <a:t>), то есть у особей мужского пола  образуется два типа сперматозоидов, содержащих или Х-хромосому, или </a:t>
            </a:r>
            <a:r>
              <a:rPr lang="en-US" sz="2400" i="1" dirty="0" smtClean="0"/>
              <a:t> Y-</a:t>
            </a:r>
            <a:r>
              <a:rPr lang="ru-RU" sz="2400" i="1" dirty="0" smtClean="0"/>
              <a:t>хромосому.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46875" t="17211" b="33593"/>
          <a:stretch>
            <a:fillRect/>
          </a:stretch>
        </p:blipFill>
        <p:spPr bwMode="auto">
          <a:xfrm>
            <a:off x="-214346" y="714356"/>
            <a:ext cx="9358346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38912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 </a:t>
            </a:r>
            <a:r>
              <a:rPr lang="ru-RU" sz="2400" b="1" i="1" dirty="0" smtClean="0"/>
              <a:t>Примечание 5:</a:t>
            </a:r>
          </a:p>
          <a:p>
            <a:pPr algn="just"/>
            <a:r>
              <a:rPr lang="ru-RU" sz="2400" i="1" dirty="0" smtClean="0"/>
              <a:t>Различия в хромосомном наборе у мужского и женского организмов служат причиной различий и по другим признакам. У человека известен ряд наследственных заболеваний, чаще встречающихся у определённого пола, и обусловленных генами, расположенными в половых хромосомах. Наследование признаков организма, которые определяются генами, расположенными в половых хромосомах, называется </a:t>
            </a:r>
            <a:r>
              <a:rPr lang="ru-RU" sz="2400" b="1" i="1" u="sng" dirty="0" smtClean="0"/>
              <a:t>наследованием, сцепленным с полом</a:t>
            </a:r>
            <a:r>
              <a:rPr lang="ru-RU" sz="2400" i="1" dirty="0" smtClean="0"/>
              <a:t>. У большинства организмов, </a:t>
            </a:r>
            <a:r>
              <a:rPr lang="en-US" sz="2400" i="1" dirty="0" smtClean="0"/>
              <a:t>Y-</a:t>
            </a:r>
            <a:r>
              <a:rPr lang="ru-RU" sz="2400" i="1" dirty="0" smtClean="0"/>
              <a:t>хромосома не содержит генов, имеющих отношение к развитию признаков. Её иногда называют генетически инертной, так как в ней очень мало генов.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540</TotalTime>
  <Words>1218</Words>
  <Application>Microsoft Office PowerPoint</Application>
  <PresentationFormat>Экран (4:3)</PresentationFormat>
  <Paragraphs>40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ПРОБЛЕМНЫЕ ТЕМЫ ПО БИОЛОГИИ ПРИ ПОДГОТОВКЕ К ЕНТ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КАБ105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ПРОБЛЕМНЫЕ ТЕМЫ ПО БИОЛОГИИ ПРИ ПОДГОТОВКЕ К ЕНТ</dc:title>
  <dc:creator>Ученик</dc:creator>
  <cp:lastModifiedBy>Irina</cp:lastModifiedBy>
  <cp:revision>59</cp:revision>
  <dcterms:created xsi:type="dcterms:W3CDTF">2011-03-31T03:49:15Z</dcterms:created>
  <dcterms:modified xsi:type="dcterms:W3CDTF">2013-02-15T04:43:12Z</dcterms:modified>
</cp:coreProperties>
</file>