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6" r:id="rId4"/>
    <p:sldId id="265" r:id="rId5"/>
    <p:sldId id="26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03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&#1050;&#1088;&#1077;&#1089;&#1090;&#1086;&#1094;&#1074;&#1077;&#1090;&#1085;&#1099;&#1077;%20&#1080;&#1085;&#1092;&#1086;&#1088;&#1084;%20BIOLOG_1.6.7.5.1i10_1_syem_dvud_rast_d.oms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&#1050;&#1088;&#1077;&#1089;&#1090;&#1086;&#1094;&#1074;&#1077;&#1090;&#1085;&#1099;&#1077;%20&#1082;&#1086;&#1085;&#1090;&#1088;&#1086;&#1083;&#1100;%20BIOLOG_1.6.7.5.1p30_1_syem_dvud_rast_ed.oms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428868"/>
            <a:ext cx="800105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Задачи урока  для учащихся.</a:t>
            </a:r>
          </a:p>
          <a:p>
            <a:endParaRPr lang="ru-RU" sz="2000" b="1" dirty="0" smtClean="0"/>
          </a:p>
          <a:p>
            <a:pPr marL="342900" indent="-342900">
              <a:buAutoNum type="arabicPeriod"/>
            </a:pPr>
            <a:r>
              <a:rPr lang="ru-RU" sz="2000" b="1" dirty="0" smtClean="0"/>
              <a:t>Самостоятельно изучить растения семейства крестоцветных. 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Выяснить индивидуальные особенности строения растений семейства Крестоцветных.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Учиться находить  и различать крестоцветные растения среди  других семейств.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Узнать значение крестоцветных для человека.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285728"/>
            <a:ext cx="78581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Тема. Отдел Покрытосеменные. Класс Двудольные.</a:t>
            </a:r>
          </a:p>
          <a:p>
            <a:endParaRPr lang="ru-RU" sz="2800" b="1" dirty="0" smtClean="0">
              <a:solidFill>
                <a:srgbClr val="FF0000"/>
              </a:solidFill>
            </a:endParaRPr>
          </a:p>
          <a:p>
            <a:r>
              <a:rPr lang="ru-RU" sz="2800" b="1" dirty="0" smtClean="0">
                <a:solidFill>
                  <a:srgbClr val="FF0000"/>
                </a:solidFill>
              </a:rPr>
              <a:t>Тема урока. Семейство Крестоцветные.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642918"/>
            <a:ext cx="62151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Приём  “Создай паспорт”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133356"/>
            <a:ext cx="835824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Самостоятельная работа с информационным модулем «Крестоцветных</a:t>
            </a:r>
            <a:r>
              <a:rPr lang="ru-RU" sz="2400" b="1" dirty="0" smtClean="0"/>
              <a:t>». </a:t>
            </a:r>
          </a:p>
          <a:p>
            <a:r>
              <a:rPr lang="ru-RU" sz="2400" b="1" u="sng" dirty="0" smtClean="0">
                <a:solidFill>
                  <a:srgbClr val="FF0000"/>
                </a:solidFill>
              </a:rPr>
              <a:t>Паспорт оформить в тетради.</a:t>
            </a:r>
            <a:endParaRPr lang="ru-RU" sz="2400" b="1" u="sng" dirty="0" smtClean="0">
              <a:solidFill>
                <a:srgbClr val="FF0000"/>
              </a:solidFill>
            </a:endParaRPr>
          </a:p>
          <a:p>
            <a:r>
              <a:rPr lang="ru-RU" sz="2400" b="1" dirty="0" smtClean="0"/>
              <a:t> план:</a:t>
            </a:r>
            <a:endParaRPr lang="ru-RU" sz="2400" b="1" dirty="0" smtClean="0"/>
          </a:p>
          <a:p>
            <a:pPr marL="342900" indent="-342900">
              <a:buAutoNum type="arabicPeriod"/>
            </a:pPr>
            <a:r>
              <a:rPr lang="ru-RU" b="1" dirty="0" smtClean="0"/>
              <a:t>Многообразие </a:t>
            </a:r>
            <a:r>
              <a:rPr lang="ru-RU" b="1" dirty="0" smtClean="0"/>
              <a:t>крестоцветных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Строение  вегетативных органов:</a:t>
            </a:r>
          </a:p>
          <a:p>
            <a:pPr marL="342900" indent="-342900"/>
            <a:r>
              <a:rPr lang="ru-RU" b="1" dirty="0" smtClean="0"/>
              <a:t>     корень</a:t>
            </a:r>
          </a:p>
          <a:p>
            <a:pPr marL="342900" indent="-342900"/>
            <a:r>
              <a:rPr lang="ru-RU" b="1" dirty="0" smtClean="0"/>
              <a:t>     разнообразие листьев</a:t>
            </a:r>
          </a:p>
          <a:p>
            <a:pPr marL="342900" indent="-342900"/>
            <a:r>
              <a:rPr lang="ru-RU" b="1" dirty="0" smtClean="0"/>
              <a:t>     Строение генеративных органов:</a:t>
            </a:r>
          </a:p>
          <a:p>
            <a:pPr marL="342900" indent="-342900"/>
            <a:r>
              <a:rPr lang="ru-RU" b="1" dirty="0" smtClean="0"/>
              <a:t>     Строение цветка, формула цветка, диаграмма цветка.</a:t>
            </a:r>
          </a:p>
          <a:p>
            <a:pPr marL="342900" indent="-342900"/>
            <a:r>
              <a:rPr lang="ru-RU" b="1" dirty="0" smtClean="0"/>
              <a:t>     Плод.</a:t>
            </a:r>
          </a:p>
          <a:p>
            <a:pPr marL="342900" indent="-342900"/>
            <a:r>
              <a:rPr lang="ru-RU" b="1" dirty="0" smtClean="0"/>
              <a:t>3.Значение для человека.</a:t>
            </a:r>
          </a:p>
          <a:p>
            <a:pPr marL="342900" indent="-342900"/>
            <a:endParaRPr lang="ru-RU" b="1" dirty="0" smtClean="0"/>
          </a:p>
          <a:p>
            <a:pPr marL="342900" indent="-342900"/>
            <a:r>
              <a:rPr lang="ru-RU" sz="2400" b="1" dirty="0" smtClean="0">
                <a:solidFill>
                  <a:srgbClr val="FF0000"/>
                </a:solidFill>
              </a:rPr>
              <a:t>Для работы используй информационный модуль </a:t>
            </a:r>
            <a:r>
              <a:rPr lang="ru-RU" sz="2400" b="1" dirty="0" smtClean="0">
                <a:solidFill>
                  <a:srgbClr val="FF0000"/>
                </a:solidFill>
              </a:rPr>
              <a:t>(2-4 ) и</a:t>
            </a:r>
          </a:p>
          <a:p>
            <a:pPr marL="342900" indent="-342900"/>
            <a:r>
              <a:rPr lang="ru-RU" sz="2400" b="1" dirty="0" smtClean="0">
                <a:solidFill>
                  <a:srgbClr val="FF0000"/>
                </a:solidFill>
              </a:rPr>
              <a:t>справочный материал презентации,</a:t>
            </a:r>
          </a:p>
          <a:p>
            <a:pPr marL="342900" indent="-342900"/>
            <a:r>
              <a:rPr lang="ru-RU" sz="2400" b="1" dirty="0" smtClean="0">
                <a:solidFill>
                  <a:srgbClr val="FF0000"/>
                </a:solidFill>
              </a:rPr>
              <a:t>м</a:t>
            </a:r>
            <a:r>
              <a:rPr lang="ru-RU" sz="2400" b="1" dirty="0" smtClean="0">
                <a:solidFill>
                  <a:srgbClr val="FF0000"/>
                </a:solidFill>
              </a:rPr>
              <a:t>атериал учебника на странице</a:t>
            </a:r>
          </a:p>
          <a:p>
            <a:pPr marL="342900" indent="-342900"/>
            <a:r>
              <a:rPr lang="ru-RU" sz="2400" b="1" dirty="0" smtClean="0">
                <a:solidFill>
                  <a:srgbClr val="FF0000"/>
                </a:solidFill>
              </a:rPr>
              <a:t>164-165.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4" name="Блок-схема: знак завершения 3">
            <a:hlinkClick r:id="rId2" action="ppaction://hlinkfile"/>
          </p:cNvPr>
          <p:cNvSpPr/>
          <p:nvPr/>
        </p:nvSpPr>
        <p:spPr>
          <a:xfrm>
            <a:off x="5143504" y="5857892"/>
            <a:ext cx="3071802" cy="50006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Информ.модуль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214290"/>
            <a:ext cx="52341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Изучение нового материала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знак завершения 1">
            <a:hlinkClick r:id="rId2" action="ppaction://hlinkfile"/>
          </p:cNvPr>
          <p:cNvSpPr/>
          <p:nvPr/>
        </p:nvSpPr>
        <p:spPr>
          <a:xfrm>
            <a:off x="642910" y="5715016"/>
            <a:ext cx="2428892" cy="42862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Контроль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143" y="428604"/>
            <a:ext cx="3034535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214290"/>
            <a:ext cx="2443179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3045866"/>
            <a:ext cx="5319280" cy="3577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143240" y="642918"/>
            <a:ext cx="3429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FF0000"/>
                </a:solidFill>
              </a:rPr>
              <a:t>Выполнить работу </a:t>
            </a:r>
            <a:r>
              <a:rPr lang="ru-RU" sz="2400" b="1" u="sng" dirty="0" smtClean="0">
                <a:solidFill>
                  <a:srgbClr val="FF0000"/>
                </a:solidFill>
              </a:rPr>
              <a:t>с модулем «Контроль»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642910" y="3863020"/>
            <a:ext cx="7858180" cy="2280624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kumimoji="1" lang="ru-RU" sz="1800" b="1" dirty="0"/>
              <a:t>Какое количество видов объединяет семейство Крестоцветные?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kumimoji="1" lang="ru-RU" sz="1800" b="1" dirty="0"/>
              <a:t>Какими жизненными формами представлены растения семейства?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kumimoji="1" lang="ru-RU" sz="1800" b="1" dirty="0"/>
              <a:t>Какова формула цветка крестоцветных?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kumimoji="1" lang="ru-RU" sz="1800" b="1" dirty="0"/>
              <a:t>Какие плоды у крестоцветных?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kumimoji="1" lang="ru-RU" sz="1800" b="1" dirty="0"/>
              <a:t>Какие листья у крестоцветных?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kumimoji="1" lang="ru-RU" sz="1800" b="1" dirty="0" smtClean="0"/>
              <a:t>Что такое корнеплоды?</a:t>
            </a:r>
            <a:endParaRPr kumimoji="1" lang="ru-RU" sz="1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14678" y="285728"/>
            <a:ext cx="32249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Подведение итогов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85795"/>
            <a:ext cx="4357718" cy="283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7554" y="571480"/>
            <a:ext cx="25761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Рефлексия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2976" y="1285860"/>
            <a:ext cx="6929486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Каким было наше общение:</a:t>
            </a:r>
          </a:p>
          <a:p>
            <a:endParaRPr lang="ru-RU" dirty="0" smtClean="0"/>
          </a:p>
          <a:p>
            <a:r>
              <a:rPr lang="ru-RU" sz="2000" b="1" dirty="0" smtClean="0"/>
              <a:t>Радостное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Творческое 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Дружелюбное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Занимательное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Необычное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Интересное 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Скучное</a:t>
            </a:r>
            <a:endParaRPr lang="ru-RU" sz="2000" b="1" dirty="0"/>
          </a:p>
        </p:txBody>
      </p:sp>
      <p:sp>
        <p:nvSpPr>
          <p:cNvPr id="5" name="Пятно 2 4"/>
          <p:cNvSpPr/>
          <p:nvPr/>
        </p:nvSpPr>
        <p:spPr>
          <a:xfrm>
            <a:off x="6357950" y="2214554"/>
            <a:ext cx="1643074" cy="1500198"/>
          </a:xfrm>
          <a:prstGeom prst="irregularSeal2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182</Words>
  <PresentationFormat>Экран (4:3)</PresentationFormat>
  <Paragraphs>53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Natali</cp:lastModifiedBy>
  <cp:revision>17</cp:revision>
  <dcterms:modified xsi:type="dcterms:W3CDTF">2013-03-15T19:58:38Z</dcterms:modified>
</cp:coreProperties>
</file>