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  <a:srgbClr val="00823B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61621-C5CC-42BF-B2C5-FDE019E9D060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73CF-DD92-476E-BCE5-C5ED78A2A2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924944"/>
            <a:ext cx="6872808" cy="37219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Нечаева Татьяна Александровна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Архангельская область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Мезенский район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МБОУ «Долгощельская средняя школа Мезенского района» филиал «Соянская средняя школа»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Учитель географии и биологии 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Высшая квалификационная категория</a:t>
            </a:r>
          </a:p>
          <a:p>
            <a:pPr algn="r"/>
            <a:r>
              <a:rPr lang="ru-RU" b="1" dirty="0" err="1" smtClean="0">
                <a:solidFill>
                  <a:srgbClr val="00B050"/>
                </a:solidFill>
              </a:rPr>
              <a:t>Педстаж</a:t>
            </a:r>
            <a:r>
              <a:rPr lang="ru-RU" b="1" dirty="0" smtClean="0">
                <a:solidFill>
                  <a:srgbClr val="00B050"/>
                </a:solidFill>
              </a:rPr>
              <a:t> 22 года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1"/>
            <a:ext cx="9036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Всероссийский  конкурс методических  разработок 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исследовательских  работ по методике В.Ф.Шаталова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52736"/>
            <a:ext cx="7051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опыта применения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методики Шаталова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43808" cy="11247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3. АКТИВИЗИРОВАТЬ ТВОРЧЕСКУЮ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ПОЗНАВАТЕЛЬНУЮ ДЕЯТЕЛЬНОСТЬ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55711"/>
            <a:ext cx="7596336" cy="570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71800" y="0"/>
            <a:ext cx="63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География 9 класс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Используя данный вам инструктивный лист, выполните самостоятельную творческую работу – нарисуйте графический опорный конспект по теме ...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51228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«Хозяйство Северного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авказа»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54"/>
          <p:cNvGrpSpPr/>
          <p:nvPr/>
        </p:nvGrpSpPr>
        <p:grpSpPr>
          <a:xfrm>
            <a:off x="179512" y="571480"/>
            <a:ext cx="1224136" cy="1247483"/>
            <a:chOff x="179512" y="571480"/>
            <a:chExt cx="1224136" cy="1247483"/>
          </a:xfrm>
        </p:grpSpPr>
        <p:grpSp>
          <p:nvGrpSpPr>
            <p:cNvPr id="5" name="Группа 51"/>
            <p:cNvGrpSpPr/>
            <p:nvPr/>
          </p:nvGrpSpPr>
          <p:grpSpPr>
            <a:xfrm>
              <a:off x="179512" y="571480"/>
              <a:ext cx="898866" cy="1247483"/>
              <a:chOff x="179512" y="571480"/>
              <a:chExt cx="898866" cy="1247483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179512" y="571480"/>
                <a:ext cx="463398" cy="76928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4282" y="1357298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Грозный</a:t>
                </a:r>
              </a:p>
              <a:p>
                <a:r>
                  <a:rPr lang="ru-RU" sz="1200" b="1" dirty="0" smtClean="0"/>
                  <a:t>Майкоп</a:t>
                </a:r>
                <a:endParaRPr lang="ru-RU" sz="1200" b="1" dirty="0"/>
              </a:p>
            </p:txBody>
          </p:sp>
        </p:grpSp>
        <p:cxnSp>
          <p:nvCxnSpPr>
            <p:cNvPr id="14" name="Прямая со стрелкой 13"/>
            <p:cNvCxnSpPr>
              <a:stCxn id="9" idx="5"/>
              <a:endCxn id="7" idx="2"/>
            </p:cNvCxnSpPr>
            <p:nvPr/>
          </p:nvCxnSpPr>
          <p:spPr>
            <a:xfrm flipV="1">
              <a:off x="527061" y="944724"/>
              <a:ext cx="876587" cy="11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5"/>
          <p:cNvGrpSpPr/>
          <p:nvPr/>
        </p:nvGrpSpPr>
        <p:grpSpPr>
          <a:xfrm>
            <a:off x="1403648" y="548680"/>
            <a:ext cx="1440160" cy="1080120"/>
            <a:chOff x="1403648" y="548680"/>
            <a:chExt cx="1440160" cy="1080120"/>
          </a:xfrm>
        </p:grpSpPr>
        <p:sp>
          <p:nvSpPr>
            <p:cNvPr id="7" name="Овал 6"/>
            <p:cNvSpPr/>
            <p:nvPr/>
          </p:nvSpPr>
          <p:spPr>
            <a:xfrm>
              <a:off x="1403648" y="692696"/>
              <a:ext cx="504056" cy="504056"/>
            </a:xfrm>
            <a:prstGeom prst="ellipse">
              <a:avLst/>
            </a:prstGeom>
            <a:solidFill>
              <a:srgbClr val="DC3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5696" y="54868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Грозный</a:t>
              </a:r>
            </a:p>
            <a:p>
              <a:r>
                <a:rPr lang="ru-RU" sz="1200" b="1" dirty="0" smtClean="0"/>
                <a:t>Краснодар </a:t>
              </a:r>
            </a:p>
            <a:p>
              <a:r>
                <a:rPr lang="ru-RU" sz="1200" b="1" dirty="0" smtClean="0"/>
                <a:t>Туапсе</a:t>
              </a:r>
              <a:endParaRPr lang="ru-RU" sz="1200" b="1" dirty="0"/>
            </a:p>
          </p:txBody>
        </p:sp>
        <p:cxnSp>
          <p:nvCxnSpPr>
            <p:cNvPr id="44" name="Прямая со стрелкой 43"/>
            <p:cNvCxnSpPr>
              <a:stCxn id="7" idx="5"/>
            </p:cNvCxnSpPr>
            <p:nvPr/>
          </p:nvCxnSpPr>
          <p:spPr>
            <a:xfrm>
              <a:off x="1833887" y="1122935"/>
              <a:ext cx="361849" cy="50586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61"/>
          <p:cNvGrpSpPr/>
          <p:nvPr/>
        </p:nvGrpSpPr>
        <p:grpSpPr>
          <a:xfrm>
            <a:off x="2195736" y="548680"/>
            <a:ext cx="2592288" cy="1080120"/>
            <a:chOff x="2195736" y="548680"/>
            <a:chExt cx="2592288" cy="1080120"/>
          </a:xfrm>
        </p:grpSpPr>
        <p:grpSp>
          <p:nvGrpSpPr>
            <p:cNvPr id="13" name="Группа 59"/>
            <p:cNvGrpSpPr/>
            <p:nvPr/>
          </p:nvGrpSpPr>
          <p:grpSpPr>
            <a:xfrm>
              <a:off x="3059832" y="548680"/>
              <a:ext cx="1728192" cy="792088"/>
              <a:chOff x="3059832" y="548680"/>
              <a:chExt cx="1728192" cy="792088"/>
            </a:xfrm>
          </p:grpSpPr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3059832" y="548680"/>
                <a:ext cx="432048" cy="79208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75856" y="548680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Ставрополь</a:t>
                </a:r>
                <a:endParaRPr lang="ru-RU" sz="1200" b="1" dirty="0"/>
              </a:p>
            </p:txBody>
          </p:sp>
        </p:grpSp>
        <p:cxnSp>
          <p:nvCxnSpPr>
            <p:cNvPr id="45" name="Прямая со стрелкой 44"/>
            <p:cNvCxnSpPr/>
            <p:nvPr/>
          </p:nvCxnSpPr>
          <p:spPr>
            <a:xfrm flipH="1">
              <a:off x="2195736" y="1052736"/>
              <a:ext cx="936104" cy="57606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72"/>
          <p:cNvGrpSpPr/>
          <p:nvPr/>
        </p:nvGrpSpPr>
        <p:grpSpPr>
          <a:xfrm>
            <a:off x="1071538" y="1571612"/>
            <a:ext cx="1296144" cy="1503587"/>
            <a:chOff x="1071538" y="1571612"/>
            <a:chExt cx="1296144" cy="1503587"/>
          </a:xfrm>
        </p:grpSpPr>
        <p:grpSp>
          <p:nvGrpSpPr>
            <p:cNvPr id="17" name="Группа 62"/>
            <p:cNvGrpSpPr/>
            <p:nvPr/>
          </p:nvGrpSpPr>
          <p:grpSpPr>
            <a:xfrm>
              <a:off x="1071538" y="2000240"/>
              <a:ext cx="1296144" cy="1074959"/>
              <a:chOff x="395536" y="1772816"/>
              <a:chExt cx="1296144" cy="1074959"/>
            </a:xfrm>
          </p:grpSpPr>
          <p:grpSp>
            <p:nvGrpSpPr>
              <p:cNvPr id="18" name="Группа 52"/>
              <p:cNvGrpSpPr/>
              <p:nvPr/>
            </p:nvGrpSpPr>
            <p:grpSpPr>
              <a:xfrm>
                <a:off x="1187624" y="1772816"/>
                <a:ext cx="504056" cy="504056"/>
                <a:chOff x="899592" y="1700808"/>
                <a:chExt cx="504056" cy="504056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899592" y="1700808"/>
                  <a:ext cx="504056" cy="504056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8" name="Прямая соединительная линия 27"/>
                <p:cNvCxnSpPr>
                  <a:stCxn id="21" idx="0"/>
                  <a:endCxn id="21" idx="2"/>
                </p:cNvCxnSpPr>
                <p:nvPr/>
              </p:nvCxnSpPr>
              <p:spPr>
                <a:xfrm flipH="1">
                  <a:off x="899592" y="1700808"/>
                  <a:ext cx="252028" cy="252028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V="1">
                  <a:off x="971600" y="1772816"/>
                  <a:ext cx="288032" cy="28622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V="1">
                  <a:off x="1043608" y="1844824"/>
                  <a:ext cx="288032" cy="28622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V="1">
                  <a:off x="1115616" y="1916832"/>
                  <a:ext cx="288032" cy="286224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395536" y="2201444"/>
                <a:ext cx="128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>
                    <a:cs typeface="Arial" pitchFamily="34" charset="0"/>
                  </a:rPr>
                  <a:t>Невинномысск</a:t>
                </a:r>
              </a:p>
              <a:p>
                <a:r>
                  <a:rPr lang="ru-RU" sz="1200" b="1" dirty="0" smtClean="0">
                    <a:cs typeface="Arial" pitchFamily="34" charset="0"/>
                  </a:rPr>
                  <a:t>Белореченск</a:t>
                </a:r>
              </a:p>
              <a:p>
                <a:r>
                  <a:rPr lang="ru-RU" sz="1200" b="1" dirty="0" smtClean="0">
                    <a:cs typeface="Arial" pitchFamily="34" charset="0"/>
                  </a:rPr>
                  <a:t>Будённовск</a:t>
                </a:r>
                <a:endParaRPr lang="ru-RU" sz="1200" b="1" dirty="0">
                  <a:cs typeface="Arial" pitchFamily="34" charset="0"/>
                </a:endParaRPr>
              </a:p>
            </p:txBody>
          </p:sp>
        </p:grpSp>
        <p:cxnSp>
          <p:nvCxnSpPr>
            <p:cNvPr id="48" name="Прямая со стрелкой 47"/>
            <p:cNvCxnSpPr>
              <a:endCxn id="21" idx="0"/>
            </p:cNvCxnSpPr>
            <p:nvPr/>
          </p:nvCxnSpPr>
          <p:spPr>
            <a:xfrm rot="5400000">
              <a:off x="1950786" y="1736480"/>
              <a:ext cx="428628" cy="9889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78"/>
          <p:cNvGrpSpPr/>
          <p:nvPr/>
        </p:nvGrpSpPr>
        <p:grpSpPr>
          <a:xfrm>
            <a:off x="5072066" y="642918"/>
            <a:ext cx="1509318" cy="1104607"/>
            <a:chOff x="4140522" y="692696"/>
            <a:chExt cx="1509318" cy="1104607"/>
          </a:xfrm>
        </p:grpSpPr>
        <p:grpSp>
          <p:nvGrpSpPr>
            <p:cNvPr id="20" name="Группа 73"/>
            <p:cNvGrpSpPr/>
            <p:nvPr/>
          </p:nvGrpSpPr>
          <p:grpSpPr>
            <a:xfrm>
              <a:off x="4140522" y="692696"/>
              <a:ext cx="1509318" cy="1104607"/>
              <a:chOff x="4140522" y="692696"/>
              <a:chExt cx="1509318" cy="110460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932040" y="764704"/>
                <a:ext cx="504056" cy="50405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140522" y="692696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ДОНБАСС</a:t>
                </a:r>
                <a:endParaRPr lang="ru-RU" sz="1200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97712" y="1335638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Новошахтинск</a:t>
                </a:r>
              </a:p>
              <a:p>
                <a:r>
                  <a:rPr lang="ru-RU" sz="1200" b="1" dirty="0" smtClean="0"/>
                  <a:t>Шахты</a:t>
                </a:r>
                <a:endParaRPr lang="ru-RU" sz="1200" b="1" dirty="0"/>
              </a:p>
            </p:txBody>
          </p:sp>
        </p:grpSp>
        <p:cxnSp>
          <p:nvCxnSpPr>
            <p:cNvPr id="64" name="Прямая соединительная линия 63"/>
            <p:cNvCxnSpPr>
              <a:stCxn id="58" idx="2"/>
              <a:endCxn id="57" idx="1"/>
            </p:cNvCxnSpPr>
            <p:nvPr/>
          </p:nvCxnSpPr>
          <p:spPr>
            <a:xfrm rot="16200000" flipH="1">
              <a:off x="4782793" y="867484"/>
              <a:ext cx="47037" cy="2514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Группа 77"/>
          <p:cNvGrpSpPr/>
          <p:nvPr/>
        </p:nvGrpSpPr>
        <p:grpSpPr>
          <a:xfrm>
            <a:off x="3923928" y="919916"/>
            <a:ext cx="1688199" cy="1232320"/>
            <a:chOff x="3349004" y="900536"/>
            <a:chExt cx="1325879" cy="1232320"/>
          </a:xfrm>
        </p:grpSpPr>
        <p:cxnSp>
          <p:nvCxnSpPr>
            <p:cNvPr id="61" name="Соединительная линия уступом 60"/>
            <p:cNvCxnSpPr>
              <a:stCxn id="58" idx="2"/>
            </p:cNvCxnSpPr>
            <p:nvPr/>
          </p:nvCxnSpPr>
          <p:spPr>
            <a:xfrm rot="5400000">
              <a:off x="4079575" y="1033492"/>
              <a:ext cx="728263" cy="462352"/>
            </a:xfrm>
            <a:prstGeom prst="bentConnector3">
              <a:avLst>
                <a:gd name="adj1" fmla="val 50000"/>
              </a:avLst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Овал 66"/>
            <p:cNvSpPr/>
            <p:nvPr/>
          </p:nvSpPr>
          <p:spPr>
            <a:xfrm>
              <a:off x="3995936" y="1628800"/>
              <a:ext cx="504056" cy="50405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49004" y="1337918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Красный Сулин</a:t>
              </a:r>
            </a:p>
            <a:p>
              <a:r>
                <a:rPr lang="ru-RU" sz="1200" b="1" dirty="0" smtClean="0"/>
                <a:t>Таганрог</a:t>
              </a:r>
              <a:endParaRPr lang="ru-RU" sz="1200" b="1" dirty="0"/>
            </a:p>
          </p:txBody>
        </p:sp>
      </p:grpSp>
      <p:grpSp>
        <p:nvGrpSpPr>
          <p:cNvPr id="23" name="Группа 74"/>
          <p:cNvGrpSpPr/>
          <p:nvPr/>
        </p:nvGrpSpPr>
        <p:grpSpPr>
          <a:xfrm>
            <a:off x="5389444" y="1428736"/>
            <a:ext cx="3063008" cy="830997"/>
            <a:chOff x="4317304" y="1340768"/>
            <a:chExt cx="3063008" cy="830997"/>
          </a:xfrm>
        </p:grpSpPr>
        <p:cxnSp>
          <p:nvCxnSpPr>
            <p:cNvPr id="70" name="Прямая со стрелкой 69"/>
            <p:cNvCxnSpPr>
              <a:stCxn id="67" idx="6"/>
              <a:endCxn id="71" idx="2"/>
            </p:cNvCxnSpPr>
            <p:nvPr/>
          </p:nvCxnSpPr>
          <p:spPr>
            <a:xfrm>
              <a:off x="4317304" y="1812240"/>
              <a:ext cx="1334816" cy="68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Овал 70"/>
            <p:cNvSpPr/>
            <p:nvPr/>
          </p:nvSpPr>
          <p:spPr>
            <a:xfrm>
              <a:off x="5652120" y="162880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84168" y="1340768"/>
              <a:ext cx="1296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Ростов-на-Дону</a:t>
              </a:r>
            </a:p>
            <a:p>
              <a:r>
                <a:rPr lang="ru-RU" sz="1200" b="1" dirty="0" smtClean="0"/>
                <a:t>Ставрополь</a:t>
              </a:r>
            </a:p>
            <a:p>
              <a:r>
                <a:rPr lang="ru-RU" sz="1200" b="1" dirty="0" smtClean="0"/>
                <a:t>Грозный</a:t>
              </a:r>
            </a:p>
            <a:p>
              <a:r>
                <a:rPr lang="ru-RU" sz="1200" b="1" dirty="0" smtClean="0"/>
                <a:t>Таганрог</a:t>
              </a:r>
              <a:endParaRPr lang="ru-RU" sz="1200" b="1" dirty="0"/>
            </a:p>
          </p:txBody>
        </p:sp>
      </p:grpSp>
      <p:grpSp>
        <p:nvGrpSpPr>
          <p:cNvPr id="24" name="Группа 49"/>
          <p:cNvGrpSpPr/>
          <p:nvPr/>
        </p:nvGrpSpPr>
        <p:grpSpPr>
          <a:xfrm>
            <a:off x="214282" y="4071942"/>
            <a:ext cx="2088232" cy="1224136"/>
            <a:chOff x="323528" y="3140968"/>
            <a:chExt cx="2088232" cy="1224136"/>
          </a:xfrm>
        </p:grpSpPr>
        <p:grpSp>
          <p:nvGrpSpPr>
            <p:cNvPr id="25" name="Группа 45"/>
            <p:cNvGrpSpPr/>
            <p:nvPr/>
          </p:nvGrpSpPr>
          <p:grpSpPr>
            <a:xfrm>
              <a:off x="323528" y="3140968"/>
              <a:ext cx="2088232" cy="565031"/>
              <a:chOff x="323528" y="3140968"/>
              <a:chExt cx="2088232" cy="565031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755576" y="3140968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W-Mo </a:t>
                </a:r>
                <a:r>
                  <a:rPr lang="ru-RU" sz="2000" b="1" dirty="0" smtClean="0"/>
                  <a:t>руды</a:t>
                </a:r>
                <a:endParaRPr lang="ru-RU" sz="2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3528" y="3429000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Тырныауз</a:t>
                </a:r>
                <a:endParaRPr lang="ru-RU" sz="1200" b="1" dirty="0"/>
              </a:p>
            </p:txBody>
          </p:sp>
        </p:grpSp>
        <p:cxnSp>
          <p:nvCxnSpPr>
            <p:cNvPr id="85" name="Прямая со стрелкой 84"/>
            <p:cNvCxnSpPr>
              <a:stCxn id="76" idx="2"/>
            </p:cNvCxnSpPr>
            <p:nvPr/>
          </p:nvCxnSpPr>
          <p:spPr>
            <a:xfrm rot="16200000" flipH="1">
              <a:off x="1477689" y="3647057"/>
              <a:ext cx="824026" cy="61206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Группа 50"/>
          <p:cNvGrpSpPr/>
          <p:nvPr/>
        </p:nvGrpSpPr>
        <p:grpSpPr>
          <a:xfrm>
            <a:off x="2143108" y="4143380"/>
            <a:ext cx="1944216" cy="1152128"/>
            <a:chOff x="2195736" y="3212976"/>
            <a:chExt cx="1944216" cy="1152128"/>
          </a:xfrm>
        </p:grpSpPr>
        <p:grpSp>
          <p:nvGrpSpPr>
            <p:cNvPr id="27" name="Группа 46"/>
            <p:cNvGrpSpPr/>
            <p:nvPr/>
          </p:nvGrpSpPr>
          <p:grpSpPr>
            <a:xfrm>
              <a:off x="2699792" y="3212976"/>
              <a:ext cx="1440160" cy="709047"/>
              <a:chOff x="2699792" y="3212976"/>
              <a:chExt cx="1440160" cy="70904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9792" y="3212976"/>
                <a:ext cx="667351" cy="606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3347864" y="3645024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 smtClean="0"/>
                  <a:t>Садон</a:t>
                </a:r>
                <a:endParaRPr lang="ru-RU" sz="1200" b="1" dirty="0"/>
              </a:p>
            </p:txBody>
          </p:sp>
        </p:grpSp>
        <p:cxnSp>
          <p:nvCxnSpPr>
            <p:cNvPr id="86" name="Прямая со стрелкой 85"/>
            <p:cNvCxnSpPr>
              <a:stCxn id="1027" idx="1"/>
            </p:cNvCxnSpPr>
            <p:nvPr/>
          </p:nvCxnSpPr>
          <p:spPr>
            <a:xfrm flipH="1">
              <a:off x="2195736" y="3516065"/>
              <a:ext cx="504056" cy="849039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Группа 48"/>
          <p:cNvGrpSpPr/>
          <p:nvPr/>
        </p:nvGrpSpPr>
        <p:grpSpPr>
          <a:xfrm>
            <a:off x="1403648" y="5805264"/>
            <a:ext cx="1728192" cy="862355"/>
            <a:chOff x="1547664" y="4365104"/>
            <a:chExt cx="1728192" cy="862355"/>
          </a:xfrm>
        </p:grpSpPr>
        <p:sp>
          <p:nvSpPr>
            <p:cNvPr id="89" name="TextBox 88"/>
            <p:cNvSpPr txBox="1"/>
            <p:nvPr/>
          </p:nvSpPr>
          <p:spPr>
            <a:xfrm>
              <a:off x="1547664" y="4365104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 </a:t>
              </a:r>
              <a:r>
                <a:rPr lang="en-US" sz="2000" b="1" dirty="0" err="1" smtClean="0"/>
                <a:t>Pb</a:t>
              </a:r>
              <a:r>
                <a:rPr lang="ru-RU" sz="2000" b="1" dirty="0" smtClean="0"/>
                <a:t>, </a:t>
              </a:r>
              <a:r>
                <a:rPr lang="en-US" sz="2000" b="1" dirty="0" smtClean="0"/>
                <a:t>Zn</a:t>
              </a:r>
              <a:r>
                <a:rPr lang="ru-RU" sz="2000" b="1" dirty="0" smtClean="0"/>
                <a:t>, </a:t>
              </a:r>
              <a:r>
                <a:rPr lang="en-US" sz="2000" b="1" dirty="0" smtClean="0"/>
                <a:t>W</a:t>
              </a:r>
              <a:endParaRPr lang="ru-RU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91680" y="4581128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   </a:t>
              </a:r>
            </a:p>
            <a:p>
              <a:r>
                <a:rPr lang="ru-RU" sz="1200" b="1" dirty="0" smtClean="0"/>
                <a:t>Нальчик</a:t>
              </a:r>
            </a:p>
            <a:p>
              <a:r>
                <a:rPr lang="ru-RU" sz="1200" b="1" dirty="0" smtClean="0"/>
                <a:t>Владикавказ</a:t>
              </a:r>
              <a:endParaRPr lang="ru-RU" sz="1200" b="1" dirty="0"/>
            </a:p>
          </p:txBody>
        </p:sp>
      </p:grpSp>
      <p:grpSp>
        <p:nvGrpSpPr>
          <p:cNvPr id="31" name="Группа 79"/>
          <p:cNvGrpSpPr/>
          <p:nvPr/>
        </p:nvGrpSpPr>
        <p:grpSpPr>
          <a:xfrm>
            <a:off x="6695728" y="332656"/>
            <a:ext cx="2591148" cy="515823"/>
            <a:chOff x="6695728" y="332656"/>
            <a:chExt cx="2591148" cy="515823"/>
          </a:xfrm>
        </p:grpSpPr>
        <p:sp>
          <p:nvSpPr>
            <p:cNvPr id="3" name="TextBox 2"/>
            <p:cNvSpPr txBox="1"/>
            <p:nvPr/>
          </p:nvSpPr>
          <p:spPr>
            <a:xfrm>
              <a:off x="6695728" y="332656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1" dirty="0" smtClean="0">
                  <a:latin typeface="Arial" pitchFamily="34" charset="0"/>
                  <a:cs typeface="Arial" pitchFamily="34" charset="0"/>
                </a:rPr>
                <a:t>Работу выполнил Нечаев С.</a:t>
              </a:r>
              <a:endParaRPr lang="ru-RU" sz="12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72462" y="571480"/>
              <a:ext cx="1214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12.04.2013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004048" y="234888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Климатические условия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145"/>
          <p:cNvGrpSpPr/>
          <p:nvPr/>
        </p:nvGrpSpPr>
        <p:grpSpPr>
          <a:xfrm>
            <a:off x="3635896" y="2564904"/>
            <a:ext cx="1296144" cy="1628428"/>
            <a:chOff x="3923928" y="2363872"/>
            <a:chExt cx="1368152" cy="1659786"/>
          </a:xfrm>
        </p:grpSpPr>
        <p:cxnSp>
          <p:nvCxnSpPr>
            <p:cNvPr id="91" name="Прямая со стрелкой 90"/>
            <p:cNvCxnSpPr>
              <a:stCxn id="87" idx="1"/>
              <a:endCxn id="92" idx="0"/>
            </p:cNvCxnSpPr>
            <p:nvPr/>
          </p:nvCxnSpPr>
          <p:spPr>
            <a:xfrm flipH="1">
              <a:off x="4497997" y="2363872"/>
              <a:ext cx="794083" cy="1136566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3923928" y="3500438"/>
              <a:ext cx="11481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FF00"/>
                  </a:solidFill>
                </a:rPr>
                <a:t>сТКП</a:t>
              </a:r>
              <a:endParaRPr lang="ru-RU" sz="28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98" name="Прямая со стрелкой 97"/>
          <p:cNvCxnSpPr/>
          <p:nvPr/>
        </p:nvCxnSpPr>
        <p:spPr>
          <a:xfrm>
            <a:off x="6084168" y="4149080"/>
            <a:ext cx="0" cy="56238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Группа 146"/>
          <p:cNvGrpSpPr/>
          <p:nvPr/>
        </p:nvGrpSpPr>
        <p:grpSpPr>
          <a:xfrm>
            <a:off x="4572000" y="2780928"/>
            <a:ext cx="2520280" cy="1296144"/>
            <a:chOff x="5436096" y="2859209"/>
            <a:chExt cx="1643074" cy="1739922"/>
          </a:xfrm>
        </p:grpSpPr>
        <p:cxnSp>
          <p:nvCxnSpPr>
            <p:cNvPr id="95" name="Прямая со стрелкой 94"/>
            <p:cNvCxnSpPr>
              <a:endCxn id="99" idx="0"/>
            </p:cNvCxnSpPr>
            <p:nvPr/>
          </p:nvCxnSpPr>
          <p:spPr>
            <a:xfrm flipH="1">
              <a:off x="6257633" y="2859209"/>
              <a:ext cx="178596" cy="78581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5436096" y="3645024"/>
              <a:ext cx="16430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70C0"/>
                  </a:solidFill>
                </a:rPr>
                <a:t>О &gt; 1000 мм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Группа 147"/>
          <p:cNvGrpSpPr/>
          <p:nvPr/>
        </p:nvGrpSpPr>
        <p:grpSpPr>
          <a:xfrm>
            <a:off x="6876256" y="2636912"/>
            <a:ext cx="2769552" cy="1597049"/>
            <a:chOff x="6929454" y="3000372"/>
            <a:chExt cx="2500330" cy="1597049"/>
          </a:xfrm>
        </p:grpSpPr>
        <p:cxnSp>
          <p:nvCxnSpPr>
            <p:cNvPr id="103" name="Прямая со стрелкой 102"/>
            <p:cNvCxnSpPr/>
            <p:nvPr/>
          </p:nvCxnSpPr>
          <p:spPr>
            <a:xfrm rot="16200000" flipH="1">
              <a:off x="7966099" y="3035297"/>
              <a:ext cx="642942" cy="57309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929454" y="3643314"/>
              <a:ext cx="25003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t 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ср. = +10С – 220-240 дн.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9" name="Прямая со стрелкой 108"/>
          <p:cNvCxnSpPr>
            <a:stCxn id="92" idx="2"/>
          </p:cNvCxnSpPr>
          <p:nvPr/>
        </p:nvCxnSpPr>
        <p:spPr>
          <a:xfrm>
            <a:off x="4179751" y="4193332"/>
            <a:ext cx="1318663" cy="6197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>
            <a:off x="7668344" y="4246498"/>
            <a:ext cx="612068" cy="3346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786578" y="464344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Сельское </a:t>
            </a:r>
            <a:r>
              <a:rPr lang="ru-RU" sz="1600" b="1" dirty="0" err="1" smtClean="0"/>
              <a:t>хоз-во</a:t>
            </a:r>
            <a:endParaRPr lang="ru-RU" sz="1600" b="1" dirty="0"/>
          </a:p>
        </p:txBody>
      </p:sp>
      <p:grpSp>
        <p:nvGrpSpPr>
          <p:cNvPr id="35" name="Группа 148"/>
          <p:cNvGrpSpPr/>
          <p:nvPr/>
        </p:nvGrpSpPr>
        <p:grpSpPr>
          <a:xfrm>
            <a:off x="4071934" y="4714884"/>
            <a:ext cx="2928958" cy="932083"/>
            <a:chOff x="4071934" y="4714884"/>
            <a:chExt cx="2928958" cy="932083"/>
          </a:xfrm>
        </p:grpSpPr>
        <p:sp>
          <p:nvSpPr>
            <p:cNvPr id="123" name="TextBox 122"/>
            <p:cNvSpPr txBox="1"/>
            <p:nvPr/>
          </p:nvSpPr>
          <p:spPr>
            <a:xfrm>
              <a:off x="4071934" y="4714884"/>
              <a:ext cx="2928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Рекреационное </a:t>
              </a:r>
              <a:r>
                <a:rPr lang="ru-RU" sz="1600" b="1" dirty="0" err="1" smtClean="0"/>
                <a:t>хоз-во</a:t>
              </a:r>
              <a:endParaRPr lang="ru-RU" sz="16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643438" y="5000636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Ессентуки</a:t>
              </a:r>
            </a:p>
            <a:p>
              <a:r>
                <a:rPr lang="ru-RU" sz="1200" b="1" dirty="0" smtClean="0"/>
                <a:t>Пятигорск</a:t>
              </a:r>
            </a:p>
            <a:p>
              <a:r>
                <a:rPr lang="ru-RU" sz="1200" b="1" dirty="0" smtClean="0"/>
                <a:t>Сочи</a:t>
              </a:r>
              <a:endParaRPr lang="ru-RU" sz="1200" b="1" dirty="0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215074" y="550070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АПК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pSp>
        <p:nvGrpSpPr>
          <p:cNvPr id="36" name="Группа 149"/>
          <p:cNvGrpSpPr/>
          <p:nvPr/>
        </p:nvGrpSpPr>
        <p:grpSpPr>
          <a:xfrm>
            <a:off x="3143240" y="5762312"/>
            <a:ext cx="3071834" cy="936459"/>
            <a:chOff x="3143240" y="5762312"/>
            <a:chExt cx="3071834" cy="936459"/>
          </a:xfrm>
        </p:grpSpPr>
        <p:cxnSp>
          <p:nvCxnSpPr>
            <p:cNvPr id="128" name="Прямая со стрелкой 127"/>
            <p:cNvCxnSpPr>
              <a:stCxn id="127" idx="1"/>
              <a:endCxn id="132" idx="0"/>
            </p:cNvCxnSpPr>
            <p:nvPr/>
          </p:nvCxnSpPr>
          <p:spPr>
            <a:xfrm flipH="1">
              <a:off x="4679157" y="5762312"/>
              <a:ext cx="1535917" cy="16701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143240" y="5929330"/>
              <a:ext cx="3071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Запад</a:t>
              </a:r>
              <a:r>
                <a:rPr lang="ru-RU" sz="1400" b="1" dirty="0" smtClean="0"/>
                <a:t> (зерновые культуры,</a:t>
              </a:r>
            </a:p>
            <a:p>
              <a:r>
                <a:rPr lang="ru-RU" sz="1400" b="1" dirty="0" smtClean="0"/>
                <a:t>               сахарная свёкла,</a:t>
              </a:r>
            </a:p>
            <a:p>
              <a:r>
                <a:rPr lang="ru-RU" sz="1400" b="1" dirty="0" smtClean="0"/>
                <a:t>               подсолнечник) </a:t>
              </a:r>
              <a:endParaRPr lang="ru-RU" sz="1400" b="1" dirty="0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715008" y="6023922"/>
            <a:ext cx="1928826" cy="834078"/>
            <a:chOff x="5715008" y="6023922"/>
            <a:chExt cx="1928826" cy="834078"/>
          </a:xfrm>
        </p:grpSpPr>
        <p:sp>
          <p:nvSpPr>
            <p:cNvPr id="134" name="TextBox 133"/>
            <p:cNvSpPr txBox="1"/>
            <p:nvPr/>
          </p:nvSpPr>
          <p:spPr>
            <a:xfrm>
              <a:off x="5715008" y="6519446"/>
              <a:ext cx="1928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Восток </a:t>
              </a:r>
              <a:r>
                <a:rPr lang="ru-RU" sz="1400" b="1" dirty="0" smtClean="0"/>
                <a:t>(овцеводство)</a:t>
              </a:r>
              <a:endParaRPr lang="ru-RU" sz="1600" b="1" dirty="0"/>
            </a:p>
          </p:txBody>
        </p:sp>
        <p:cxnSp>
          <p:nvCxnSpPr>
            <p:cNvPr id="135" name="Прямая со стрелкой 134"/>
            <p:cNvCxnSpPr>
              <a:stCxn id="127" idx="2"/>
              <a:endCxn id="134" idx="0"/>
            </p:cNvCxnSpPr>
            <p:nvPr/>
          </p:nvCxnSpPr>
          <p:spPr>
            <a:xfrm>
              <a:off x="6679421" y="6023922"/>
              <a:ext cx="0" cy="49552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Группа 151"/>
          <p:cNvGrpSpPr/>
          <p:nvPr/>
        </p:nvGrpSpPr>
        <p:grpSpPr>
          <a:xfrm>
            <a:off x="6929454" y="5762312"/>
            <a:ext cx="2643174" cy="792454"/>
            <a:chOff x="6929454" y="5762312"/>
            <a:chExt cx="2643174" cy="792454"/>
          </a:xfrm>
        </p:grpSpPr>
        <p:cxnSp>
          <p:nvCxnSpPr>
            <p:cNvPr id="116" name="Прямая со стрелкой 115"/>
            <p:cNvCxnSpPr>
              <a:stCxn id="127" idx="3"/>
              <a:endCxn id="140" idx="0"/>
            </p:cNvCxnSpPr>
            <p:nvPr/>
          </p:nvCxnSpPr>
          <p:spPr>
            <a:xfrm>
              <a:off x="7143768" y="5762312"/>
              <a:ext cx="1107273" cy="238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929454" y="6000768"/>
              <a:ext cx="2643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ЧМ побережье </a:t>
              </a:r>
              <a:r>
                <a:rPr lang="ru-RU" sz="1400" b="1" dirty="0" smtClean="0"/>
                <a:t>(субтропические культуры)</a:t>
              </a:r>
              <a:endParaRPr lang="ru-RU" sz="1600" b="1" dirty="0"/>
            </a:p>
          </p:txBody>
        </p:sp>
      </p:grpSp>
      <p:cxnSp>
        <p:nvCxnSpPr>
          <p:cNvPr id="143" name="Прямая со стрелкой 142"/>
          <p:cNvCxnSpPr>
            <a:endCxn id="127" idx="0"/>
          </p:cNvCxnSpPr>
          <p:nvPr/>
        </p:nvCxnSpPr>
        <p:spPr>
          <a:xfrm>
            <a:off x="6430184" y="4858554"/>
            <a:ext cx="249237" cy="6421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Овал 87"/>
          <p:cNvSpPr/>
          <p:nvPr/>
        </p:nvSpPr>
        <p:spPr>
          <a:xfrm>
            <a:off x="1835696" y="5301208"/>
            <a:ext cx="648072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0" y="3356992"/>
            <a:ext cx="27723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выполнения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0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ИНТЕНСИФИКАЦИИ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ОБУЧЕНИЯ НА ОСНОВЕ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СХЕМНЫХ И  ЗНАКОВЫХ МОДЕЛЕЙ УЧЕБНОГО МАТЕРИАЛА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8193" name="Picture 1" descr="C:\Documents and Settings\Татьяна\Рабочий стол\стенд\DSC05410.JPG"/>
          <p:cNvPicPr>
            <a:picLocks noChangeAspect="1" noChangeArrowheads="1"/>
          </p:cNvPicPr>
          <p:nvPr/>
        </p:nvPicPr>
        <p:blipFill>
          <a:blip r:embed="rId2" cstate="print"/>
          <a:srcRect l="21091"/>
          <a:stretch>
            <a:fillRect/>
          </a:stretch>
        </p:blipFill>
        <p:spPr bwMode="auto">
          <a:xfrm>
            <a:off x="0" y="3915054"/>
            <a:ext cx="3096344" cy="29429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5" name="Рисунок 4" descr="DSCN0536.JPG"/>
          <p:cNvPicPr/>
          <p:nvPr/>
        </p:nvPicPr>
        <p:blipFill>
          <a:blip r:embed="rId3" cstate="print"/>
          <a:srcRect t="16762" b="17239"/>
          <a:stretch>
            <a:fillRect/>
          </a:stretch>
        </p:blipFill>
        <p:spPr>
          <a:xfrm>
            <a:off x="4346575" y="4481736"/>
            <a:ext cx="4797425" cy="237626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8204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Times New Roman" pitchFamily="18" charset="0"/>
              </a:rPr>
              <a:t>«ОПОРНЫЙ КОНСПЕКТ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Times New Roman" pitchFamily="18" charset="0"/>
              </a:rPr>
              <a:t>–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наглядная схема, рисунок, в котором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отражены </a:t>
            </a:r>
            <a:r>
              <a:rPr lang="ru-RU" sz="3200" b="1" i="1" dirty="0" smtClean="0">
                <a:latin typeface="Arial" pitchFamily="34" charset="0"/>
                <a:cs typeface="Times New Roman" pitchFamily="18" charset="0"/>
              </a:rPr>
              <a:t>подлежащие усвоению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единицы информации, представлены  различные связи между ними, а также  введены опорные сигналы».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72348"/>
            <a:ext cx="8964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«ОПОРНЫЙ КОНСПЕКТ </a:t>
            </a:r>
            <a:r>
              <a:rPr lang="ru-RU" dirty="0" smtClean="0"/>
              <a:t>–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система опорных сигналов в  виде краткого условного конспекта,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представляющего 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собой наглядную конструкцию, в которой закодирован учебный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материал»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Селевко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Г.К. Энциклопедия образовательных технологий: В 2 т. Т.1. М: НИИ школьных технологий, 2006, 289с.  </a:t>
            </a:r>
          </a:p>
          <a:p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580112" y="3212976"/>
            <a:ext cx="600075" cy="5207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563888" y="3140968"/>
            <a:ext cx="661988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" name="Oval 1"/>
          <p:cNvSpPr>
            <a:spLocks noChangeArrowheads="1"/>
          </p:cNvSpPr>
          <p:nvPr/>
        </p:nvSpPr>
        <p:spPr bwMode="auto">
          <a:xfrm>
            <a:off x="3779912" y="4797152"/>
            <a:ext cx="850900" cy="819150"/>
          </a:xfrm>
          <a:prstGeom prst="ellipse">
            <a:avLst/>
          </a:prstGeom>
          <a:solidFill>
            <a:srgbClr val="FF0000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508104" y="4725144"/>
            <a:ext cx="850900" cy="819150"/>
          </a:xfrm>
          <a:prstGeom prst="ellipse">
            <a:avLst/>
          </a:prstGeom>
          <a:solidFill>
            <a:srgbClr val="00B0F0"/>
          </a:solidFill>
          <a:ln w="6350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7380312" y="4725144"/>
            <a:ext cx="850900" cy="819150"/>
          </a:xfrm>
          <a:prstGeom prst="ellipse">
            <a:avLst/>
          </a:prstGeom>
          <a:solidFill>
            <a:srgbClr val="00B050"/>
          </a:solidFill>
          <a:ln w="635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572000" y="3140968"/>
            <a:ext cx="711200" cy="91281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1099192"/>
            <a:ext cx="9143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БУКВЫ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DB259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 - белки,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 - жиры,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- углеводы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АББРЕВИАТУРА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ПЩС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пищеварительная система,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ФЗ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фотосинтез,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ЖД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жизнедеятельность,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обмен веществ, органические вещества,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ТГ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тайга,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саванны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51520" y="4211216"/>
            <a:ext cx="56513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ФОРМУЛЫ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3140968"/>
            <a:ext cx="38268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УСЛОВНЫЕ ЗНАКИ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51520" y="4653136"/>
            <a:ext cx="46654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ЦВЕТНЫЕ ФИГУРЫ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РИСУНКИ, ЦИФРЫ И Т.Д.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ОПОРНЫЙ СИГНАЛ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ассоциативный символ,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заменяющий некое смысловое значение –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придумывает учитель и дети, некоторые опорные сигналы используем в виде карточек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7332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Машиностроение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5589240"/>
            <a:ext cx="271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Лёгкая промышленность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5517232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Лесная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28184" y="3645024"/>
            <a:ext cx="115212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96336" y="3356992"/>
            <a:ext cx="104360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DSCN053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712879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057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Цветные опорные конспекты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(рисунки, схемы), рисунки – загадки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пр.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придумываю сама (ранее рисовала цветными карандашами, сегодня рисунки рисую в программе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Paint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успешно копирую через компьютерную технику).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Опорные конспекты Шаталова В.Ф. сопровождают объяснение нового  материала, т.е содержат готовую информацию, мои  опорные рисунки-схемы позволяют мне не только визуализировать учебный материал,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сколько вовлечь учащихся любого школьного возраста в активный процесс поиска и познания новой информации, формировать у них устойчивый познавательный интерес к изучению биологии и географии, развивать творческую активность.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694" y="6237312"/>
            <a:ext cx="8510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Итак, методика Шаталова позволяет мне и ученикам: 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УСВОИТЬ  СЛОЖНЫЙ МАТЕРИАЛ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pic>
        <p:nvPicPr>
          <p:cNvPr id="18434" name="Picture 2" descr="C:\Documents and Settings\Татьяна\Рабочий стол\стенд\ФОТОСИНТЕЗ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784815" cy="32429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4077072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Биология 6 класс</a:t>
            </a: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Используя логический опорный конспект (ЛОК), расскажите, что такое фотосинтез, при каких условиях: 1,2,3,4 он происходит, какие продукты образуются: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I. II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 помощью ЛОК учащиеся могут ответить и на дополнительные вопросы, например о тканях растения.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Содержимое 7"/>
          <p:cNvGrpSpPr>
            <a:grpSpLocks noGrp="1"/>
          </p:cNvGrpSpPr>
          <p:nvPr>
            <p:ph sz="half" idx="2"/>
          </p:nvPr>
        </p:nvGrpSpPr>
        <p:grpSpPr>
          <a:xfrm>
            <a:off x="4572000" y="1700808"/>
            <a:ext cx="4326632" cy="4797152"/>
            <a:chOff x="395288" y="242512"/>
            <a:chExt cx="5616575" cy="6066213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84213" y="333569"/>
              <a:ext cx="574675" cy="5744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8313" y="1197145"/>
              <a:ext cx="1150937" cy="50306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547813" y="836850"/>
              <a:ext cx="649287" cy="70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/>
                <a:t>S</a:t>
              </a:r>
              <a:endParaRPr lang="ru-RU" sz="400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684213" y="2924541"/>
              <a:ext cx="503237" cy="108072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684213" y="4221529"/>
              <a:ext cx="503237" cy="108072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55650" y="5734244"/>
              <a:ext cx="574675" cy="5744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051050" y="1053122"/>
              <a:ext cx="1728788" cy="179961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051051" y="4005847"/>
              <a:ext cx="1994519" cy="1700103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2326159" y="242512"/>
              <a:ext cx="2087562" cy="64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 dirty="0"/>
                <a:t>ОСНОВНАЯ ХИМИЯ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601997" y="3338461"/>
              <a:ext cx="1655762" cy="366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 dirty="0"/>
                <a:t>ХОС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2268538" y="4365717"/>
              <a:ext cx="1598968" cy="350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 smtClean="0">
                  <a:solidFill>
                    <a:schemeClr val="bg1"/>
                  </a:solidFill>
                </a:rPr>
                <a:t>ПЛАСТМАССА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2195512" y="4724492"/>
              <a:ext cx="2028119" cy="350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>
                  <a:solidFill>
                    <a:schemeClr val="bg1"/>
                  </a:solidFill>
                </a:rPr>
                <a:t>ХИМ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.</a:t>
              </a:r>
              <a:r>
                <a:rPr lang="ru-RU" sz="1200" b="1" dirty="0" smtClean="0"/>
                <a:t>  </a:t>
              </a:r>
              <a:r>
                <a:rPr lang="ru-RU" sz="1200" b="1" dirty="0">
                  <a:solidFill>
                    <a:schemeClr val="bg1"/>
                  </a:solidFill>
                </a:rPr>
                <a:t>ВОЛОКНО</a:t>
              </a: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268537" y="5013478"/>
              <a:ext cx="1687999" cy="350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>
                  <a:solidFill>
                    <a:schemeClr val="bg1"/>
                  </a:solidFill>
                </a:rPr>
                <a:t>СИНТ. КАУЧУК</a:t>
              </a: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268538" y="1412967"/>
              <a:ext cx="1295400" cy="27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chemeClr val="bg1"/>
                  </a:solidFill>
                </a:rPr>
                <a:t>УДОБРЕНИЯ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2339975" y="1844767"/>
              <a:ext cx="1295400" cy="27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>
                  <a:solidFill>
                    <a:schemeClr val="bg1"/>
                  </a:solidFill>
                </a:rPr>
                <a:t>КИСЛОТЫ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411413" y="2205131"/>
              <a:ext cx="792162" cy="274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chemeClr val="bg1"/>
                  </a:solidFill>
                </a:rPr>
                <a:t>СОДА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1547813" y="549445"/>
              <a:ext cx="647700" cy="503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1763713" y="1628775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1331913" y="2349547"/>
              <a:ext cx="719137" cy="1428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V="1">
              <a:off x="1187450" y="2708591"/>
              <a:ext cx="863600" cy="936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1258888" y="3789581"/>
              <a:ext cx="792162" cy="6474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1187450" y="4797425"/>
              <a:ext cx="720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V="1">
              <a:off x="1476375" y="5589757"/>
              <a:ext cx="574675" cy="5030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" name="Group 70"/>
            <p:cNvGrpSpPr>
              <a:grpSpLocks/>
            </p:cNvGrpSpPr>
            <p:nvPr/>
          </p:nvGrpSpPr>
          <p:grpSpPr bwMode="auto">
            <a:xfrm>
              <a:off x="3995738" y="2781664"/>
              <a:ext cx="1439862" cy="1079135"/>
              <a:chOff x="2517" y="1752"/>
              <a:chExt cx="907" cy="680"/>
            </a:xfrm>
          </p:grpSpPr>
          <p:sp>
            <p:nvSpPr>
              <p:cNvPr id="37" name="AutoShape 55"/>
              <p:cNvSpPr>
                <a:spLocks noChangeArrowheads="1"/>
              </p:cNvSpPr>
              <p:nvPr/>
            </p:nvSpPr>
            <p:spPr bwMode="auto">
              <a:xfrm>
                <a:off x="2971" y="1752"/>
                <a:ext cx="453" cy="680"/>
              </a:xfrm>
              <a:prstGeom prst="flowChartDelay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</a:rPr>
                  <a:t>    ЖИВИЦА</a:t>
                </a: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AutoShape 56"/>
              <p:cNvSpPr>
                <a:spLocks noChangeArrowheads="1"/>
              </p:cNvSpPr>
              <p:nvPr/>
            </p:nvSpPr>
            <p:spPr bwMode="auto">
              <a:xfrm flipH="1">
                <a:off x="2517" y="1752"/>
                <a:ext cx="453" cy="680"/>
              </a:xfrm>
              <a:prstGeom prst="flowChartDelay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200" b="1">
                    <a:solidFill>
                      <a:schemeClr val="bg1"/>
                    </a:solidFill>
                  </a:rPr>
                  <a:t>СПИРТ</a:t>
                </a:r>
              </a:p>
            </p:txBody>
          </p:sp>
        </p:grpSp>
        <p:sp>
          <p:nvSpPr>
            <p:cNvPr id="33" name="Text Box 57"/>
            <p:cNvSpPr txBox="1">
              <a:spLocks noChangeArrowheads="1"/>
            </p:cNvSpPr>
            <p:nvPr/>
          </p:nvSpPr>
          <p:spPr bwMode="auto">
            <a:xfrm>
              <a:off x="3924300" y="2349624"/>
              <a:ext cx="2087563" cy="366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ЛЕСОХИМИЯ</a:t>
              </a:r>
            </a:p>
          </p:txBody>
        </p:sp>
        <p:grpSp>
          <p:nvGrpSpPr>
            <p:cNvPr id="34" name="Group 69"/>
            <p:cNvGrpSpPr>
              <a:grpSpLocks/>
            </p:cNvGrpSpPr>
            <p:nvPr/>
          </p:nvGrpSpPr>
          <p:grpSpPr bwMode="auto">
            <a:xfrm>
              <a:off x="395288" y="2205208"/>
              <a:ext cx="863600" cy="503067"/>
              <a:chOff x="249" y="1389"/>
              <a:chExt cx="544" cy="317"/>
            </a:xfrm>
          </p:grpSpPr>
          <p:sp>
            <p:nvSpPr>
              <p:cNvPr id="35" name="AutoShape 66"/>
              <p:cNvSpPr>
                <a:spLocks noChangeArrowheads="1"/>
              </p:cNvSpPr>
              <p:nvPr/>
            </p:nvSpPr>
            <p:spPr bwMode="auto">
              <a:xfrm>
                <a:off x="567" y="1389"/>
                <a:ext cx="226" cy="317"/>
              </a:xfrm>
              <a:prstGeom prst="flowChartDelay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67"/>
              <p:cNvSpPr>
                <a:spLocks noChangeArrowheads="1"/>
              </p:cNvSpPr>
              <p:nvPr/>
            </p:nvSpPr>
            <p:spPr bwMode="auto">
              <a:xfrm flipH="1">
                <a:off x="249" y="1389"/>
                <a:ext cx="227" cy="317"/>
              </a:xfrm>
              <a:prstGeom prst="flowChartDelay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6948264" y="5934670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12A8A"/>
                </a:solidFill>
              </a:rPr>
              <a:t>ЛОК  «Структура химической промышленности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40" y="76470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География 9 класс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Используя ЛОК, расскажите о структуре ХП.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424342" y="3717032"/>
            <a:ext cx="719658" cy="64827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Татьяна\Мои документы\8 кл уроки\Строение равнин 8 класс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3801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ГЕОГРАФИЯ 8 КЛАСС</a:t>
            </a: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Используя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ЛОК, расскажите, какое строение имеют равнины, покажите взаимосвязь строения земной коры, форм рельефа и полезных ископаемых.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1967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2. ВОВЛЕЧЬ В ПРОЦЕСС ПОИСКА И ПОЗНАНИЯ </a:t>
            </a:r>
            <a:endParaRPr lang="ru-RU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79511" y="1322230"/>
          <a:ext cx="8784977" cy="5535770"/>
        </p:xfrm>
        <a:graphic>
          <a:graphicData uri="http://schemas.openxmlformats.org/presentationml/2006/ole">
            <p:oleObj spid="_x0000_s2049" name="Слайд" r:id="rId3" imgW="3367875" imgH="2525158" progId="PowerPoint.Slide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0"/>
            <a:ext cx="5256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География 8 класс Краеведение.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Используя текст учебника, разгадайте данную вам опорную схему и составьте по ней рассказ «Влияние климатообразующих факторов на климат Архангельской области»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ufasa\Мои документы\Мои рисунки\Внутрення сред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096375" cy="628654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107125" y="2178835"/>
            <a:ext cx="171451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 flipV="1">
            <a:off x="6786578" y="928670"/>
            <a:ext cx="1500198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 rot="20111586">
            <a:off x="6228009" y="454490"/>
            <a:ext cx="236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+ О</a:t>
            </a:r>
            <a:r>
              <a:rPr lang="ru-RU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044466">
            <a:off x="-410040" y="1530399"/>
            <a:ext cx="2424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НВ+СО</a:t>
            </a:r>
            <a:r>
              <a:rPr lang="ru-RU" sz="5400" b="1" cap="none" spc="0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107154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214678" y="4500570"/>
            <a:ext cx="654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572140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500042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4357686" y="2571744"/>
            <a:ext cx="2643206" cy="7143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3786182" y="2571744"/>
            <a:ext cx="2143140" cy="500066"/>
          </a:xfrm>
          <a:prstGeom prst="curvedConnector3">
            <a:avLst>
              <a:gd name="adj1" fmla="val 50000"/>
            </a:avLst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14744" y="2143116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43834" y="2000240"/>
            <a:ext cx="88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А</a:t>
            </a:r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2643182"/>
            <a:ext cx="864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Б</a:t>
            </a:r>
            <a:endParaRPr lang="ru-RU" sz="4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7072330" y="2643182"/>
            <a:ext cx="1571636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438370">
            <a:off x="6132679" y="2825694"/>
            <a:ext cx="2946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Чужеродные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вещ-ва</a:t>
            </a:r>
            <a:endParaRPr lang="ru-RU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МО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огибшие клетки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285749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500430" y="3500438"/>
            <a:ext cx="1357322" cy="57150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 rot="20827151">
            <a:off x="4885934" y="2117755"/>
            <a:ext cx="2395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ЛИМФОЦИТЫ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643182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60648"/>
            <a:ext cx="7884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ЛОК «Внутренняя среда организма человека»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5733256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Биология 8 класс.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Рассмотрите данный вам опорный конспект и используя текст учебника, составьте с его помощью рассказ «Внутренняя среда организма человека»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640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 1. УСВОИТЬ  СЛОЖНЫЙ МАТЕРИАЛ </vt:lpstr>
      <vt:lpstr>Слайд 7</vt:lpstr>
      <vt:lpstr>2. ВОВЛЕЧЬ В ПРОЦЕСС ПОИСКА И ПОЗНАНИЯ </vt:lpstr>
      <vt:lpstr>Слайд 9</vt:lpstr>
      <vt:lpstr>3. АКТИВИЗИРОВАТЬ ТВОРЧЕСКУЮ  ПОЗНАВАТЕЛЬНУЮ ДЕЯТЕЛЬНОСТЬ</vt:lpstr>
      <vt:lpstr>Слайд 11</vt:lpstr>
    </vt:vector>
  </TitlesOfParts>
  <Company>Соянская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Био</dc:creator>
  <cp:lastModifiedBy>Био</cp:lastModifiedBy>
  <cp:revision>20</cp:revision>
  <dcterms:created xsi:type="dcterms:W3CDTF">2013-04-19T09:19:31Z</dcterms:created>
  <dcterms:modified xsi:type="dcterms:W3CDTF">2013-04-19T12:22:30Z</dcterms:modified>
</cp:coreProperties>
</file>