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2" r:id="rId4"/>
    <p:sldId id="257" r:id="rId5"/>
    <p:sldId id="259" r:id="rId6"/>
    <p:sldId id="263" r:id="rId7"/>
    <p:sldId id="267" r:id="rId8"/>
    <p:sldId id="271" r:id="rId9"/>
    <p:sldId id="260" r:id="rId10"/>
    <p:sldId id="264" r:id="rId11"/>
    <p:sldId id="268" r:id="rId12"/>
    <p:sldId id="272" r:id="rId13"/>
    <p:sldId id="261" r:id="rId14"/>
    <p:sldId id="265" r:id="rId15"/>
    <p:sldId id="269" r:id="rId16"/>
    <p:sldId id="273" r:id="rId17"/>
    <p:sldId id="262" r:id="rId18"/>
    <p:sldId id="266" r:id="rId19"/>
    <p:sldId id="270" r:id="rId20"/>
    <p:sldId id="274" r:id="rId21"/>
    <p:sldId id="299" r:id="rId22"/>
    <p:sldId id="287" r:id="rId23"/>
    <p:sldId id="288" r:id="rId24"/>
    <p:sldId id="289" r:id="rId25"/>
    <p:sldId id="293" r:id="rId26"/>
    <p:sldId id="294" r:id="rId27"/>
    <p:sldId id="290" r:id="rId28"/>
    <p:sldId id="297" r:id="rId29"/>
    <p:sldId id="298" r:id="rId30"/>
    <p:sldId id="301" r:id="rId31"/>
    <p:sldId id="291" r:id="rId32"/>
    <p:sldId id="296" r:id="rId33"/>
    <p:sldId id="295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32" autoAdjust="0"/>
    <p:restoredTop sz="94660"/>
  </p:normalViewPr>
  <p:slideViewPr>
    <p:cSldViewPr>
      <p:cViewPr varScale="1">
        <p:scale>
          <a:sx n="68" d="100"/>
          <a:sy n="68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:\Users\ИРА\Downloads\ws_Butterfly_Range_1366x768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09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1DE-E451-4CD6-8187-1C0E7F5391F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8BA1-5EF8-4F5A-9386-894462B30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1DE-E451-4CD6-8187-1C0E7F5391F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8BA1-5EF8-4F5A-9386-894462B30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1DE-E451-4CD6-8187-1C0E7F5391F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8BA1-5EF8-4F5A-9386-894462B30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ИРА\Downloads\ws_Butterfly_Range_1366x768.jpg"/>
          <p:cNvPicPr>
            <a:picLocks noChangeAspect="1" noChangeArrowheads="1"/>
          </p:cNvPicPr>
          <p:nvPr userDrawn="1"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514099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428596" y="1571612"/>
            <a:ext cx="8286808" cy="4572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625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1DE-E451-4CD6-8187-1C0E7F5391F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8BA1-5EF8-4F5A-9386-894462B30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1DE-E451-4CD6-8187-1C0E7F5391F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8BA1-5EF8-4F5A-9386-894462B30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1DE-E451-4CD6-8187-1C0E7F5391F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8BA1-5EF8-4F5A-9386-894462B30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1DE-E451-4CD6-8187-1C0E7F5391F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8BA1-5EF8-4F5A-9386-894462B30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1DE-E451-4CD6-8187-1C0E7F5391F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8BA1-5EF8-4F5A-9386-894462B30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1DE-E451-4CD6-8187-1C0E7F5391F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8BA1-5EF8-4F5A-9386-894462B30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1DE-E451-4CD6-8187-1C0E7F5391F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8BA1-5EF8-4F5A-9386-894462B30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1DE-E451-4CD6-8187-1C0E7F5391F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8BA1-5EF8-4F5A-9386-894462B30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D81DE-E451-4CD6-8187-1C0E7F5391F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58BA1-5EF8-4F5A-9386-894462B30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18" Type="http://schemas.openxmlformats.org/officeDocument/2006/relationships/slide" Target="slide25.xml"/><Relationship Id="rId3" Type="http://schemas.openxmlformats.org/officeDocument/2006/relationships/slide" Target="slide34.xml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slide" Target="slide26.xml"/><Relationship Id="rId2" Type="http://schemas.openxmlformats.org/officeDocument/2006/relationships/image" Target="../media/image26.jpe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slide" Target="slide29.xml"/><Relationship Id="rId5" Type="http://schemas.openxmlformats.org/officeDocument/2006/relationships/slide" Target="slide24.xml"/><Relationship Id="rId15" Type="http://schemas.openxmlformats.org/officeDocument/2006/relationships/slide" Target="slide33.xml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slide" Target="slide28.xml"/><Relationship Id="rId14" Type="http://schemas.openxmlformats.org/officeDocument/2006/relationships/slide" Target="slide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9.gif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37.jpeg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2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audio" Target="../media/audio2.wav"/><Relationship Id="rId21" Type="http://schemas.openxmlformats.org/officeDocument/2006/relationships/slide" Target="slide16.xml"/><Relationship Id="rId7" Type="http://schemas.openxmlformats.org/officeDocument/2006/relationships/slide" Target="slide13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slide" Target="slide5.xml"/><Relationship Id="rId16" Type="http://schemas.openxmlformats.org/officeDocument/2006/relationships/slide" Target="slide11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24" Type="http://schemas.openxmlformats.org/officeDocument/2006/relationships/audio" Target="../media/audio1.wav"/><Relationship Id="rId5" Type="http://schemas.openxmlformats.org/officeDocument/2006/relationships/slide" Target="slide9.xml"/><Relationship Id="rId15" Type="http://schemas.openxmlformats.org/officeDocument/2006/relationships/slide" Target="slide7.xml"/><Relationship Id="rId23" Type="http://schemas.openxmlformats.org/officeDocument/2006/relationships/slide" Target="slide21.xml"/><Relationship Id="rId10" Type="http://schemas.openxmlformats.org/officeDocument/2006/relationships/image" Target="../media/image6.png"/><Relationship Id="rId19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openxmlformats.org/officeDocument/2006/relationships/slide" Target="slide17.xml"/><Relationship Id="rId14" Type="http://schemas.openxmlformats.org/officeDocument/2006/relationships/slide" Target="slide18.xml"/><Relationship Id="rId22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8458" y="5000636"/>
            <a:ext cx="3512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Микромир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57150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Игра для учащихся 7-х классов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ИРА\Desktop\lady_news_anchor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3467100" cy="297180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4857752" y="214290"/>
            <a:ext cx="407196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Arnold BocklinC Initials" pitchFamily="2" charset="0"/>
              </a:rPr>
              <a:t>Бабочки - 300</a:t>
            </a:r>
            <a:endParaRPr lang="ru-RU" sz="3600" dirty="0">
              <a:latin typeface="Arnold BocklinC Initials" pitchFamily="2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14282" y="1142984"/>
            <a:ext cx="2357454" cy="2000264"/>
          </a:xfrm>
          <a:prstGeom prst="wedgeRoundRectCallout">
            <a:avLst>
              <a:gd name="adj1" fmla="val -28"/>
              <a:gd name="adj2" fmla="val 105054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 какого слова произошло слово «бабочка»?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3929066"/>
            <a:ext cx="5572164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Происхождение слова «бабочка» тесно связано со словом «</a:t>
            </a:r>
            <a:r>
              <a:rPr lang="ru-RU" sz="3200" b="1" dirty="0" smtClean="0"/>
              <a:t>бочка</a:t>
            </a:r>
            <a:r>
              <a:rPr lang="ru-RU" sz="2000" dirty="0" smtClean="0"/>
              <a:t>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28926" y="5143512"/>
            <a:ext cx="5572164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Происхождение слова «бабочка» тесно связано со словом «</a:t>
            </a:r>
            <a:r>
              <a:rPr lang="ru-RU" sz="3200" b="1" dirty="0" smtClean="0"/>
              <a:t>бок</a:t>
            </a:r>
            <a:r>
              <a:rPr lang="ru-RU" sz="2000" dirty="0" smtClean="0"/>
              <a:t>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28926" y="1714488"/>
            <a:ext cx="5572164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Происхождение слова «бабочка» </a:t>
            </a:r>
            <a:r>
              <a:rPr lang="ru-RU" sz="3200" b="1" dirty="0" smtClean="0"/>
              <a:t>не</a:t>
            </a:r>
            <a:r>
              <a:rPr lang="ru-RU" sz="2000" dirty="0" smtClean="0"/>
              <a:t> связано ни с одним из слов русского языка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28926" y="2857496"/>
            <a:ext cx="5572164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Происхождение слова «бабочка» тесно связано со словом «</a:t>
            </a:r>
            <a:r>
              <a:rPr lang="ru-RU" sz="3200" b="1" dirty="0" smtClean="0"/>
              <a:t>баба</a:t>
            </a:r>
            <a:r>
              <a:rPr lang="ru-RU" sz="2000" dirty="0" smtClean="0"/>
              <a:t>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71868" y="3143248"/>
            <a:ext cx="5572164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языческие времена славяне полагали, что душа колдуньи после смерти переселяется в бабочку.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>
            <a:off x="7858180" y="6000792"/>
            <a:ext cx="1285852" cy="7143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643174" y="214290"/>
            <a:ext cx="6429388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Arnold BocklinC Initials" pitchFamily="2" charset="0"/>
              </a:rPr>
              <a:t>Необычно, но факт - 300</a:t>
            </a:r>
            <a:endParaRPr lang="ru-RU" sz="3600" dirty="0">
              <a:latin typeface="Arnold BocklinC Initials" pitchFamily="2" charset="0"/>
            </a:endParaRPr>
          </a:p>
        </p:txBody>
      </p:sp>
      <p:pic>
        <p:nvPicPr>
          <p:cNvPr id="16386" name="Picture 2" descr="C:\Users\ИРА\Desktop\lady_news_anchor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3467100" cy="2971800"/>
          </a:xfrm>
          <a:prstGeom prst="rect">
            <a:avLst/>
          </a:prstGeom>
          <a:noFill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214282" y="1428736"/>
            <a:ext cx="2857520" cy="1785950"/>
          </a:xfrm>
          <a:prstGeom prst="wedgeRoundRectCallout">
            <a:avLst>
              <a:gd name="adj1" fmla="val -2636"/>
              <a:gd name="adj2" fmla="val 12630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Найдите </a:t>
            </a:r>
            <a:r>
              <a:rPr lang="ru-RU" sz="3200" dirty="0" err="1" smtClean="0">
                <a:solidFill>
                  <a:srgbClr val="C00000"/>
                </a:solidFill>
              </a:rPr>
              <a:t>НЕ</a:t>
            </a:r>
            <a:r>
              <a:rPr lang="ru-RU" sz="3200" dirty="0" err="1" smtClean="0">
                <a:solidFill>
                  <a:schemeClr val="tx1"/>
                </a:solidFill>
              </a:rPr>
              <a:t>верное</a:t>
            </a:r>
            <a:r>
              <a:rPr lang="ru-RU" sz="3200" dirty="0" smtClean="0">
                <a:solidFill>
                  <a:schemeClr val="tx1"/>
                </a:solidFill>
              </a:rPr>
              <a:t> утверждение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1785926"/>
            <a:ext cx="5072098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Вес насекомых, которых все пауки съедают за год, превышает вес всех людей, живущих на планете.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786058"/>
            <a:ext cx="5072098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Тараканы могут жить обезглавленными несколько недель.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4500570"/>
            <a:ext cx="5072098" cy="15716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 Руси, слово «стрекоза» являлось обобщающим по отношению к нескольким видам насекомых. Поэтому главным героем басни Крылова является не стрекоза, а кузнечик.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28992" y="3500438"/>
            <a:ext cx="5072098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Муравьи спят в нижнем ярусе муравейника.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48360" y="3929066"/>
            <a:ext cx="3152796" cy="6334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Муравьи никогда не спят.</a:t>
            </a:r>
          </a:p>
        </p:txBody>
      </p:sp>
      <p:sp>
        <p:nvSpPr>
          <p:cNvPr id="15" name="Стрелка вправо 14">
            <a:hlinkClick r:id="rId3" action="ppaction://hlinksldjump"/>
          </p:cNvPr>
          <p:cNvSpPr/>
          <p:nvPr/>
        </p:nvSpPr>
        <p:spPr>
          <a:xfrm>
            <a:off x="7858180" y="6000792"/>
            <a:ext cx="1285852" cy="7143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406" y="214289"/>
            <a:ext cx="2521655" cy="392909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78" y="214290"/>
            <a:ext cx="5715040" cy="7143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Arnold BocklinC Initials" pitchFamily="2" charset="0"/>
              </a:rPr>
              <a:t>Рекордсмены - 300</a:t>
            </a:r>
            <a:endParaRPr lang="ru-RU" sz="3600" dirty="0">
              <a:latin typeface="Arnold BocklinC Initials" pitchFamily="2" charset="0"/>
            </a:endParaRPr>
          </a:p>
        </p:txBody>
      </p:sp>
      <p:pic>
        <p:nvPicPr>
          <p:cNvPr id="16386" name="Picture 2" descr="C:\Users\ИРА\Desktop\lady_news_anchor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3467100" cy="29718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000364" y="1142984"/>
            <a:ext cx="5643602" cy="2643206"/>
          </a:xfrm>
          <a:prstGeom prst="wedgeRoundRectCallout">
            <a:avLst>
              <a:gd name="adj1" fmla="val -66143"/>
              <a:gd name="adj2" fmla="val 82191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Самое длинное насекомое</a:t>
            </a:r>
            <a:r>
              <a:rPr lang="ru-RU" sz="2800" dirty="0" smtClean="0"/>
              <a:t> - палочник </a:t>
            </a:r>
            <a:r>
              <a:rPr lang="ru-RU" sz="2800" dirty="0" err="1" smtClean="0"/>
              <a:t>Phamacia</a:t>
            </a:r>
            <a:r>
              <a:rPr lang="ru-RU" sz="2800" dirty="0" smtClean="0"/>
              <a:t> </a:t>
            </a:r>
            <a:r>
              <a:rPr lang="ru-RU" sz="2800" dirty="0" err="1" smtClean="0"/>
              <a:t>kirbyi</a:t>
            </a:r>
            <a:r>
              <a:rPr lang="ru-RU" sz="2800" dirty="0" smtClean="0"/>
              <a:t>, обитающий на острове Борнео. Какой длины он может достигать?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4357694"/>
            <a:ext cx="2286016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22,8 см</a:t>
            </a:r>
            <a:endParaRPr lang="ru-RU" sz="2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512" y="4357694"/>
            <a:ext cx="2286016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83,9 см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12" y="5286388"/>
            <a:ext cx="2286016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12,5 см</a:t>
            </a:r>
            <a:endParaRPr lang="ru-RU" sz="2400" dirty="0"/>
          </a:p>
        </p:txBody>
      </p:sp>
      <p:sp>
        <p:nvSpPr>
          <p:cNvPr id="12" name="Скругленный прямоугольник 11">
            <a:hlinkClick r:id="" action="ppaction://noaction"/>
          </p:cNvPr>
          <p:cNvSpPr/>
          <p:nvPr/>
        </p:nvSpPr>
        <p:spPr>
          <a:xfrm>
            <a:off x="3786182" y="5286388"/>
            <a:ext cx="2286016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54,6 см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37890" name="Picture 2" descr="&amp;pcy;&amp;acy;&amp;lcy;&amp;ocy;&amp;chcy;&amp;ncy;&amp;i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1905000" cy="305752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858180" y="6000792"/>
            <a:ext cx="1285852" cy="7143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86314" y="1643050"/>
            <a:ext cx="3786214" cy="44291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2" y="214290"/>
            <a:ext cx="4071966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Arnold BocklinC Initials" pitchFamily="2" charset="0"/>
              </a:rPr>
              <a:t>Кто я? - 500</a:t>
            </a:r>
            <a:endParaRPr lang="ru-RU" sz="3600" dirty="0">
              <a:latin typeface="Arnold BocklinC Initials" pitchFamily="2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5918" y="4929198"/>
            <a:ext cx="2786082" cy="642942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Кокон летучей мыши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85918" y="4214818"/>
            <a:ext cx="2786082" cy="642942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Гусеница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85918" y="5643578"/>
            <a:ext cx="2786082" cy="571504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Пластелиновое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Чудо-Юдо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85918" y="3500438"/>
            <a:ext cx="2786082" cy="642942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Личинка мухи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9" name="Picture 1" descr="D:\9 рисунки\327288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71470" y="3071810"/>
            <a:ext cx="2576548" cy="3562350"/>
          </a:xfrm>
          <a:prstGeom prst="rect">
            <a:avLst/>
          </a:prstGeom>
          <a:noFill/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1142976" y="1285860"/>
            <a:ext cx="3571900" cy="1928826"/>
          </a:xfrm>
          <a:prstGeom prst="wedgeRoundRectCallout">
            <a:avLst>
              <a:gd name="adj1" fmla="val -48773"/>
              <a:gd name="adj2" fmla="val 9062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Назовите кто изображен на фотографии?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>
            <a:off x="7858180" y="6072230"/>
            <a:ext cx="1285852" cy="7143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Назад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6865" name="Picture 1" descr="D:\4  Моя работа\8 школа\игры\насекомые\личинка мух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2494953"/>
            <a:ext cx="3643338" cy="308161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ИРА\Desktop\lady_news_anchor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3467100" cy="29718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857752" y="214290"/>
            <a:ext cx="407196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Arnold BocklinC Initials" pitchFamily="2" charset="0"/>
              </a:rPr>
              <a:t>Бабочки - 500</a:t>
            </a:r>
            <a:endParaRPr lang="ru-RU" sz="3600" dirty="0">
              <a:latin typeface="Arnold BocklinC Initials" pitchFamily="2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14282" y="1571612"/>
            <a:ext cx="2357454" cy="1571636"/>
          </a:xfrm>
          <a:prstGeom prst="wedgeRoundRectCallout">
            <a:avLst>
              <a:gd name="adj1" fmla="val -28"/>
              <a:gd name="adj2" fmla="val 117010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Найдите </a:t>
            </a:r>
            <a:r>
              <a:rPr lang="ru-RU" sz="2800" dirty="0" err="1" smtClean="0">
                <a:solidFill>
                  <a:srgbClr val="C00000"/>
                </a:solidFill>
              </a:rPr>
              <a:t>НЕ</a:t>
            </a:r>
            <a:r>
              <a:rPr lang="ru-RU" sz="2800" dirty="0" err="1" smtClean="0"/>
              <a:t>верное</a:t>
            </a:r>
            <a:r>
              <a:rPr lang="ru-RU" sz="2800" dirty="0" smtClean="0"/>
              <a:t> утверждение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8926" y="1714488"/>
            <a:ext cx="5572164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Некоторые виды бабочек, как Красный адмирал, предпочитают питаться гниющими фруктами и навозом!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28926" y="2928934"/>
            <a:ext cx="5572164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 Востоке – Китае, Южной Америке и Индии бабочек отлично готовят и с удовольствием едят.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8926" y="5072074"/>
            <a:ext cx="5572164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Некоторые бабочки никогда не едят, так как они не имеют рта. Они живут на энергии, которую они накопили в виде гусениц.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28926" y="4071942"/>
            <a:ext cx="5572164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Бабочки и насекомые не имеют свои скелеты.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43240" y="3714752"/>
            <a:ext cx="5572164" cy="1500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Бабочки и насекомые имеют свои скелеты на внешней стороне своего тела, называемые </a:t>
            </a:r>
            <a:r>
              <a:rPr lang="ru-RU" sz="2000" dirty="0" err="1" smtClean="0"/>
              <a:t>экзоскелет</a:t>
            </a:r>
            <a:r>
              <a:rPr lang="ru-RU" sz="2000" dirty="0" smtClean="0"/>
              <a:t>. Это защищает насекомое и держит воду внутри своего тела, чтобы они не высыхали.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>
            <a:off x="7858180" y="6000792"/>
            <a:ext cx="1285852" cy="7143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ИРА\Desktop\lady_news_anchor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3467100" cy="2971800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3071802" y="214290"/>
            <a:ext cx="6000792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latin typeface="Arnold BocklinC Initials" pitchFamily="2" charset="0"/>
              </a:rPr>
              <a:t>Невероятно, но факт - 500</a:t>
            </a:r>
            <a:endParaRPr lang="ru-RU" sz="3200" dirty="0">
              <a:latin typeface="Arnold BocklinC Initials" pitchFamily="2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0694" y="2143116"/>
            <a:ext cx="2928958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14612" y="4143380"/>
            <a:ext cx="2500330" cy="6429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Шпанская мушка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6050" y="5214950"/>
            <a:ext cx="2500330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Божья коровка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>
            <a:off x="7715272" y="6072206"/>
            <a:ext cx="1285852" cy="71435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Назад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142844" y="1142984"/>
            <a:ext cx="2500330" cy="1785950"/>
          </a:xfrm>
          <a:prstGeom prst="wedgeRoundRectCallout">
            <a:avLst>
              <a:gd name="adj1" fmla="val -2708"/>
              <a:gd name="adj2" fmla="val 13181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Соедини насекомое с цветом его крови.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00694" y="3214686"/>
            <a:ext cx="2928958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желто-оранжевая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4612" y="3214686"/>
            <a:ext cx="2500330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Кузнечик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00694" y="5143512"/>
            <a:ext cx="2928958" cy="64294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желтая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86050" y="2143116"/>
            <a:ext cx="2500330" cy="6429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Личинка стрекозы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00694" y="4143380"/>
            <a:ext cx="2928958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зеленая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350043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4500570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550070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250030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350043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4500570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550070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500298" y="250030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406" y="214289"/>
            <a:ext cx="2521655" cy="392909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C:\Users\ИРА\Desktop\lady_news_anchor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3467100" cy="29718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286116" y="214290"/>
            <a:ext cx="5643602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Arnold BocklinC Initials" pitchFamily="2" charset="0"/>
              </a:rPr>
              <a:t>Рекордсмены - 500</a:t>
            </a:r>
            <a:endParaRPr lang="ru-RU" sz="3600" dirty="0">
              <a:latin typeface="Arnold BocklinC Initials" pitchFamily="2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000364" y="1142984"/>
            <a:ext cx="5643602" cy="2643206"/>
          </a:xfrm>
          <a:prstGeom prst="wedgeRoundRectCallout">
            <a:avLst>
              <a:gd name="adj1" fmla="val -66143"/>
              <a:gd name="adj2" fmla="val 82191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Самое маленькое насекомое</a:t>
            </a:r>
            <a:r>
              <a:rPr lang="ru-RU" sz="3200" dirty="0" smtClean="0"/>
              <a:t> – жук-перистокрылка из семейства </a:t>
            </a:r>
            <a:r>
              <a:rPr lang="ru-RU" sz="3200" dirty="0" err="1" smtClean="0"/>
              <a:t>Ptiliidae</a:t>
            </a:r>
            <a:r>
              <a:rPr lang="ru-RU" sz="3200" dirty="0" smtClean="0"/>
              <a:t>. </a:t>
            </a:r>
          </a:p>
          <a:p>
            <a:pPr algn="ctr"/>
            <a:r>
              <a:rPr lang="ru-RU" sz="3200" dirty="0" smtClean="0"/>
              <a:t>Какова их длина? достигает всего.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554" y="4429132"/>
            <a:ext cx="2714644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0,1 мм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512" y="4429132"/>
            <a:ext cx="2286016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1,5 см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7554" y="5286388"/>
            <a:ext cx="2714644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 см</a:t>
            </a:r>
            <a:endParaRPr lang="ru-RU" sz="2400" dirty="0"/>
          </a:p>
        </p:txBody>
      </p:sp>
      <p:sp>
        <p:nvSpPr>
          <p:cNvPr id="12" name="Скругленный прямоугольник 11">
            <a:hlinkClick r:id="" action="ppaction://noaction"/>
          </p:cNvPr>
          <p:cNvSpPr/>
          <p:nvPr/>
        </p:nvSpPr>
        <p:spPr>
          <a:xfrm>
            <a:off x="6286512" y="5286388"/>
            <a:ext cx="2286016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0,3-0,4 мм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33794" name="Picture 2" descr="&amp;zhcy;&amp;ucy;&amp;kcy;-&amp;pcy;&amp;iecy;&amp;rcy;&amp;icy;&amp;scy;&amp;tcy;&amp;ocy;&amp;kcy;&amp;rcy;&amp;ycy;&amp;l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2089562" cy="321471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858180" y="6000792"/>
            <a:ext cx="1285852" cy="7143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86314" y="1643050"/>
            <a:ext cx="3786214" cy="44291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2" y="214290"/>
            <a:ext cx="4071966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Arnold BocklinC Initials" pitchFamily="2" charset="0"/>
              </a:rPr>
              <a:t>Кто я? - 1000</a:t>
            </a:r>
            <a:endParaRPr lang="ru-RU" sz="3600" dirty="0">
              <a:latin typeface="Arnold BocklinC Initials" pitchFamily="2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5918" y="3500438"/>
            <a:ext cx="2786082" cy="642942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Бражник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85918" y="4929198"/>
            <a:ext cx="2786082" cy="642942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Плющевая игрушка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85918" y="5643578"/>
            <a:ext cx="2786082" cy="571504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Это не насекомое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85918" y="4214818"/>
            <a:ext cx="2786082" cy="642942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Plush moth</a:t>
            </a:r>
            <a:r>
              <a:rPr lang="ru-RU" sz="2000" dirty="0" smtClean="0">
                <a:solidFill>
                  <a:schemeClr val="tx1"/>
                </a:solidFill>
              </a:rPr>
              <a:t> (моль)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9" name="Picture 1" descr="D:\9 рисунки\327288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71470" y="3071810"/>
            <a:ext cx="2576548" cy="3562350"/>
          </a:xfrm>
          <a:prstGeom prst="rect">
            <a:avLst/>
          </a:prstGeom>
          <a:noFill/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1142976" y="1285860"/>
            <a:ext cx="3571900" cy="1928826"/>
          </a:xfrm>
          <a:prstGeom prst="wedgeRoundRectCallout">
            <a:avLst>
              <a:gd name="adj1" fmla="val -48773"/>
              <a:gd name="adj2" fmla="val 9062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Назовите кто изображен на фотографии?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>
            <a:off x="7858180" y="6072230"/>
            <a:ext cx="1285852" cy="7143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Назад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2769" name="Picture 1" descr="D:\4  Моя работа\8 школа\игры\насекомые\0_8c951_29c5f422_or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2428868"/>
            <a:ext cx="3500461" cy="29470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ИРА\Desktop\lady_news_anchor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3467100" cy="297180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4857752" y="214290"/>
            <a:ext cx="407196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Arnold BocklinC Initials" pitchFamily="2" charset="0"/>
              </a:rPr>
              <a:t>Бабочки - 1000</a:t>
            </a:r>
            <a:endParaRPr lang="ru-RU" sz="3600" dirty="0">
              <a:latin typeface="Arnold BocklinC Initials" pitchFamily="2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42844" y="1000108"/>
            <a:ext cx="2571768" cy="2143140"/>
          </a:xfrm>
          <a:prstGeom prst="wedgeRoundRectCallout">
            <a:avLst>
              <a:gd name="adj1" fmla="val -28"/>
              <a:gd name="adj2" fmla="val 105054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Распределите бабочек по размеру размаха крыльев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43240" y="1714488"/>
            <a:ext cx="2643206" cy="21431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Совка </a:t>
            </a:r>
            <a:r>
              <a:rPr lang="ru-RU" sz="2000" dirty="0" err="1" smtClean="0"/>
              <a:t>тизания</a:t>
            </a:r>
            <a:r>
              <a:rPr lang="ru-RU" sz="2000" dirty="0" smtClean="0"/>
              <a:t> </a:t>
            </a:r>
            <a:r>
              <a:rPr lang="ru-RU" sz="2000" dirty="0" err="1" smtClean="0"/>
              <a:t>агриппина</a:t>
            </a:r>
            <a:endParaRPr lang="ru-RU" sz="2000" dirty="0" smtClean="0"/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Стрелка вправо 21">
            <a:hlinkClick r:id="rId3" action="ppaction://hlinksldjump"/>
          </p:cNvPr>
          <p:cNvSpPr/>
          <p:nvPr/>
        </p:nvSpPr>
        <p:spPr>
          <a:xfrm>
            <a:off x="7858180" y="6000792"/>
            <a:ext cx="1285852" cy="7143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43240" y="3929066"/>
            <a:ext cx="2643206" cy="21431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Сатурния</a:t>
            </a:r>
            <a:r>
              <a:rPr lang="ru-RU" sz="2000" dirty="0" smtClean="0"/>
              <a:t> </a:t>
            </a:r>
          </a:p>
          <a:p>
            <a:pPr algn="ctr"/>
            <a:r>
              <a:rPr lang="en-US" sz="2000" dirty="0" err="1" smtClean="0"/>
              <a:t>Attacus</a:t>
            </a:r>
            <a:r>
              <a:rPr lang="en-US" sz="2000" dirty="0" smtClean="0"/>
              <a:t> atlas</a:t>
            </a:r>
            <a:endParaRPr lang="ru-RU" sz="2000" dirty="0" smtClean="0"/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929322" y="3929066"/>
            <a:ext cx="2643206" cy="21431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Орнитоптера </a:t>
            </a:r>
            <a:r>
              <a:rPr lang="ru-RU" sz="2000" dirty="0" err="1" smtClean="0"/>
              <a:t>корле-вы</a:t>
            </a:r>
            <a:r>
              <a:rPr lang="ru-RU" sz="2000" dirty="0" smtClean="0"/>
              <a:t> Александры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29322" y="1714488"/>
            <a:ext cx="2643206" cy="21431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Павлиноглазка грушевая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old.nkj.ru/30/0201/babochk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428868"/>
            <a:ext cx="2071702" cy="126526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4786314" y="3286124"/>
            <a:ext cx="1143008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</a:p>
          <a:p>
            <a:pPr algn="ctr"/>
            <a:r>
              <a:rPr lang="ru-RU" sz="2400" dirty="0" smtClean="0"/>
              <a:t>30,8 см</a:t>
            </a:r>
            <a:endParaRPr lang="ru-RU" sz="2400" dirty="0"/>
          </a:p>
        </p:txBody>
      </p:sp>
      <p:pic>
        <p:nvPicPr>
          <p:cNvPr id="31748" name="Picture 4" descr="http://toys-radio.ru/inc/ir.php?src=/img/goods/533.img&amp;width=300&amp;height=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5692" y="4572008"/>
            <a:ext cx="1905001" cy="142876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4786314" y="5500702"/>
            <a:ext cx="1143008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</a:p>
          <a:p>
            <a:pPr algn="ctr"/>
            <a:r>
              <a:rPr lang="ru-RU" sz="2400" dirty="0" smtClean="0"/>
              <a:t>26,2 см</a:t>
            </a:r>
            <a:endParaRPr lang="ru-RU" sz="2400" dirty="0"/>
          </a:p>
        </p:txBody>
      </p:sp>
      <p:pic>
        <p:nvPicPr>
          <p:cNvPr id="31750" name="Picture 6" descr="http://www.lepidoptera.ch/images/imago/Saturniidae/SaturniaPyri_M.gif"/>
          <p:cNvPicPr>
            <a:picLocks noChangeAspect="1" noChangeArrowheads="1"/>
          </p:cNvPicPr>
          <p:nvPr/>
        </p:nvPicPr>
        <p:blipFill>
          <a:blip r:embed="rId6"/>
          <a:srcRect t="15625" b="15624"/>
          <a:stretch>
            <a:fillRect/>
          </a:stretch>
        </p:blipFill>
        <p:spPr bwMode="auto">
          <a:xfrm>
            <a:off x="6286528" y="2357430"/>
            <a:ext cx="2000248" cy="137518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7572396" y="3214686"/>
            <a:ext cx="1143008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</a:p>
          <a:p>
            <a:pPr algn="ctr"/>
            <a:r>
              <a:rPr lang="ru-RU" sz="2400" dirty="0" smtClean="0"/>
              <a:t>15 см</a:t>
            </a:r>
            <a:endParaRPr lang="ru-RU" sz="2400" dirty="0"/>
          </a:p>
        </p:txBody>
      </p:sp>
      <p:pic>
        <p:nvPicPr>
          <p:cNvPr id="31752" name="Picture 8" descr="http://dekatop.com/wp-content/uploads/2009/09/buterfly_0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15074" y="4572008"/>
            <a:ext cx="2071702" cy="133658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7572396" y="5500702"/>
            <a:ext cx="1143008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</a:p>
          <a:p>
            <a:pPr algn="ctr"/>
            <a:r>
              <a:rPr lang="ru-RU" sz="2400" dirty="0" smtClean="0"/>
              <a:t>28 см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1406" y="214289"/>
            <a:ext cx="2521655" cy="392909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4" name="Picture 4" descr="http://gularis.com/sites/default/files/imagecache/640x480/sale/sverch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7488" y="1041813"/>
            <a:ext cx="3286149" cy="220260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6386" name="Picture 2" descr="C:\Users\ИРА\Desktop\lady_news_anchor_hg_cl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8"/>
            <a:ext cx="3467100" cy="29718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786050" y="214290"/>
            <a:ext cx="6286544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latin typeface="Arnold BocklinC Initials" pitchFamily="2" charset="0"/>
              </a:rPr>
              <a:t>Невероятно, но факт - 1000</a:t>
            </a:r>
            <a:endParaRPr lang="ru-RU" sz="3200" dirty="0">
              <a:latin typeface="Arnold BocklinC Initials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3306" y="4429132"/>
            <a:ext cx="5429288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Нужно поймать сверчка, температуру можно определить по температуре усиков и частоте их подергивания.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43306" y="5429264"/>
            <a:ext cx="5429288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 сверчкам нельзя определить температуру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3306" y="3429000"/>
            <a:ext cx="5429288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Для этого нужно подсчитать количество стрекотаний в минуту, разделить на два, затем прибавить девять и снова разделить на два.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>
            <a:hlinkClick r:id="rId4" action="ppaction://hlinksldjump"/>
          </p:cNvPr>
          <p:cNvSpPr/>
          <p:nvPr/>
        </p:nvSpPr>
        <p:spPr>
          <a:xfrm>
            <a:off x="7715272" y="6072206"/>
            <a:ext cx="1285852" cy="71435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Назад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000364" y="1142984"/>
            <a:ext cx="5643602" cy="1785950"/>
          </a:xfrm>
          <a:prstGeom prst="wedgeRoundRectCallout">
            <a:avLst>
              <a:gd name="adj1" fmla="val -60659"/>
              <a:gd name="adj2" fmla="val 13969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Говорят, что по сверчкам можно определить температуру воздуха. Каким образом?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3040" y="428604"/>
            <a:ext cx="7029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знакомиться!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14290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/>
              <a:t>Домашнее задание</a:t>
            </a:r>
            <a:endParaRPr lang="ru-RU" sz="2000" i="1" dirty="0"/>
          </a:p>
        </p:txBody>
      </p:sp>
      <p:pic>
        <p:nvPicPr>
          <p:cNvPr id="15362" name="Picture 2" descr="http://i081.radikal.ru/1106/b7/a34778da71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428736"/>
            <a:ext cx="3500430" cy="5375660"/>
          </a:xfrm>
          <a:prstGeom prst="rect">
            <a:avLst/>
          </a:prstGeom>
          <a:noFill/>
        </p:spPr>
      </p:pic>
      <p:sp>
        <p:nvSpPr>
          <p:cNvPr id="7" name="Прямоугольник 6">
            <a:hlinkClick r:id="" action="ppaction://noaction">
              <a:snd r:embed="rId3" name="applause.wav" builtIn="1"/>
            </a:hlinkClick>
          </p:cNvPr>
          <p:cNvSpPr/>
          <p:nvPr/>
        </p:nvSpPr>
        <p:spPr>
          <a:xfrm>
            <a:off x="3071802" y="1857364"/>
            <a:ext cx="41270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команда 7-а</a:t>
            </a:r>
          </a:p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«Личинки»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" action="ppaction://noaction">
              <a:snd r:embed="rId3" name="applause.wav" builtIn="1"/>
            </a:hlinkClick>
          </p:cNvPr>
          <p:cNvSpPr/>
          <p:nvPr/>
        </p:nvSpPr>
        <p:spPr>
          <a:xfrm>
            <a:off x="2357422" y="4000504"/>
            <a:ext cx="56436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команда 7-б</a:t>
            </a:r>
          </a:p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«Кактусы»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406" y="214289"/>
            <a:ext cx="2521655" cy="392909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://top-10list.com/wp-content/uploads/2012/02/Animal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92931" y="1250154"/>
            <a:ext cx="3500464" cy="18573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6386" name="Picture 2" descr="C:\Users\ИРА\Desktop\lady_news_anchor_hg_cl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8"/>
            <a:ext cx="3467100" cy="29718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000364" y="214290"/>
            <a:ext cx="5929354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Arnold BocklinC Initials" pitchFamily="2" charset="0"/>
              </a:rPr>
              <a:t>Рекордсмены - 1000</a:t>
            </a:r>
            <a:endParaRPr lang="ru-RU" sz="3600" dirty="0">
              <a:latin typeface="Arnold BocklinC Initials" pitchFamily="2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000364" y="1142984"/>
            <a:ext cx="5643602" cy="2643206"/>
          </a:xfrm>
          <a:prstGeom prst="wedgeRoundRectCallout">
            <a:avLst>
              <a:gd name="adj1" fmla="val -66143"/>
              <a:gd name="adj2" fmla="val 82191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Самые большое количество ног</a:t>
            </a:r>
            <a:r>
              <a:rPr lang="ru-RU" sz="2800" dirty="0" smtClean="0"/>
              <a:t> у </a:t>
            </a:r>
            <a:r>
              <a:rPr lang="ru-RU" sz="2800" dirty="0" err="1" smtClean="0"/>
              <a:t>двупарноногой</a:t>
            </a:r>
            <a:r>
              <a:rPr lang="ru-RU" sz="2800" dirty="0" smtClean="0"/>
              <a:t> многоножки </a:t>
            </a:r>
            <a:r>
              <a:rPr lang="en-US" sz="2800" dirty="0" err="1" smtClean="0"/>
              <a:t>i</a:t>
            </a:r>
            <a:r>
              <a:rPr lang="ru-RU" sz="2800" dirty="0" err="1" smtClean="0"/>
              <a:t>llacme</a:t>
            </a:r>
            <a:r>
              <a:rPr lang="ru-RU" sz="2800" dirty="0" smtClean="0"/>
              <a:t> </a:t>
            </a:r>
            <a:r>
              <a:rPr lang="ru-RU" sz="2800" dirty="0" err="1" smtClean="0"/>
              <a:t>plenipes</a:t>
            </a:r>
            <a:r>
              <a:rPr lang="ru-RU" sz="2800" dirty="0" smtClean="0"/>
              <a:t>, обитающей в Калифорнии, США. </a:t>
            </a:r>
          </a:p>
          <a:p>
            <a:pPr algn="ctr"/>
            <a:r>
              <a:rPr lang="ru-RU" sz="3200" b="1" dirty="0" smtClean="0"/>
              <a:t>Сколько у неё ног?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5500702"/>
            <a:ext cx="2428892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632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4643446"/>
            <a:ext cx="2714644" cy="7143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7554" y="5500702"/>
            <a:ext cx="2714644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268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>
            <a:hlinkClick r:id="" action="ppaction://noaction"/>
          </p:cNvPr>
          <p:cNvSpPr/>
          <p:nvPr/>
        </p:nvSpPr>
        <p:spPr>
          <a:xfrm>
            <a:off x="6286512" y="4643446"/>
            <a:ext cx="2428892" cy="7143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750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858180" y="6000792"/>
            <a:ext cx="1285852" cy="7143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768" y="285728"/>
            <a:ext cx="1694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тур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3" y="1094700"/>
            <a:ext cx="4286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теории к практике</a:t>
            </a:r>
            <a:endParaRPr lang="ru-RU" dirty="0"/>
          </a:p>
        </p:txBody>
      </p:sp>
      <p:sp>
        <p:nvSpPr>
          <p:cNvPr id="6" name="Пятиугольник 5">
            <a:hlinkClick r:id="rId2" action="ppaction://hlinksldjump">
              <a:snd r:embed="rId3" name="applause.wav" builtIn="1"/>
            </a:hlinkClick>
          </p:cNvPr>
          <p:cNvSpPr/>
          <p:nvPr/>
        </p:nvSpPr>
        <p:spPr>
          <a:xfrm>
            <a:off x="7786710" y="6286520"/>
            <a:ext cx="1285852" cy="35719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 тур</a:t>
            </a:r>
            <a:endParaRPr lang="ru-RU" sz="2400" dirty="0"/>
          </a:p>
        </p:txBody>
      </p:sp>
      <p:pic>
        <p:nvPicPr>
          <p:cNvPr id="9" name="Рисунок 8" descr="ginecologi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143248"/>
            <a:ext cx="3333750" cy="333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1543939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помощи цветной бумаги ножниц и клея, придумайте самое необычное насекомое.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3071802" y="3214686"/>
            <a:ext cx="5857916" cy="2286016"/>
          </a:xfrm>
          <a:prstGeom prst="wedgeEllipseCallout">
            <a:avLst>
              <a:gd name="adj1" fmla="val -68142"/>
              <a:gd name="adj2" fmla="val 1722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/>
              <a:t>Расскажите о своем насекомом</a:t>
            </a:r>
            <a:r>
              <a:rPr lang="ru-RU" sz="2400" dirty="0" smtClean="0"/>
              <a:t>:</a:t>
            </a:r>
          </a:p>
          <a:p>
            <a:pPr algn="ctr"/>
            <a:r>
              <a:rPr lang="ru-RU" sz="2000" dirty="0" smtClean="0"/>
              <a:t>Как называется это насекомое? Почему оно необычно? В условиях среды обитает? Что необходимо ему для жизни?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9783" y="714356"/>
            <a:ext cx="35811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100 до 500 баллов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ИРА\Desktop\N8499E91F95FB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1357298"/>
            <a:ext cx="8362950" cy="51339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449336" y="285728"/>
            <a:ext cx="1694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тур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6334780"/>
            <a:ext cx="4286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вопросы от соперников</a:t>
            </a:r>
            <a:endParaRPr lang="ru-RU" dirty="0"/>
          </a:p>
        </p:txBody>
      </p:sp>
      <p:sp>
        <p:nvSpPr>
          <p:cNvPr id="6" name="Пятиугольник 5">
            <a:hlinkClick r:id="rId3" action="ppaction://hlinksldjump">
              <a:snd r:embed="rId4" name="applause.wav" builtIn="1"/>
            </a:hlinkClick>
          </p:cNvPr>
          <p:cNvSpPr/>
          <p:nvPr/>
        </p:nvSpPr>
        <p:spPr>
          <a:xfrm>
            <a:off x="7786710" y="6429396"/>
            <a:ext cx="1285852" cy="35719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 тур</a:t>
            </a:r>
            <a:endParaRPr lang="ru-RU" sz="2400" dirty="0"/>
          </a:p>
        </p:txBody>
      </p:sp>
      <p:pic>
        <p:nvPicPr>
          <p:cNvPr id="1027" name="Picture 3" descr="C:\Users\ИРА\Desktop\Без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357298"/>
            <a:ext cx="199017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0" name="Picture 10" descr="http://beatlive.ru/uploads/posts/2011-05/1306432477_kot_v_meshk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4000504"/>
            <a:ext cx="2079776" cy="19859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286644" y="214290"/>
            <a:ext cx="1694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тур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ятиугольник 5">
            <a:hlinkClick r:id="rId3" action="ppaction://hlinksldjump">
              <a:snd r:embed="rId4" name="applause.wav" builtIn="1"/>
            </a:hlinkClick>
          </p:cNvPr>
          <p:cNvSpPr/>
          <p:nvPr/>
        </p:nvSpPr>
        <p:spPr>
          <a:xfrm>
            <a:off x="7786710" y="6286520"/>
            <a:ext cx="1285852" cy="35719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6263366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выберите раздел и стоимость вопроса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5429264"/>
            <a:ext cx="664373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3357562"/>
            <a:ext cx="664373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1500174"/>
            <a:ext cx="664373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3143248"/>
            <a:ext cx="3000396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nold BocklinC Initials" pitchFamily="2" charset="0"/>
              </a:rPr>
              <a:t>Литература</a:t>
            </a:r>
            <a:endParaRPr lang="ru-RU" sz="2800" dirty="0">
              <a:latin typeface="Arnold BocklinC Initials" pitchFamily="2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1285860"/>
            <a:ext cx="3000396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nold BocklinC Initials" pitchFamily="2" charset="0"/>
              </a:rPr>
              <a:t>Мифология</a:t>
            </a:r>
            <a:endParaRPr lang="ru-RU" sz="3200" dirty="0">
              <a:latin typeface="Arnold BocklinC Initials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5214950"/>
            <a:ext cx="3000396" cy="10001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nold BocklinC Initials" pitchFamily="2" charset="0"/>
              </a:rPr>
              <a:t>Кот в мешке</a:t>
            </a:r>
            <a:endParaRPr lang="ru-RU" sz="2800" dirty="0">
              <a:latin typeface="Arnold BocklinC Initials" pitchFamily="2" charset="0"/>
            </a:endParaRPr>
          </a:p>
        </p:txBody>
      </p:sp>
      <p:pic>
        <p:nvPicPr>
          <p:cNvPr id="16" name="Picture 9">
            <a:hlinkClick r:id="rId5" action="ppaction://hlinksldjump">
              <a:snd r:embed="rId6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76626" y="1357298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>
            <a:hlinkClick r:id="rId8" action="ppaction://hlinksldjump">
              <a:snd r:embed="rId6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76626" y="3214686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0">
            <a:hlinkClick r:id="rId9" action="ppaction://hlinksldjump">
              <a:snd r:embed="rId6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3214686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1">
            <a:hlinkClick r:id="rId11" action="ppaction://hlinksldjump">
              <a:snd r:embed="rId6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34212" y="3214686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0">
            <a:hlinkClick r:id="rId13" action="ppaction://hlinksldjump">
              <a:snd r:embed="rId6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5286388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1">
            <a:hlinkClick r:id="rId14" action="ppaction://hlinksldjump">
              <a:snd r:embed="rId6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3504" y="5286388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2">
            <a:hlinkClick r:id="rId15" action="ppaction://hlinksldjump">
              <a:snd r:embed="rId6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643702" y="5286388"/>
            <a:ext cx="1427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1">
            <a:hlinkClick r:id="rId17" action="ppaction://hlinksldjump">
              <a:snd r:embed="rId6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34212" y="1357298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0">
            <a:hlinkClick r:id="rId18" action="ppaction://hlinksldjump">
              <a:snd r:embed="rId6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1357298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857496"/>
            <a:ext cx="8001056" cy="3429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70" name="Picture 6" descr="http://www.remstroi.biz/text/juk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500694" y="3429000"/>
            <a:ext cx="2500328" cy="2500330"/>
          </a:xfrm>
          <a:prstGeom prst="rect">
            <a:avLst/>
          </a:prstGeom>
          <a:noFill/>
        </p:spPr>
      </p:pic>
      <p:pic>
        <p:nvPicPr>
          <p:cNvPr id="11268" name="Picture 4" descr="http://upload.wikimedia.org/wikipedia/commons/thumb/9/9b/Lucanus.cervus.mounted.jpg/265px-Lucanus.cervus.mounted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3143240" y="3286124"/>
            <a:ext cx="1785950" cy="2854864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715304" y="6143668"/>
            <a:ext cx="1285852" cy="7143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256" y="214290"/>
            <a:ext cx="3500462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nold BocklinC Initials" pitchFamily="2" charset="0"/>
              </a:rPr>
              <a:t>Мифология</a:t>
            </a:r>
            <a:endParaRPr lang="ru-RU" sz="4000" dirty="0">
              <a:latin typeface="Arnold BocklinC Initials" pitchFamily="2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14282" y="0"/>
            <a:ext cx="4143404" cy="2500306"/>
          </a:xfrm>
          <a:prstGeom prst="cloudCallout">
            <a:avLst>
              <a:gd name="adj1" fmla="val 42079"/>
              <a:gd name="adj2" fmla="val 600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Египетской мифологии этот жук представлен, как «двигатель» солнца. Где он?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3143248"/>
            <a:ext cx="500066" cy="500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3143248"/>
            <a:ext cx="500066" cy="500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pic>
        <p:nvPicPr>
          <p:cNvPr id="4" name="Picture 11" descr="D:\9 рисунки\67919719_cdddabd2f7c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000108"/>
            <a:ext cx="6286544" cy="2847047"/>
          </a:xfrm>
          <a:prstGeom prst="rect">
            <a:avLst/>
          </a:prstGeom>
          <a:noFill/>
        </p:spPr>
      </p:pic>
      <p:pic>
        <p:nvPicPr>
          <p:cNvPr id="10242" name="Picture 2" descr="http://www.zin.ru/Animalia/Coleoptera/images/scaacuo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357562"/>
            <a:ext cx="1928826" cy="2616389"/>
          </a:xfrm>
          <a:prstGeom prst="rect">
            <a:avLst/>
          </a:prstGeom>
          <a:noFill/>
        </p:spPr>
      </p:pic>
      <p:pic>
        <p:nvPicPr>
          <p:cNvPr id="10244" name="Picture 4" descr="http://i3.squidoocdn.com/resize/squidoo_images/-1/lens13357281_1284316062scara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3286124"/>
            <a:ext cx="2107643" cy="2714644"/>
          </a:xfrm>
          <a:prstGeom prst="rect">
            <a:avLst/>
          </a:prstGeom>
          <a:noFill/>
        </p:spPr>
      </p:pic>
      <p:sp>
        <p:nvSpPr>
          <p:cNvPr id="11" name="Пятиугольник 10"/>
          <p:cNvSpPr/>
          <p:nvPr/>
        </p:nvSpPr>
        <p:spPr>
          <a:xfrm>
            <a:off x="0" y="5643578"/>
            <a:ext cx="2357454" cy="50006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Жук-скарабей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143248"/>
            <a:ext cx="500066" cy="500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857496"/>
            <a:ext cx="8001056" cy="3429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715304" y="6143668"/>
            <a:ext cx="1285852" cy="7143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70" y="214290"/>
            <a:ext cx="3286148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nold BocklinC Initials" pitchFamily="2" charset="0"/>
              </a:rPr>
              <a:t>Мифология</a:t>
            </a:r>
            <a:endParaRPr lang="ru-RU" sz="3600" dirty="0">
              <a:latin typeface="Arnold BocklinC Initials" pitchFamily="2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14282" y="0"/>
            <a:ext cx="4143404" cy="2500306"/>
          </a:xfrm>
          <a:prstGeom prst="cloudCallout">
            <a:avLst>
              <a:gd name="adj1" fmla="val 42079"/>
              <a:gd name="adj2" fmla="val 600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Это насекомое в мифологии имеет связь с нечистой силой. Это «конь черта». Где оно?</a:t>
            </a:r>
            <a:endParaRPr lang="ru-RU" sz="2400" dirty="0"/>
          </a:p>
        </p:txBody>
      </p:sp>
      <p:pic>
        <p:nvPicPr>
          <p:cNvPr id="10242" name="Picture 2" descr="http://img-fotki.yandex.ru/get/5413/26918556.d/0_73943_943a82c1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2857500" cy="2143125"/>
          </a:xfrm>
          <a:prstGeom prst="rect">
            <a:avLst/>
          </a:prstGeom>
          <a:noFill/>
        </p:spPr>
      </p:pic>
      <p:pic>
        <p:nvPicPr>
          <p:cNvPr id="10244" name="Picture 4" descr="http://files.myopera.com/KUL/albums/372998/5052527-m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7" y="3134922"/>
            <a:ext cx="2071701" cy="3103943"/>
          </a:xfrm>
          <a:prstGeom prst="rect">
            <a:avLst/>
          </a:prstGeom>
          <a:noFill/>
        </p:spPr>
      </p:pic>
      <p:pic>
        <p:nvPicPr>
          <p:cNvPr id="4" name="Picture 11" descr="D:\9 рисунки\67919719_cdddabd2f7c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000108"/>
            <a:ext cx="6286544" cy="2847047"/>
          </a:xfrm>
          <a:prstGeom prst="rect">
            <a:avLst/>
          </a:prstGeom>
          <a:noFill/>
        </p:spPr>
      </p:pic>
      <p:pic>
        <p:nvPicPr>
          <p:cNvPr id="10246" name="Picture 6" descr="http://m.blog.hu/bo/bolhairtas/image/pule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714752"/>
            <a:ext cx="2533872" cy="2214578"/>
          </a:xfrm>
          <a:prstGeom prst="rect">
            <a:avLst/>
          </a:prstGeom>
          <a:noFill/>
        </p:spPr>
      </p:pic>
      <p:pic>
        <p:nvPicPr>
          <p:cNvPr id="10247" name="Picture 7" descr="C:\Users\ИРА\Desktop\cert11 копия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28992" y="4357694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857496"/>
            <a:ext cx="8001056" cy="3429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2" name="Picture 6" descr="http://www.agroatlas.ru/content/pests/Brevicoryne_brassicae/Brevicoryne_brassicae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71472" y="3214686"/>
            <a:ext cx="2462136" cy="271464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715008" y="214290"/>
            <a:ext cx="3214710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nold BocklinC Initials" pitchFamily="2" charset="0"/>
              </a:rPr>
              <a:t>Мифология</a:t>
            </a:r>
            <a:endParaRPr lang="ru-RU" sz="3600" dirty="0">
              <a:latin typeface="Arnold BocklinC Initials" pitchFamily="2" charset="0"/>
            </a:endParaRPr>
          </a:p>
        </p:txBody>
      </p:sp>
      <p:pic>
        <p:nvPicPr>
          <p:cNvPr id="9220" name="Picture 4" descr="http://content.onliner.by/forum/d75/f0f/41684/800x800/343c0f02c2bdf647580745c6e858d25a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857488" y="3643314"/>
            <a:ext cx="2928958" cy="2615777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0" y="0"/>
            <a:ext cx="5572132" cy="2500306"/>
          </a:xfrm>
          <a:prstGeom prst="cloudCallout">
            <a:avLst>
              <a:gd name="adj1" fmla="val 23836"/>
              <a:gd name="adj2" fmla="val 6396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Согласно мифам сибирских народностей это насекомое появилось из искр костра, на котором мифологический герой сжигает злое женское существо. О каком насекомом речь?</a:t>
            </a:r>
            <a:endParaRPr lang="ru-RU" sz="2000" dirty="0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715304" y="6143668"/>
            <a:ext cx="1285852" cy="7143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5786454"/>
            <a:ext cx="500066" cy="500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5786454"/>
            <a:ext cx="500066" cy="500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929586" y="5786454"/>
            <a:ext cx="500066" cy="500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pic>
        <p:nvPicPr>
          <p:cNvPr id="9218" name="Picture 2" descr="http://tv29.ru/www/files/709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8" y="3643314"/>
            <a:ext cx="2714644" cy="2149034"/>
          </a:xfrm>
          <a:prstGeom prst="rect">
            <a:avLst/>
          </a:prstGeom>
          <a:noFill/>
        </p:spPr>
      </p:pic>
      <p:pic>
        <p:nvPicPr>
          <p:cNvPr id="4" name="Picture 11" descr="D:\9 рисунки\67919719_cdddabd2f7cc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000108"/>
            <a:ext cx="6286544" cy="2847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857496"/>
            <a:ext cx="8001056" cy="3429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715304" y="6143668"/>
            <a:ext cx="1285852" cy="7143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2132" y="285728"/>
            <a:ext cx="3357586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nold BocklinC Initials" pitchFamily="2" charset="0"/>
              </a:rPr>
              <a:t>Литература</a:t>
            </a:r>
            <a:endParaRPr lang="ru-RU" sz="3200" dirty="0">
              <a:latin typeface="Arnold BocklinC Initials" pitchFamily="2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14282" y="285728"/>
            <a:ext cx="3714776" cy="2214578"/>
          </a:xfrm>
          <a:prstGeom prst="cloudCallout">
            <a:avLst>
              <a:gd name="adj1" fmla="val 49888"/>
              <a:gd name="adj2" fmla="val 5665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Какое насекомое подковал Левша?</a:t>
            </a:r>
            <a:endParaRPr lang="ru-RU" sz="3200" dirty="0"/>
          </a:p>
        </p:txBody>
      </p:sp>
      <p:pic>
        <p:nvPicPr>
          <p:cNvPr id="26" name="Picture 4" descr="http://content.onliner.by/forum/d75/f0f/41684/800x800/343c0f02c2bdf647580745c6e858d25a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071802" y="3643314"/>
            <a:ext cx="2928958" cy="2615777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5286380" y="5786454"/>
            <a:ext cx="500066" cy="500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pic>
        <p:nvPicPr>
          <p:cNvPr id="4" name="Picture 11" descr="D:\9 рисунки\67919719_cdddabd2f7c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7724" y="1000108"/>
            <a:ext cx="6151928" cy="2786082"/>
          </a:xfrm>
          <a:prstGeom prst="rect">
            <a:avLst/>
          </a:prstGeom>
          <a:noFill/>
        </p:spPr>
      </p:pic>
      <p:pic>
        <p:nvPicPr>
          <p:cNvPr id="8194" name="Picture 2" descr="http://cs4581.vkontakte.ru/u42733522/-14/x_56d95f9c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5827594" y="3673604"/>
            <a:ext cx="2772210" cy="2140126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7929586" y="5786454"/>
            <a:ext cx="500066" cy="500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214686"/>
            <a:ext cx="264320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2571736" y="5786454"/>
            <a:ext cx="500066" cy="500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857496"/>
            <a:ext cx="8001056" cy="3429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715304" y="6143668"/>
            <a:ext cx="1285852" cy="7143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285728"/>
            <a:ext cx="3500462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nold BocklinC Initials" pitchFamily="2" charset="0"/>
              </a:rPr>
              <a:t>Литература</a:t>
            </a:r>
            <a:endParaRPr lang="ru-RU" sz="3600" dirty="0">
              <a:latin typeface="Arnold BocklinC Initials" pitchFamily="2" charset="0"/>
            </a:endParaRPr>
          </a:p>
        </p:txBody>
      </p:sp>
      <p:pic>
        <p:nvPicPr>
          <p:cNvPr id="4" name="Picture 11" descr="D:\9 рисунки\67919719_cdddabd2f7c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7724" y="1000108"/>
            <a:ext cx="6151928" cy="2786082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214282" y="285728"/>
            <a:ext cx="4572032" cy="2214578"/>
          </a:xfrm>
          <a:prstGeom prst="cloudCallout">
            <a:avLst>
              <a:gd name="adj1" fmla="val 39119"/>
              <a:gd name="adj2" fmla="val 719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Как называется сказка Виталия Бианки, посвященная насекомому?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3714752"/>
            <a:ext cx="728667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Как </a:t>
            </a:r>
            <a:r>
              <a:rPr lang="ru-RU" sz="2800" dirty="0" err="1" smtClean="0"/>
              <a:t>муравьишка</a:t>
            </a:r>
            <a:r>
              <a:rPr lang="ru-RU" sz="2800" dirty="0" smtClean="0"/>
              <a:t> домой спешил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4572008"/>
            <a:ext cx="728667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Вторая жизнь </a:t>
            </a:r>
            <a:r>
              <a:rPr lang="ru-RU" sz="2800" dirty="0" err="1" smtClean="0"/>
              <a:t>гусенички-красавишны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5429264"/>
            <a:ext cx="728667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Неугомонная стрекоза</a:t>
            </a:r>
            <a:endParaRPr lang="ru-RU" sz="2800" dirty="0"/>
          </a:p>
        </p:txBody>
      </p:sp>
      <p:pic>
        <p:nvPicPr>
          <p:cNvPr id="7170" name="Picture 2" descr="http://www.images-photo.ru/_ph/24/2/3715185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2285992"/>
            <a:ext cx="2500306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715304" y="6143668"/>
            <a:ext cx="1285852" cy="7143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3570" y="285728"/>
            <a:ext cx="3286148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nold BocklinC Initials" pitchFamily="2" charset="0"/>
              </a:rPr>
              <a:t>Литература</a:t>
            </a:r>
            <a:endParaRPr lang="ru-RU" sz="3200" dirty="0">
              <a:latin typeface="Arnold BocklinC Initials" pitchFamily="2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14282" y="285728"/>
            <a:ext cx="4143404" cy="2214578"/>
          </a:xfrm>
          <a:prstGeom prst="cloudCallout">
            <a:avLst>
              <a:gd name="adj1" fmla="val 49888"/>
              <a:gd name="adj2" fmla="val 5665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Какой автор описывает в своем произведении жуков-водомерок?</a:t>
            </a:r>
            <a:endParaRPr lang="ru-RU" sz="2400" dirty="0"/>
          </a:p>
        </p:txBody>
      </p:sp>
      <p:pic>
        <p:nvPicPr>
          <p:cNvPr id="4" name="Picture 11" descr="D:\9 рисунки\67919719_cdddabd2f7c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7724" y="1000108"/>
            <a:ext cx="6151928" cy="278608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3214686"/>
            <a:ext cx="914400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воде бегали на высоких лапах какие-то жучки. Окраинные мальчишки называли их "</a:t>
            </a:r>
            <a:r>
              <a:rPr lang="ru-RU" dirty="0" err="1" smtClean="0"/>
              <a:t>водогонами</a:t>
            </a:r>
            <a:r>
              <a:rPr lang="ru-RU" dirty="0" smtClean="0"/>
              <a:t>". Стоило бросить спичку, как </a:t>
            </a:r>
            <a:r>
              <a:rPr lang="ru-RU" dirty="0" err="1" smtClean="0"/>
              <a:t>водогоны</a:t>
            </a:r>
            <a:r>
              <a:rPr lang="ru-RU" dirty="0" smtClean="0"/>
              <a:t> неслись к ней со всех сторон, сбивались в кучу и, убедившись, что это всего только несъедобная спичка, стремительно разбегались.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643446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Салтыков-Щедрин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5500702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Паустовский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57884" y="4643446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Гоголь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5500702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Лесков</a:t>
            </a:r>
            <a:endParaRPr lang="ru-RU" sz="2800" dirty="0"/>
          </a:p>
        </p:txBody>
      </p:sp>
      <p:sp>
        <p:nvSpPr>
          <p:cNvPr id="21" name="Прямоугольник 20">
            <a:hlinkClick r:id="rId4" action="ppaction://hlinksldjump"/>
          </p:cNvPr>
          <p:cNvSpPr/>
          <p:nvPr/>
        </p:nvSpPr>
        <p:spPr>
          <a:xfrm>
            <a:off x="3500430" y="4643446"/>
            <a:ext cx="214314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 smtClean="0"/>
              <a:t>?</a:t>
            </a:r>
            <a:endParaRPr lang="ru-RU" sz="115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6072206"/>
            <a:ext cx="26431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Повесть о жизни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214290"/>
            <a:ext cx="8358246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nold BocklinC Initials" pitchFamily="2" charset="0"/>
              </a:rPr>
              <a:t>Что нас сегодня ждет:</a:t>
            </a:r>
            <a:endParaRPr lang="ru-RU" sz="40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nold BocklinC Initials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159" y="128586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 тур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159" y="2571744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 тур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857628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 тур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159" y="5077438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 тур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2714620"/>
            <a:ext cx="6786610" cy="8572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nold BocklinC Initials" pitchFamily="2" charset="0"/>
              </a:rPr>
              <a:t>От теории к практике</a:t>
            </a:r>
            <a:endParaRPr lang="ru-RU" sz="3600" dirty="0">
              <a:latin typeface="Arnold BocklinC Initials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4000504"/>
            <a:ext cx="678661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nold BocklinC Initials" pitchFamily="2" charset="0"/>
              </a:rPr>
              <a:t>Вопрос от соперников</a:t>
            </a:r>
            <a:endParaRPr lang="ru-RU" sz="3600" dirty="0">
              <a:latin typeface="Arnold BocklinC Initials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5214950"/>
            <a:ext cx="6786610" cy="8572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nold BocklinC Initials" pitchFamily="2" charset="0"/>
              </a:rPr>
              <a:t>Предмет в предмете</a:t>
            </a:r>
            <a:endParaRPr lang="ru-RU" sz="3600" dirty="0">
              <a:latin typeface="Arnold BocklinC Initials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1428736"/>
            <a:ext cx="6786610" cy="8572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nold BocklinC Initials" pitchFamily="2" charset="0"/>
              </a:rPr>
              <a:t>Интересное, невероятное</a:t>
            </a:r>
            <a:endParaRPr lang="ru-RU" sz="3600" dirty="0">
              <a:latin typeface="Arnold BocklinC Initial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715304" y="6143668"/>
            <a:ext cx="1285852" cy="7143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3570" y="285728"/>
            <a:ext cx="3286148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nold BocklinC Initials" pitchFamily="2" charset="0"/>
              </a:rPr>
              <a:t>Литература</a:t>
            </a:r>
            <a:endParaRPr lang="ru-RU" sz="3200" dirty="0">
              <a:latin typeface="Arnold BocklinC Initials" pitchFamily="2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14282" y="285728"/>
            <a:ext cx="4143404" cy="2214578"/>
          </a:xfrm>
          <a:prstGeom prst="cloudCallout">
            <a:avLst>
              <a:gd name="adj1" fmla="val 49888"/>
              <a:gd name="adj2" fmla="val 5665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Какой автор описывает в своем произведении жуков-водомерок?</a:t>
            </a:r>
            <a:endParaRPr lang="ru-RU" sz="2400" dirty="0"/>
          </a:p>
        </p:txBody>
      </p:sp>
      <p:pic>
        <p:nvPicPr>
          <p:cNvPr id="4" name="Picture 11" descr="D:\9 рисунки\67919719_cdddabd2f7c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7724" y="1000108"/>
            <a:ext cx="6151928" cy="278608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3214686"/>
            <a:ext cx="914400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воде бегали на высоких лапах какие-то жучки. Окраинные мальчишки называли их "</a:t>
            </a:r>
            <a:r>
              <a:rPr lang="ru-RU" dirty="0" err="1" smtClean="0"/>
              <a:t>водогонами</a:t>
            </a:r>
            <a:r>
              <a:rPr lang="ru-RU" dirty="0" smtClean="0"/>
              <a:t>". Стоило бросить спичку, как </a:t>
            </a:r>
            <a:r>
              <a:rPr lang="ru-RU" dirty="0" err="1" smtClean="0"/>
              <a:t>водогоны</a:t>
            </a:r>
            <a:r>
              <a:rPr lang="ru-RU" dirty="0" smtClean="0"/>
              <a:t> неслись к ней со всех сторон, сбивались в кучу и, убедившись, что это всего только несъедобная спичка, стремительно разбегались.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643446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Салтыков-Щедрин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5500702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Паустовский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57884" y="4643446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Гоголь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5500702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Лесков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4643446"/>
            <a:ext cx="2143140" cy="221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 smtClean="0"/>
              <a:t>?</a:t>
            </a:r>
            <a:endParaRPr lang="ru-RU" sz="115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6072206"/>
            <a:ext cx="26431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Повесть о жизни</a:t>
            </a:r>
            <a:endParaRPr lang="ru-RU" dirty="0"/>
          </a:p>
        </p:txBody>
      </p:sp>
      <p:pic>
        <p:nvPicPr>
          <p:cNvPr id="13" name="Picture 2" descr="http://cs9332.vkontakte.ru/u54979838/a_88659e3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656305"/>
            <a:ext cx="1500198" cy="2130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715304" y="6143668"/>
            <a:ext cx="1285852" cy="7143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9322" y="214290"/>
            <a:ext cx="3000396" cy="10001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nold BocklinC Initials" pitchFamily="2" charset="0"/>
              </a:rPr>
              <a:t>Кот в мешке</a:t>
            </a:r>
            <a:endParaRPr lang="ru-RU" sz="2800" dirty="0">
              <a:latin typeface="Arnold BocklinC Initials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3116"/>
            <a:ext cx="821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Она его любит, но мучит,</a:t>
            </a:r>
            <a:br>
              <a:rPr lang="ru-RU" sz="5400" dirty="0" smtClean="0"/>
            </a:br>
            <a:r>
              <a:rPr lang="ru-RU" sz="5400" dirty="0" smtClean="0"/>
              <a:t>Он ее ненавидит, но ищет,</a:t>
            </a:r>
            <a:br>
              <a:rPr lang="ru-RU" sz="5400" dirty="0" smtClean="0"/>
            </a:br>
            <a:r>
              <a:rPr lang="ru-RU" sz="5400" dirty="0" smtClean="0"/>
              <a:t>Найдет - радуется.</a:t>
            </a:r>
            <a:endParaRPr lang="ru-RU" sz="5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5143512"/>
            <a:ext cx="4357718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Блоха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715304" y="6143668"/>
            <a:ext cx="1285852" cy="7143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9322" y="214290"/>
            <a:ext cx="3000396" cy="10001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nold BocklinC Initials" pitchFamily="2" charset="0"/>
              </a:rPr>
              <a:t>Кот в мешке</a:t>
            </a:r>
            <a:endParaRPr lang="ru-RU" sz="2800" dirty="0">
              <a:latin typeface="Arnold BocklinC Initials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455" y="1571612"/>
            <a:ext cx="819663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Говорят – Его любовь жарче любви трескучей цикады.</a:t>
            </a:r>
          </a:p>
          <a:p>
            <a:pPr algn="ctr"/>
            <a:r>
              <a:rPr lang="ru-RU" sz="54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О ком речь?</a:t>
            </a:r>
            <a:endParaRPr lang="ru-RU" sz="5400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5143512"/>
            <a:ext cx="4357718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Светлячок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715304" y="6143668"/>
            <a:ext cx="1285852" cy="7143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9322" y="214290"/>
            <a:ext cx="3000396" cy="10001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nold BocklinC Initials" pitchFamily="2" charset="0"/>
              </a:rPr>
              <a:t>Кот в мешке</a:t>
            </a:r>
            <a:endParaRPr lang="ru-RU" sz="2800" dirty="0">
              <a:latin typeface="Arnold BocklinC Initials" pitchFamily="2" charset="0"/>
            </a:endParaRPr>
          </a:p>
        </p:txBody>
      </p:sp>
      <p:sp>
        <p:nvSpPr>
          <p:cNvPr id="2050" name="AutoShape 2" descr="&amp;Mcy;&amp;acy;&amp;rcy;&amp;kcy; &amp;SHcy;&amp;acy;&amp;gcy;&amp;acy;&amp;lcy;: &amp;KHcy;&amp;rcy;&amp;icy;&amp;zcy;&amp;acy;&amp;ncy;&amp;tcy;&amp;iecy;&amp;mcy;&amp;ycy;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&amp;Mcy;&amp;acy;&amp;rcy;&amp;kcy; &amp;SHcy;&amp;acy;&amp;gcy;&amp;acy;&amp;lcy;: &amp;KHcy;&amp;rcy;&amp;icy;&amp;zcy;&amp;acy;&amp;ncy;&amp;tcy;&amp;iecy;&amp;mcy;&amp;ycy;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&amp;Mcy;&amp;acy;&amp;rcy;&amp;kcy; &amp;SHcy;&amp;acy;&amp;gcy;&amp;acy;&amp;lcy;: &amp;KHcy;&amp;rcy;&amp;icy;&amp;zcy;&amp;acy;&amp;ncy;&amp;tcy;&amp;iecy;&amp;mcy;&amp;ycy;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5143512"/>
            <a:ext cx="4357718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Кузнечик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1539137"/>
            <a:ext cx="8286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известной басне Ивана Андреевича Крылова «Стрекоза и муравей» есть такие строки: «Попрыгунья стрекоза лето красное пропела...». Сейчас эти слова понимают образно, поскольку хорошо известно, что стрекоза совсем не издаёт звуков. И хотя это существо в басне зовется «стрекозой», оно «прыгает» и «поет» «в мягких </a:t>
            </a:r>
            <a:r>
              <a:rPr lang="ru-RU" sz="2000" dirty="0" err="1" smtClean="0"/>
              <a:t>муравах</a:t>
            </a:r>
            <a:r>
              <a:rPr lang="ru-RU" sz="2000" dirty="0" smtClean="0"/>
              <a:t>», то есть в траве. Стрекозы же — насекомые, которые в траву могут попасть только в результате какой-то несчастной случайности. 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Во время написания басни слово «стрекоза» служило обобщённым названием для нескольких видов насекомых, обозначая крупных летающих насекомых. Кто на самом деле являлся героем этой басни?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А\Desktop\0_3a880_1e77e3ca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65188" y="2643182"/>
            <a:ext cx="4078811" cy="42148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7793" y="5291752"/>
            <a:ext cx="5010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Все МОЛОДЦЫ!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071670" y="4143380"/>
            <a:ext cx="664373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3000372"/>
            <a:ext cx="664373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1928802"/>
            <a:ext cx="664373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786058"/>
            <a:ext cx="3000396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nold BocklinC Initials" pitchFamily="2" charset="0"/>
              </a:rPr>
              <a:t>Бабочки</a:t>
            </a:r>
            <a:endParaRPr lang="ru-RU" sz="4000" dirty="0">
              <a:latin typeface="Arnold BocklinC Initials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714488"/>
            <a:ext cx="3000396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nold BocklinC Initials" pitchFamily="2" charset="0"/>
              </a:rPr>
              <a:t>Кто я?</a:t>
            </a:r>
            <a:endParaRPr lang="ru-RU" sz="4000" dirty="0">
              <a:latin typeface="Arnold BocklinC Initials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3929066"/>
            <a:ext cx="3000396" cy="10001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nold BocklinC Initials" pitchFamily="2" charset="0"/>
              </a:rPr>
              <a:t>Невероятно, но факт</a:t>
            </a:r>
            <a:endParaRPr lang="ru-RU" sz="2700" dirty="0">
              <a:latin typeface="Arnold BocklinC Initials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71670" y="5214950"/>
            <a:ext cx="664373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8596" y="5000636"/>
            <a:ext cx="3000396" cy="10001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nold BocklinC Initials" pitchFamily="2" charset="0"/>
              </a:rPr>
              <a:t>Рекордсмены</a:t>
            </a:r>
            <a:endParaRPr lang="ru-RU" sz="2800" dirty="0">
              <a:latin typeface="Arnold BocklinC Initials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286644" y="285728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 тур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7158" y="6191928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выберите раздел и стоимость вопроса</a:t>
            </a:r>
            <a:endParaRPr lang="ru-RU" dirty="0"/>
          </a:p>
        </p:txBody>
      </p:sp>
      <p:pic>
        <p:nvPicPr>
          <p:cNvPr id="1033" name="Picture 9">
            <a:hlinkClick r:id="rId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26" y="1785926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>
            <a:hlinkClick r:id="rId5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510" y="1785926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>
            <a:hlinkClick r:id="rId7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8394" y="1785926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>
            <a:hlinkClick r:id="rId9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6803" y="1785926"/>
            <a:ext cx="1427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9">
            <a:hlinkClick r:id="rId11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26" y="2857496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10">
            <a:hlinkClick r:id="rId1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510" y="2857496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11">
            <a:hlinkClick r:id="rId13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8394" y="2857496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12">
            <a:hlinkClick r:id="rId14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6803" y="2857496"/>
            <a:ext cx="1427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9">
            <a:hlinkClick r:id="rId15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26" y="4000504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10">
            <a:hlinkClick r:id="rId16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510" y="4000504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11">
            <a:hlinkClick r:id="rId17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8394" y="4000504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12">
            <a:hlinkClick r:id="rId18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6803" y="4000504"/>
            <a:ext cx="1427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9">
            <a:hlinkClick r:id="rId19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26" y="5072074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10">
            <a:hlinkClick r:id="rId20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510" y="5072074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11">
            <a:hlinkClick r:id="rId21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8394" y="5072074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12">
            <a:hlinkClick r:id="rId2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6803" y="5072074"/>
            <a:ext cx="1427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Пятиугольник 52">
            <a:hlinkClick r:id="rId23" action="ppaction://hlinksldjump">
              <a:snd r:embed="rId24" name="applause.wav" builtIn="1"/>
            </a:hlinkClick>
          </p:cNvPr>
          <p:cNvSpPr/>
          <p:nvPr/>
        </p:nvSpPr>
        <p:spPr>
          <a:xfrm>
            <a:off x="7786710" y="6286520"/>
            <a:ext cx="1285852" cy="35719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 тур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786314" y="1643050"/>
            <a:ext cx="3786214" cy="44291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214290"/>
            <a:ext cx="4071966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Arnold BocklinC Initials" pitchFamily="2" charset="0"/>
              </a:rPr>
              <a:t>Кто я? - 100</a:t>
            </a:r>
            <a:endParaRPr lang="ru-RU" sz="3600" dirty="0">
              <a:latin typeface="Arnold BocklinC Initials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85918" y="3500438"/>
            <a:ext cx="2786082" cy="642942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Бродячий паук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85918" y="4214818"/>
            <a:ext cx="2786082" cy="642942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Силиконовая игрушка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85918" y="5643578"/>
            <a:ext cx="2786082" cy="571504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Результат </a:t>
            </a:r>
            <a:r>
              <a:rPr lang="en-US" sz="2000" dirty="0" smtClean="0">
                <a:solidFill>
                  <a:schemeClr val="tx1"/>
                </a:solidFill>
              </a:rPr>
              <a:t>Photoshop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85918" y="4929198"/>
            <a:ext cx="2786082" cy="642942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Паук-гладиатор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5057" name="Picture 1" descr="D:\9 рисунки\327288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71470" y="3071810"/>
            <a:ext cx="2576548" cy="356235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142976" y="1285860"/>
            <a:ext cx="3571900" cy="1928826"/>
          </a:xfrm>
          <a:prstGeom prst="wedgeRoundRectCallout">
            <a:avLst>
              <a:gd name="adj1" fmla="val -48773"/>
              <a:gd name="adj2" fmla="val 9062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Назовите кто изображен на фотографии?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058" name="Picture 2" descr="D:\4  Моя работа\8 школа\игры\насекомые\Пауки вида Theridion grallato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2214554"/>
            <a:ext cx="3223725" cy="33575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858180" y="6072230"/>
            <a:ext cx="1285852" cy="7143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Назад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ИРА\Desktop\lady_news_anchor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3467100" cy="297180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4857752" y="214290"/>
            <a:ext cx="407196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Arnold BocklinC Initials" pitchFamily="2" charset="0"/>
              </a:rPr>
              <a:t>Бабочки - 100</a:t>
            </a:r>
            <a:endParaRPr lang="ru-RU" sz="3600" dirty="0">
              <a:latin typeface="Arnold BocklinC Initials" pitchFamily="2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214282" y="1142984"/>
            <a:ext cx="3071834" cy="2000264"/>
          </a:xfrm>
          <a:prstGeom prst="wedgeRoundRectCallout">
            <a:avLst>
              <a:gd name="adj1" fmla="val -9645"/>
              <a:gd name="adj2" fmla="val 117010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 какому отряду относятся бабочки?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14744" y="3857628"/>
            <a:ext cx="4500594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Двукрылые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14744" y="5072074"/>
            <a:ext cx="4500594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Прямокрылые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14744" y="2714620"/>
            <a:ext cx="4500594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Перепончатокрылые</a:t>
            </a:r>
          </a:p>
        </p:txBody>
      </p:sp>
      <p:sp>
        <p:nvSpPr>
          <p:cNvPr id="20" name="Скругленный прямоугольник 19">
            <a:hlinkClick r:id="rId3" action="ppaction://hlinksldjump"/>
          </p:cNvPr>
          <p:cNvSpPr/>
          <p:nvPr/>
        </p:nvSpPr>
        <p:spPr>
          <a:xfrm>
            <a:off x="3714744" y="1643050"/>
            <a:ext cx="4500594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Чешуекрылые</a:t>
            </a:r>
          </a:p>
        </p:txBody>
      </p:sp>
      <p:sp>
        <p:nvSpPr>
          <p:cNvPr id="22" name="Стрелка вправо 21">
            <a:hlinkClick r:id="rId4" action="ppaction://hlinksldjump"/>
          </p:cNvPr>
          <p:cNvSpPr/>
          <p:nvPr/>
        </p:nvSpPr>
        <p:spPr>
          <a:xfrm>
            <a:off x="7858180" y="6000792"/>
            <a:ext cx="1285852" cy="7143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1519" y="214289"/>
            <a:ext cx="2521655" cy="392909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0" name="Picture 2" descr="http://files.myopera.com/KUL/albums/372998/5052527-m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2193313" cy="328614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6386" name="Picture 2" descr="C:\Users\ИРА\Desktop\lady_news_anchor_hg_cl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8"/>
            <a:ext cx="3467100" cy="29718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714612" y="214290"/>
            <a:ext cx="6215106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Arnold BocklinC Initials" pitchFamily="2" charset="0"/>
              </a:rPr>
              <a:t>Необычно, но факт - 100</a:t>
            </a:r>
            <a:endParaRPr lang="ru-RU" sz="3600" dirty="0">
              <a:latin typeface="Arnold BocklinC Initials" pitchFamily="2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000364" y="1142984"/>
            <a:ext cx="5643602" cy="2643206"/>
          </a:xfrm>
          <a:prstGeom prst="wedgeRoundRectCallout">
            <a:avLst>
              <a:gd name="adj1" fmla="val -66143"/>
              <a:gd name="adj2" fmla="val 8219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Это единственное насекомое, которое в силах поворачивать голову.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 каком насекомом идет речь?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512" y="4357694"/>
            <a:ext cx="2286016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Пчела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86182" y="5286388"/>
            <a:ext cx="2286016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Бабочка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6512" y="5286388"/>
            <a:ext cx="2286016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Муравей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86182" y="4357694"/>
            <a:ext cx="2286016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Богомол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>
            <a:hlinkClick r:id="rId4" action="ppaction://hlinksldjump"/>
          </p:cNvPr>
          <p:cNvSpPr/>
          <p:nvPr/>
        </p:nvSpPr>
        <p:spPr>
          <a:xfrm>
            <a:off x="7858180" y="6000792"/>
            <a:ext cx="1285852" cy="71435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1406" y="214289"/>
            <a:ext cx="2521655" cy="392909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6" name="Picture 2" descr="http://coleop123.narod.ru/coleoptera/Carabidae/Brachinus_crepitans2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9" y="428604"/>
            <a:ext cx="2000263" cy="342674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6386" name="Picture 2" descr="C:\Users\ИРА\Desktop\lady_news_anchor_hg_cl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8"/>
            <a:ext cx="3467100" cy="29718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357554" y="214290"/>
            <a:ext cx="5572164" cy="8572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Arnold BocklinC Initials" pitchFamily="2" charset="0"/>
              </a:rPr>
              <a:t>Рекордсмены - 100</a:t>
            </a:r>
            <a:endParaRPr lang="ru-RU" sz="3600" dirty="0">
              <a:latin typeface="Arnold BocklinC Initials" pitchFamily="2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57488" y="1142984"/>
            <a:ext cx="5786478" cy="3000396"/>
          </a:xfrm>
          <a:prstGeom prst="wedgeRoundRectCallout">
            <a:avLst>
              <a:gd name="adj1" fmla="val -63226"/>
              <a:gd name="adj2" fmla="val 66250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Этот жук обладает самым мощным химическим оружием. При опасности жук из анальных желез выделяет ядовитую жидкость. Частота выбрасывания доходит до 500 раз в секунду, а температура достигает 100°С.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Назовите этого жука?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4429132"/>
            <a:ext cx="2286016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Деродонтид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2" y="5357826"/>
            <a:ext cx="2286016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Сихотеалиний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12" y="5357826"/>
            <a:ext cx="2286016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Жук скрипун</a:t>
            </a:r>
            <a:endParaRPr lang="ru-RU" sz="2400" dirty="0"/>
          </a:p>
        </p:txBody>
      </p:sp>
      <p:sp>
        <p:nvSpPr>
          <p:cNvPr id="12" name="Скругленный прямоугольник 11">
            <a:hlinkClick r:id="" action="ppaction://noaction"/>
          </p:cNvPr>
          <p:cNvSpPr/>
          <p:nvPr/>
        </p:nvSpPr>
        <p:spPr>
          <a:xfrm>
            <a:off x="6286512" y="4429132"/>
            <a:ext cx="2286016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Бомбардир трескучий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858180" y="6000792"/>
            <a:ext cx="1285852" cy="7143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Назад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86314" y="1643050"/>
            <a:ext cx="3786214" cy="44291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2" y="214290"/>
            <a:ext cx="4071966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Arnold BocklinC Initials" pitchFamily="2" charset="0"/>
              </a:rPr>
              <a:t>Кто я? - 300</a:t>
            </a:r>
            <a:endParaRPr lang="ru-RU" sz="3600" dirty="0">
              <a:latin typeface="Arnold BocklinC Initials" pitchFamily="2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5918" y="3500438"/>
            <a:ext cx="2786082" cy="642942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Бражник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85918" y="4214818"/>
            <a:ext cx="2786082" cy="642942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Бабочка </a:t>
            </a:r>
            <a:r>
              <a:rPr lang="ru-RU" sz="2000" dirty="0" err="1" smtClean="0">
                <a:solidFill>
                  <a:schemeClr val="tx1"/>
                </a:solidFill>
              </a:rPr>
              <a:t>петнянка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85918" y="5643578"/>
            <a:ext cx="2786082" cy="571504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Среднеазиатская бабочка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85918" y="4929198"/>
            <a:ext cx="2786082" cy="642942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Большая леопардовая моль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9" name="Picture 1" descr="D:\9 рисунки\327288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71470" y="3071810"/>
            <a:ext cx="2576548" cy="3562350"/>
          </a:xfrm>
          <a:prstGeom prst="rect">
            <a:avLst/>
          </a:prstGeom>
          <a:noFill/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1142976" y="1285860"/>
            <a:ext cx="3571900" cy="1928826"/>
          </a:xfrm>
          <a:prstGeom prst="wedgeRoundRectCallout">
            <a:avLst>
              <a:gd name="adj1" fmla="val -48773"/>
              <a:gd name="adj2" fmla="val 9062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Назовите кто изображен на фотографии?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>
            <a:off x="7858180" y="6072230"/>
            <a:ext cx="1285852" cy="7143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Назад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63" name="Picture 3" descr="D:\4  Моя работа\8 школа\игры\насекомые\большая леопардовая моль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2482446"/>
            <a:ext cx="3643338" cy="273250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1158</Words>
  <Application>Microsoft Office PowerPoint</Application>
  <PresentationFormat>Экран (4:3)</PresentationFormat>
  <Paragraphs>255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147</cp:revision>
  <dcterms:created xsi:type="dcterms:W3CDTF">2013-01-01T14:32:44Z</dcterms:created>
  <dcterms:modified xsi:type="dcterms:W3CDTF">2013-04-12T17:02:50Z</dcterms:modified>
</cp:coreProperties>
</file>