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63" r:id="rId5"/>
    <p:sldId id="264" r:id="rId6"/>
    <p:sldId id="259" r:id="rId7"/>
    <p:sldId id="272" r:id="rId8"/>
    <p:sldId id="266" r:id="rId9"/>
    <p:sldId id="267" r:id="rId10"/>
    <p:sldId id="271" r:id="rId11"/>
    <p:sldId id="276" r:id="rId12"/>
    <p:sldId id="269" r:id="rId13"/>
    <p:sldId id="275" r:id="rId14"/>
    <p:sldId id="270" r:id="rId15"/>
    <p:sldId id="273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816"/>
    <a:srgbClr val="EC8B20"/>
    <a:srgbClr val="FAE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E18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men.perm.ru/" TargetMode="External"/><Relationship Id="rId2" Type="http://schemas.openxmlformats.org/officeDocument/2006/relationships/hyperlink" Target="http://www.grandars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Экологические факторы и их значение</a:t>
            </a:r>
            <a:r>
              <a:rPr lang="en-US" b="1" dirty="0" smtClean="0"/>
              <a:t>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3886200"/>
            <a:ext cx="3240360" cy="2711152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solidFill>
                  <a:schemeClr val="tx1"/>
                </a:solidFill>
              </a:rPr>
              <a:t>Подготовила</a:t>
            </a:r>
          </a:p>
          <a:p>
            <a:r>
              <a:rPr lang="ru-RU" sz="1800" i="1" dirty="0">
                <a:solidFill>
                  <a:schemeClr val="tx1"/>
                </a:solidFill>
              </a:rPr>
              <a:t>у</a:t>
            </a:r>
            <a:r>
              <a:rPr lang="ru-RU" sz="1800" i="1" dirty="0" smtClean="0">
                <a:solidFill>
                  <a:schemeClr val="tx1"/>
                </a:solidFill>
              </a:rPr>
              <a:t>читель биологии</a:t>
            </a:r>
          </a:p>
          <a:p>
            <a:r>
              <a:rPr lang="ru-RU" sz="1800" i="1" dirty="0" smtClean="0">
                <a:solidFill>
                  <a:schemeClr val="tx1"/>
                </a:solidFill>
              </a:rPr>
              <a:t>МБОУ – Чемерновской СОШ</a:t>
            </a:r>
          </a:p>
          <a:p>
            <a:r>
              <a:rPr lang="ru-RU" sz="1800" i="1" dirty="0" smtClean="0">
                <a:solidFill>
                  <a:schemeClr val="tx1"/>
                </a:solidFill>
              </a:rPr>
              <a:t>Носова М.В.</a:t>
            </a:r>
            <a:endParaRPr lang="ru-RU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0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Физкультурная минутка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340768"/>
            <a:ext cx="4177424" cy="54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4105416" cy="481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олнце 5"/>
          <p:cNvSpPr/>
          <p:nvPr/>
        </p:nvSpPr>
        <p:spPr>
          <a:xfrm>
            <a:off x="7524328" y="5085184"/>
            <a:ext cx="1440160" cy="151216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06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23042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Внимание!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Разыскиваются хорошие мозги для решения экологических задач!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7092280" y="4653136"/>
            <a:ext cx="1656184" cy="172819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389" y="116631"/>
            <a:ext cx="17430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90908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92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Графический диктант «Верны ли следующие утверждения»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/>
              <a:t>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1800" b="1" dirty="0" smtClean="0"/>
              <a:t>1.</a:t>
            </a:r>
            <a:r>
              <a:rPr lang="ru-RU" sz="1800" b="1" dirty="0"/>
              <a:t> </a:t>
            </a:r>
            <a:r>
              <a:rPr lang="ru-RU" sz="1800" b="1" dirty="0" smtClean="0"/>
              <a:t>Все </a:t>
            </a:r>
            <a:r>
              <a:rPr lang="ru-RU" sz="1800" b="1" dirty="0"/>
              <a:t>компоненты природной среды, влияющих на состояние организмов, </a:t>
            </a:r>
            <a:r>
              <a:rPr lang="ru-RU" sz="1800" b="1" dirty="0" smtClean="0"/>
              <a:t>популяций и </a:t>
            </a:r>
            <a:r>
              <a:rPr lang="ru-RU" sz="1800" b="1" dirty="0"/>
              <a:t>видов называются абиотическими.</a:t>
            </a:r>
          </a:p>
          <a:p>
            <a:pPr marL="0" indent="0">
              <a:buNone/>
            </a:pPr>
            <a:r>
              <a:rPr lang="ru-RU" sz="1800" b="1" dirty="0" smtClean="0"/>
              <a:t>2.</a:t>
            </a:r>
            <a:r>
              <a:rPr lang="ru-RU" sz="1800" b="1" dirty="0"/>
              <a:t> </a:t>
            </a:r>
            <a:r>
              <a:rPr lang="ru-RU" sz="1800" b="1" dirty="0" smtClean="0"/>
              <a:t>Закон </a:t>
            </a:r>
            <a:r>
              <a:rPr lang="ru-RU" sz="1800" b="1" dirty="0"/>
              <a:t>ограничивающего минимума сформулирован В.И. Вернадским</a:t>
            </a:r>
          </a:p>
          <a:p>
            <a:pPr marL="0" indent="0">
              <a:buNone/>
            </a:pPr>
            <a:r>
              <a:rPr lang="ru-RU" sz="1800" b="1" dirty="0" smtClean="0"/>
              <a:t>3.</a:t>
            </a:r>
            <a:r>
              <a:rPr lang="ru-RU" sz="1800" b="1" dirty="0"/>
              <a:t> </a:t>
            </a:r>
            <a:r>
              <a:rPr lang="ru-RU" sz="1800" b="1" dirty="0" smtClean="0"/>
              <a:t>Выпадение </a:t>
            </a:r>
            <a:r>
              <a:rPr lang="ru-RU" sz="1800" b="1" dirty="0"/>
              <a:t>осадков – пример абиотического фактора</a:t>
            </a:r>
          </a:p>
          <a:p>
            <a:pPr marL="0" indent="0">
              <a:buNone/>
            </a:pPr>
            <a:r>
              <a:rPr lang="ru-RU" sz="1800" b="1" dirty="0" smtClean="0"/>
              <a:t>4.</a:t>
            </a:r>
            <a:r>
              <a:rPr lang="ru-RU" sz="1800" b="1" dirty="0"/>
              <a:t> </a:t>
            </a:r>
            <a:r>
              <a:rPr lang="ru-RU" sz="1800" b="1" dirty="0" smtClean="0"/>
              <a:t>Средой </a:t>
            </a:r>
            <a:r>
              <a:rPr lang="ru-RU" sz="1800" b="1" dirty="0"/>
              <a:t>обитания для паразитов является организм хозяина.</a:t>
            </a:r>
          </a:p>
          <a:p>
            <a:pPr marL="0" indent="0">
              <a:buNone/>
            </a:pPr>
            <a:r>
              <a:rPr lang="ru-RU" sz="1800" b="1" dirty="0" smtClean="0"/>
              <a:t>5. Воздух относится к биотическим факторам среды.</a:t>
            </a:r>
          </a:p>
          <a:p>
            <a:pPr marL="0" indent="0">
              <a:buNone/>
            </a:pPr>
            <a:r>
              <a:rPr lang="ru-RU" sz="1800" b="1" dirty="0"/>
              <a:t>6</a:t>
            </a:r>
            <a:r>
              <a:rPr lang="ru-RU" sz="1800" b="1" dirty="0" smtClean="0"/>
              <a:t>. Алоэ – это растение гигрофит.</a:t>
            </a:r>
          </a:p>
          <a:p>
            <a:pPr marL="0" indent="0">
              <a:buNone/>
            </a:pPr>
            <a:r>
              <a:rPr lang="ru-RU" sz="1800" b="1" dirty="0" smtClean="0"/>
              <a:t>7. Вырубка лесов ведет к нарушению кислородного режима на планете.</a:t>
            </a:r>
          </a:p>
          <a:p>
            <a:pPr marL="0" indent="0">
              <a:buNone/>
            </a:pPr>
            <a:r>
              <a:rPr lang="ru-RU" sz="1800" b="1" dirty="0"/>
              <a:t>8</a:t>
            </a:r>
            <a:r>
              <a:rPr lang="ru-RU" sz="1800" b="1" dirty="0" smtClean="0"/>
              <a:t>. К биотическим факторам относится конкуренция.</a:t>
            </a:r>
          </a:p>
          <a:p>
            <a:pPr marL="0" indent="0">
              <a:buNone/>
            </a:pPr>
            <a:r>
              <a:rPr lang="ru-RU" sz="1800" b="1" dirty="0" smtClean="0"/>
              <a:t>9. Уменьшение освещенности в водоеме с увеличением глубины – пример антропогенного фактора.</a:t>
            </a:r>
          </a:p>
          <a:p>
            <a:pPr marL="0" indent="0">
              <a:buNone/>
            </a:pPr>
            <a:r>
              <a:rPr lang="ru-RU" sz="1800" b="1" dirty="0" smtClean="0"/>
              <a:t>10. Растения, обитающие в условиях слабой освещенности, - это теневыносливые растения.</a:t>
            </a:r>
          </a:p>
          <a:p>
            <a:pPr marL="0" indent="0">
              <a:buNone/>
            </a:pPr>
            <a:endParaRPr lang="ru-RU" sz="1800" b="1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51520" y="1196752"/>
            <a:ext cx="2160240" cy="612648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Верно: </a:t>
            </a:r>
            <a:r>
              <a:rPr lang="ru-RU" sz="2800" b="1" dirty="0" smtClean="0">
                <a:solidFill>
                  <a:schemeClr val="tx1"/>
                </a:solidFill>
              </a:rPr>
              <a:t>+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419872" y="1161328"/>
            <a:ext cx="2088232" cy="648072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Неверно: </a:t>
            </a:r>
            <a:r>
              <a:rPr lang="ru-RU" sz="3600" b="1" dirty="0" smtClean="0">
                <a:solidFill>
                  <a:schemeClr val="tx1"/>
                </a:solidFill>
              </a:rPr>
              <a:t>-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0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1-, 2-, 3+, 4+, 5-, 6-, 7+, 8+, 9-, 10+.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99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/>
              <a:t>Итог урока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5446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Какие задачи стояли перед нами в начале урока?</a:t>
            </a:r>
          </a:p>
          <a:p>
            <a:pPr>
              <a:buFontTx/>
              <a:buChar char="-"/>
            </a:pPr>
            <a:r>
              <a:rPr lang="ru-RU" dirty="0" smtClean="0"/>
              <a:t>Все ли задачи решены?</a:t>
            </a:r>
          </a:p>
          <a:p>
            <a:pPr>
              <a:buFontTx/>
              <a:buChar char="-"/>
            </a:pPr>
            <a:r>
              <a:rPr lang="ru-RU" dirty="0" smtClean="0"/>
              <a:t>Что нового узнали на уроке?</a:t>
            </a:r>
          </a:p>
          <a:p>
            <a:pPr>
              <a:buFontTx/>
              <a:buChar char="-"/>
            </a:pPr>
            <a:r>
              <a:rPr lang="ru-RU" dirty="0" smtClean="0"/>
              <a:t>Понравился ли вам урок?</a:t>
            </a:r>
          </a:p>
          <a:p>
            <a:pPr>
              <a:buFontTx/>
              <a:buChar char="-"/>
            </a:pPr>
            <a:r>
              <a:rPr lang="ru-RU" dirty="0" smtClean="0"/>
              <a:t>Что понравилось\не понравилось в уроке?</a:t>
            </a:r>
          </a:p>
          <a:p>
            <a:pPr>
              <a:buFontTx/>
              <a:buChar char="-"/>
            </a:pPr>
            <a:r>
              <a:rPr lang="ru-RU" dirty="0" smtClean="0"/>
              <a:t>Довольны ли вы своей работой на уроке?</a:t>
            </a:r>
          </a:p>
          <a:p>
            <a:pPr>
              <a:buFontTx/>
              <a:buChar char="-"/>
            </a:pPr>
            <a:r>
              <a:rPr lang="ru-RU" dirty="0" smtClean="0"/>
              <a:t>Как бы вы оценили свою работу?</a:t>
            </a:r>
            <a:endParaRPr lang="ru-RU" dirty="0"/>
          </a:p>
        </p:txBody>
      </p:sp>
      <p:sp>
        <p:nvSpPr>
          <p:cNvPr id="8" name="Солнце 7"/>
          <p:cNvSpPr/>
          <p:nvPr/>
        </p:nvSpPr>
        <p:spPr>
          <a:xfrm>
            <a:off x="6952220" y="5157192"/>
            <a:ext cx="1656184" cy="151216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16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dirty="0" smtClean="0"/>
              <a:t>Изучить §15, уметь объяснять новые термины.</a:t>
            </a:r>
          </a:p>
          <a:p>
            <a:pPr marL="514350" indent="-514350">
              <a:buAutoNum type="arabicParenR"/>
            </a:pPr>
            <a:r>
              <a:rPr lang="ru-RU" dirty="0" smtClean="0"/>
              <a:t>Привести примеры ограничивающих факторов для своей местности.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44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Список литературы и ссылки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1.Онищенко А.В. Биология в таблицах и схемах. Для школьников и абитуриентов. Изд. 2-е. СПб, ООО «Виктория плюс», 2008.-128 стр.</a:t>
            </a:r>
          </a:p>
          <a:p>
            <a:pPr marL="0" indent="0">
              <a:buNone/>
            </a:pPr>
            <a:r>
              <a:rPr lang="ru-RU" sz="1600" dirty="0"/>
              <a:t>2.Пономарева И.Н. Биология: 10 класс: базовый уровень для учащихся общеобразовательных учреждений/ И.Н. Пономарева, О.А. Корнилова, Т.Е. </a:t>
            </a:r>
            <a:r>
              <a:rPr lang="ru-RU" sz="1600" dirty="0" err="1"/>
              <a:t>Лощилина</a:t>
            </a:r>
            <a:r>
              <a:rPr lang="ru-RU" sz="1600" dirty="0"/>
              <a:t>; под ред. проф. И.Н. Пономаревой. – 2-е изд., </a:t>
            </a:r>
            <a:r>
              <a:rPr lang="ru-RU" sz="1600" dirty="0" err="1"/>
              <a:t>перераб</a:t>
            </a:r>
            <a:r>
              <a:rPr lang="ru-RU" sz="1600" dirty="0"/>
              <a:t>. – М.: </a:t>
            </a:r>
            <a:r>
              <a:rPr lang="ru-RU" sz="1600" dirty="0" err="1"/>
              <a:t>Вентана</a:t>
            </a:r>
            <a:r>
              <a:rPr lang="ru-RU" sz="1600" dirty="0"/>
              <a:t> – Граф, 2010. – 224 с.: ил.</a:t>
            </a:r>
          </a:p>
          <a:p>
            <a:pPr marL="0" indent="0">
              <a:buNone/>
            </a:pPr>
            <a:r>
              <a:rPr lang="ru-RU" sz="1600" dirty="0"/>
              <a:t>3.Пономарева И.Н., Корнилова О.А., Симонова Л.В. Биология: 10 класс: методическое пособие: базовый уровень/И.Н. Пономарева, О.А. Корнилова, Л.В. Симонова; под ред. Проф. И.Н. Понамаревой. – М.: </a:t>
            </a:r>
            <a:r>
              <a:rPr lang="ru-RU" sz="1600" dirty="0" err="1"/>
              <a:t>Вентана</a:t>
            </a:r>
            <a:r>
              <a:rPr lang="ru-RU" sz="1600" dirty="0"/>
              <a:t> – Граф, 2008. – 96 с.</a:t>
            </a:r>
          </a:p>
          <a:p>
            <a:pPr marL="0" indent="0">
              <a:buNone/>
            </a:pPr>
            <a:r>
              <a:rPr lang="ru-RU" sz="1600" dirty="0"/>
              <a:t>4.Мухамеджанов И.Р. Тесты, зачеты, </a:t>
            </a:r>
            <a:r>
              <a:rPr lang="ru-RU" sz="1600" dirty="0" err="1"/>
              <a:t>блицопросы</a:t>
            </a:r>
            <a:r>
              <a:rPr lang="ru-RU" sz="1600" dirty="0"/>
              <a:t> по общей биологии: 10-11 классы.- М.: ВАКО, 2006. – 224 с. – (Мастерская учителя).</a:t>
            </a:r>
          </a:p>
          <a:p>
            <a:pPr marL="0" indent="0">
              <a:buNone/>
            </a:pPr>
            <a:r>
              <a:rPr lang="ru-RU" sz="1600" dirty="0"/>
              <a:t>5.Сорокина Л.В. Тематические зачеты по биологии (10-11-й класс). – М.: ТЦ СФЕРА, 2003. – 96 с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 smtClean="0"/>
              <a:t>6.Вахненко Д.В. Пособие для подготовки к единому государственному экзамену и централизованному тестированию по биологии. Изд. 2-е – Ростов н/Д: изд-во «Феникс», 2003. – 288 с.</a:t>
            </a:r>
          </a:p>
          <a:p>
            <a:pPr marL="0" indent="0">
              <a:buNone/>
            </a:pPr>
            <a:r>
              <a:rPr lang="ru-RU" sz="1600" dirty="0" smtClean="0"/>
              <a:t>7.</a:t>
            </a:r>
            <a:r>
              <a:rPr lang="en-US" sz="1600" dirty="0"/>
              <a:t>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www.grandars.ru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8.</a:t>
            </a:r>
            <a:r>
              <a:rPr lang="en-US" sz="1600" dirty="0"/>
              <a:t>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omen.perm.ru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9.</a:t>
            </a:r>
            <a:r>
              <a:rPr lang="en-US" sz="1600" dirty="0"/>
              <a:t> http://ru.wikipedia.org</a:t>
            </a: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65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1)Углубить знания о средах жизни, чертах приспособленности живых организмов к условиям разных сред обитания;</a:t>
            </a:r>
          </a:p>
          <a:p>
            <a:pPr marL="0" indent="0">
              <a:buNone/>
            </a:pPr>
            <a:r>
              <a:rPr lang="ru-RU" dirty="0" smtClean="0"/>
              <a:t>2)углубить знания об экологических факторах</a:t>
            </a:r>
            <a:r>
              <a:rPr lang="en-US" dirty="0" smtClean="0"/>
              <a:t> </a:t>
            </a:r>
            <a:r>
              <a:rPr lang="ru-RU" dirty="0" smtClean="0"/>
              <a:t>и их значении;</a:t>
            </a:r>
          </a:p>
          <a:p>
            <a:pPr marL="0" indent="0">
              <a:buNone/>
            </a:pPr>
            <a:r>
              <a:rPr lang="ru-RU" dirty="0" smtClean="0"/>
              <a:t>3)раскрыть взаимосвязь условий жизни и приспособлений организмов к ним;</a:t>
            </a:r>
          </a:p>
          <a:p>
            <a:pPr marL="0" indent="0">
              <a:buNone/>
            </a:pPr>
            <a:r>
              <a:rPr lang="ru-RU" dirty="0" smtClean="0"/>
              <a:t>3)продолжить формирование навыков работы с опорными схемами, гербарием и фотографиями животных; </a:t>
            </a:r>
          </a:p>
          <a:p>
            <a:pPr marL="0" indent="0">
              <a:buNone/>
            </a:pPr>
            <a:r>
              <a:rPr lang="ru-RU" dirty="0" smtClean="0"/>
              <a:t>4)учиться решать экологические задачи.</a:t>
            </a:r>
            <a:endParaRPr lang="ru-RU" dirty="0"/>
          </a:p>
        </p:txBody>
      </p:sp>
      <p:sp>
        <p:nvSpPr>
          <p:cNvPr id="5" name="Солнце 4"/>
          <p:cNvSpPr/>
          <p:nvPr/>
        </p:nvSpPr>
        <p:spPr>
          <a:xfrm>
            <a:off x="7740352" y="5733256"/>
            <a:ext cx="1224136" cy="938977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6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Тест «Биосферный уровень жизни»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/>
              <a:t>1.Экология – это наука, изучающая: </a:t>
            </a:r>
            <a:r>
              <a:rPr lang="ru-RU" sz="1600" dirty="0" smtClean="0"/>
              <a:t>а)влияние загрязнения на окружающую среду; б)влияние загрязнения на здоровье человека; в)влияние деятельности человека на окружающую среду; г)взаимоотношения организмов с окружающей средой.</a:t>
            </a:r>
          </a:p>
          <a:p>
            <a:pPr marL="0" indent="0">
              <a:buNone/>
            </a:pPr>
            <a:r>
              <a:rPr lang="ru-RU" sz="1600" b="1" dirty="0" smtClean="0"/>
              <a:t>2.Учение </a:t>
            </a:r>
            <a:r>
              <a:rPr lang="ru-RU" sz="1600" b="1" dirty="0"/>
              <a:t>о биосфере было создано: </a:t>
            </a:r>
            <a:r>
              <a:rPr lang="ru-RU" sz="1600" dirty="0"/>
              <a:t>а)В.И. Вернадским; б)А.Л. Чижевским; в)Л.Н. Гумилевым; г)Н.В. Тимофеевым – Ресовским.</a:t>
            </a:r>
          </a:p>
          <a:p>
            <a:pPr marL="0" indent="0">
              <a:buNone/>
            </a:pPr>
            <a:r>
              <a:rPr lang="ru-RU" sz="1600" b="1" dirty="0"/>
              <a:t>3</a:t>
            </a:r>
            <a:r>
              <a:rPr lang="ru-RU" sz="1600" b="1" dirty="0" smtClean="0"/>
              <a:t>.Часть биосферы, в которой проявляется деятельность человека, называется: </a:t>
            </a:r>
            <a:r>
              <a:rPr lang="ru-RU" sz="1600" dirty="0" smtClean="0"/>
              <a:t>а)литосфера; б)гидросфера; в)биогеоценоз; г)ноосфера.</a:t>
            </a:r>
          </a:p>
          <a:p>
            <a:pPr marL="0" indent="0">
              <a:buNone/>
            </a:pPr>
            <a:r>
              <a:rPr lang="ru-RU" sz="1600" b="1" dirty="0" smtClean="0"/>
              <a:t>4.Общая </a:t>
            </a:r>
            <a:r>
              <a:rPr lang="ru-RU" sz="1600" b="1" dirty="0"/>
              <a:t>толщина биосферы составляет около: </a:t>
            </a:r>
            <a:r>
              <a:rPr lang="ru-RU" sz="1600" dirty="0"/>
              <a:t>а)5 км; б)17 км; в)50-70 км; г)170-200 км.</a:t>
            </a:r>
          </a:p>
          <a:p>
            <a:pPr marL="0" indent="0">
              <a:buNone/>
            </a:pPr>
            <a:r>
              <a:rPr lang="ru-RU" sz="1600" b="1" dirty="0"/>
              <a:t>5</a:t>
            </a:r>
            <a:r>
              <a:rPr lang="ru-RU" sz="1600" b="1" dirty="0" smtClean="0"/>
              <a:t>.Верхняя граница биосферы проходит в атмосфере на высоте около 20 км., так как там: </a:t>
            </a:r>
            <a:r>
              <a:rPr lang="ru-RU" sz="1600" dirty="0" smtClean="0"/>
              <a:t>а)мало кислорода; б)мало света; в)низкая температура; г)располагается озоновый слой.</a:t>
            </a:r>
          </a:p>
          <a:p>
            <a:pPr marL="0" indent="0">
              <a:buNone/>
            </a:pPr>
            <a:r>
              <a:rPr lang="ru-RU" sz="1600" b="1" dirty="0"/>
              <a:t>6</a:t>
            </a:r>
            <a:r>
              <a:rPr lang="ru-RU" sz="1600" b="1" dirty="0" smtClean="0"/>
              <a:t>.Основную массу живого вещества биосферы составляют: </a:t>
            </a:r>
            <a:r>
              <a:rPr lang="ru-RU" sz="1600" dirty="0" smtClean="0"/>
              <a:t>а)животные; б)бактерии; в)растения; г)планктон.</a:t>
            </a:r>
          </a:p>
          <a:p>
            <a:pPr marL="0" indent="0">
              <a:buNone/>
            </a:pPr>
            <a:r>
              <a:rPr lang="ru-RU" sz="1600" b="1" dirty="0"/>
              <a:t>7</a:t>
            </a:r>
            <a:r>
              <a:rPr lang="ru-RU" sz="1600" b="1" dirty="0" smtClean="0"/>
              <a:t>.В биосфере происходит круговорот серы. Биологическое значение серы состоит в том, что она: </a:t>
            </a:r>
            <a:r>
              <a:rPr lang="ru-RU" sz="1600" dirty="0" smtClean="0"/>
              <a:t>а)входит в состав жиров; б)входит в состав нуклеотидов; в)входит в состав некоторых аминокислот и белков; г)является конечным продуктом окислительных реакций.</a:t>
            </a:r>
          </a:p>
          <a:p>
            <a:pPr marL="0" indent="0">
              <a:buNone/>
            </a:pPr>
            <a:r>
              <a:rPr lang="ru-RU" sz="1600" b="1" dirty="0" smtClean="0"/>
              <a:t>8.В </a:t>
            </a:r>
            <a:r>
              <a:rPr lang="ru-RU" sz="1600" b="1" dirty="0"/>
              <a:t>круговороте азота не принимают непосредственного участия: </a:t>
            </a:r>
            <a:r>
              <a:rPr lang="ru-RU" sz="1600" dirty="0"/>
              <a:t>а)нитрифицирующие бактерии; б)денитрифицирующие бактерии; в)азотфиксирующие бактерии; г)риккетсии.</a:t>
            </a:r>
          </a:p>
          <a:p>
            <a:pPr marL="0" indent="0">
              <a:buNone/>
            </a:pPr>
            <a:r>
              <a:rPr lang="ru-RU" sz="1600" b="1" dirty="0"/>
              <a:t>9</a:t>
            </a:r>
            <a:r>
              <a:rPr lang="ru-RU" sz="1600" b="1" dirty="0" smtClean="0"/>
              <a:t>.Участок территории суши или акватории, где ВРЕМЕННО запрещается использование определенных видов природных ресурсов, называется: </a:t>
            </a:r>
            <a:r>
              <a:rPr lang="ru-RU" sz="1600" dirty="0" smtClean="0"/>
              <a:t>а)заказник; б)заповедник; в)национальный парк; г)памятник природы.</a:t>
            </a:r>
          </a:p>
          <a:p>
            <a:pPr marL="0" indent="0">
              <a:buNone/>
            </a:pPr>
            <a:r>
              <a:rPr lang="ru-RU" sz="1600" b="1" dirty="0" smtClean="0"/>
              <a:t>10.К возобновляемым исчерпаемым природным ресурсам относится: </a:t>
            </a:r>
            <a:r>
              <a:rPr lang="ru-RU" sz="1600" dirty="0" smtClean="0"/>
              <a:t>а)энергия солнечного света; б)железные руды; в)нефть газ, уголь; г)лес.</a:t>
            </a:r>
          </a:p>
        </p:txBody>
      </p:sp>
    </p:spTree>
    <p:extLst>
      <p:ext uri="{BB962C8B-B14F-4D97-AF65-F5344CB8AC3E}">
        <p14:creationId xmlns:p14="http://schemas.microsoft.com/office/powerpoint/2010/main" val="192207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Правильные 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1-г</a:t>
            </a:r>
          </a:p>
          <a:p>
            <a:pPr marL="0" indent="0">
              <a:buNone/>
            </a:pPr>
            <a:r>
              <a:rPr lang="ru-RU" dirty="0" smtClean="0"/>
              <a:t>2-а</a:t>
            </a:r>
          </a:p>
          <a:p>
            <a:pPr marL="0" indent="0">
              <a:buNone/>
            </a:pPr>
            <a:r>
              <a:rPr lang="ru-RU" dirty="0" smtClean="0"/>
              <a:t>3-г</a:t>
            </a:r>
          </a:p>
          <a:p>
            <a:pPr marL="0" indent="0">
              <a:buNone/>
            </a:pPr>
            <a:r>
              <a:rPr lang="ru-RU" dirty="0" smtClean="0"/>
              <a:t>4-б</a:t>
            </a:r>
          </a:p>
          <a:p>
            <a:pPr marL="0" indent="0">
              <a:buNone/>
            </a:pPr>
            <a:r>
              <a:rPr lang="ru-RU" dirty="0" smtClean="0"/>
              <a:t>5-г</a:t>
            </a:r>
          </a:p>
          <a:p>
            <a:pPr marL="0" indent="0">
              <a:buNone/>
            </a:pPr>
            <a:r>
              <a:rPr lang="ru-RU" dirty="0" smtClean="0"/>
              <a:t>6-в</a:t>
            </a:r>
          </a:p>
          <a:p>
            <a:pPr marL="0" indent="0">
              <a:buNone/>
            </a:pPr>
            <a:r>
              <a:rPr lang="ru-RU" dirty="0" smtClean="0"/>
              <a:t>7-в</a:t>
            </a:r>
          </a:p>
          <a:p>
            <a:pPr marL="0" indent="0">
              <a:buNone/>
            </a:pPr>
            <a:r>
              <a:rPr lang="ru-RU" dirty="0" smtClean="0"/>
              <a:t>8-г</a:t>
            </a:r>
          </a:p>
          <a:p>
            <a:pPr marL="0" indent="0">
              <a:buNone/>
            </a:pPr>
            <a:r>
              <a:rPr lang="ru-RU" dirty="0" smtClean="0"/>
              <a:t>9-а</a:t>
            </a:r>
          </a:p>
          <a:p>
            <a:pPr marL="0" indent="0">
              <a:buNone/>
            </a:pPr>
            <a:r>
              <a:rPr lang="ru-RU" dirty="0" smtClean="0"/>
              <a:t>10-г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78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166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1.Перечислите известные вам среды жизни на Земле.</a:t>
            </a:r>
          </a:p>
          <a:p>
            <a:pPr marL="0" indent="0">
              <a:buNone/>
            </a:pPr>
            <a:r>
              <a:rPr lang="ru-RU" dirty="0" smtClean="0"/>
              <a:t>2.Дайте им краткую характеристику.</a:t>
            </a:r>
          </a:p>
          <a:p>
            <a:pPr marL="0" indent="0">
              <a:buNone/>
            </a:pPr>
            <a:r>
              <a:rPr lang="ru-RU" dirty="0" smtClean="0"/>
              <a:t>3.Приведите примеры типичных обитателей различных сред жизни.</a:t>
            </a:r>
          </a:p>
          <a:p>
            <a:pPr marL="0" indent="0">
              <a:buNone/>
            </a:pPr>
            <a:r>
              <a:rPr lang="ru-RU" dirty="0" smtClean="0"/>
              <a:t>3.Что такое экологический фактор?</a:t>
            </a:r>
          </a:p>
          <a:p>
            <a:pPr marL="0" indent="0">
              <a:buNone/>
            </a:pPr>
            <a:r>
              <a:rPr lang="ru-RU" dirty="0" smtClean="0"/>
              <a:t>4.На какие группы подразделяют экологические факторы? Почему они носят такие названия?</a:t>
            </a:r>
          </a:p>
          <a:p>
            <a:pPr marL="0" indent="0">
              <a:buNone/>
            </a:pPr>
            <a:r>
              <a:rPr lang="ru-RU" dirty="0" smtClean="0"/>
              <a:t>5.Приведите примеры экологических факторов различных групп.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1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Среды жизни организмов на Земле и экологические факторы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u="sng" dirty="0" smtClean="0"/>
              <a:t>Среда</a:t>
            </a:r>
            <a:r>
              <a:rPr lang="ru-RU" sz="1400" dirty="0" smtClean="0"/>
              <a:t> – совокупность факторов, окружающих живые организмы и оказывающих на них прямое и косвенное воздействие. </a:t>
            </a:r>
            <a:r>
              <a:rPr lang="ru-RU" sz="1400" b="1" u="sng" dirty="0" smtClean="0"/>
              <a:t>Место обитания </a:t>
            </a:r>
            <a:r>
              <a:rPr lang="ru-RU" sz="1400" dirty="0" smtClean="0"/>
              <a:t>– наиболее благоприятные места среды обитания.</a:t>
            </a:r>
          </a:p>
          <a:p>
            <a:pPr marL="0" indent="0">
              <a:buNone/>
            </a:pPr>
            <a:r>
              <a:rPr lang="ru-RU" sz="1400" dirty="0" smtClean="0"/>
              <a:t>                                                                                    </a:t>
            </a:r>
            <a:r>
              <a:rPr lang="ru-RU" sz="1400" u="sng" dirty="0" smtClean="0"/>
              <a:t> Среды обитания                                               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u="sng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b="1" u="sng" dirty="0" smtClean="0"/>
              <a:t>Экологический фактор </a:t>
            </a:r>
            <a:r>
              <a:rPr lang="ru-RU" sz="1400" dirty="0" smtClean="0"/>
              <a:t>(от лат. – делающий, производящий) – прямое или косвенное воздействие окружающей среды на живые системы. </a:t>
            </a:r>
            <a:r>
              <a:rPr lang="ru-RU" sz="1400" b="1" u="sng" dirty="0" smtClean="0"/>
              <a:t>Лимитирующие (ограничивающие) факторы </a:t>
            </a:r>
            <a:r>
              <a:rPr lang="ru-RU" sz="1400" dirty="0" smtClean="0"/>
              <a:t>– фактор, который ограничивает процесс развития или существования организма, вида или сообщества.</a:t>
            </a:r>
          </a:p>
          <a:p>
            <a:pPr marL="0" indent="0">
              <a:buNone/>
            </a:pPr>
            <a:r>
              <a:rPr lang="ru-RU" sz="1400" dirty="0" smtClean="0"/>
              <a:t>                                                                                   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42" y="1412776"/>
            <a:ext cx="138831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1691680" y="1772816"/>
            <a:ext cx="1152128" cy="50405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Почвенная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987824" y="1772816"/>
            <a:ext cx="1080120" cy="50405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Наземно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-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воздушная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211960" y="1772816"/>
            <a:ext cx="936104" cy="50405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Водная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220072" y="1772816"/>
            <a:ext cx="1008112" cy="50405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Живой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организм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699792" y="1556792"/>
            <a:ext cx="93610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076056" y="1556792"/>
            <a:ext cx="64807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355976" y="1628800"/>
            <a:ext cx="43204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851920" y="1628800"/>
            <a:ext cx="36004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698" y="1258278"/>
            <a:ext cx="1668510" cy="92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582044"/>
              </p:ext>
            </p:extLst>
          </p:nvPr>
        </p:nvGraphicFramePr>
        <p:xfrm>
          <a:off x="1691680" y="2345803"/>
          <a:ext cx="4680520" cy="936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130"/>
                <a:gridCol w="1170130"/>
                <a:gridCol w="1170130"/>
                <a:gridCol w="1170130"/>
              </a:tblGrid>
              <a:tr h="9361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AE18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303" y="2276871"/>
            <a:ext cx="1649905" cy="103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42" y="2348881"/>
            <a:ext cx="1388314" cy="95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32" y="4301623"/>
            <a:ext cx="3358952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Блок-схема: альтернативный процесс 27"/>
          <p:cNvSpPr/>
          <p:nvPr/>
        </p:nvSpPr>
        <p:spPr>
          <a:xfrm>
            <a:off x="4031940" y="4221088"/>
            <a:ext cx="1548172" cy="432048"/>
          </a:xfrm>
          <a:prstGeom prst="flowChartAlternate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Экологические факторы</a:t>
            </a:r>
            <a:endParaRPr lang="ru-RU" sz="1400" dirty="0"/>
          </a:p>
        </p:txBody>
      </p:sp>
      <p:sp>
        <p:nvSpPr>
          <p:cNvPr id="2059" name="Горизонтальный свиток 2058"/>
          <p:cNvSpPr/>
          <p:nvPr/>
        </p:nvSpPr>
        <p:spPr>
          <a:xfrm>
            <a:off x="3635896" y="4941168"/>
            <a:ext cx="1224136" cy="584590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Абиотические</a:t>
            </a:r>
            <a:endParaRPr lang="ru-RU" sz="1200" dirty="0"/>
          </a:p>
        </p:txBody>
      </p:sp>
      <p:sp>
        <p:nvSpPr>
          <p:cNvPr id="2060" name="Горизонтальный свиток 2059"/>
          <p:cNvSpPr/>
          <p:nvPr/>
        </p:nvSpPr>
        <p:spPr>
          <a:xfrm>
            <a:off x="3851920" y="5661248"/>
            <a:ext cx="1368152" cy="648072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Антропогенные</a:t>
            </a:r>
            <a:endParaRPr lang="ru-RU" sz="1200" dirty="0"/>
          </a:p>
        </p:txBody>
      </p:sp>
      <p:sp>
        <p:nvSpPr>
          <p:cNvPr id="2062" name="Горизонтальный свиток 2061"/>
          <p:cNvSpPr/>
          <p:nvPr/>
        </p:nvSpPr>
        <p:spPr>
          <a:xfrm>
            <a:off x="5220072" y="4797152"/>
            <a:ext cx="1152128" cy="648072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Биотические</a:t>
            </a:r>
            <a:endParaRPr lang="ru-RU" sz="1200" dirty="0"/>
          </a:p>
        </p:txBody>
      </p:sp>
      <p:sp>
        <p:nvSpPr>
          <p:cNvPr id="2065" name="Стрелка вниз 2064"/>
          <p:cNvSpPr/>
          <p:nvPr/>
        </p:nvSpPr>
        <p:spPr>
          <a:xfrm>
            <a:off x="4067944" y="4653136"/>
            <a:ext cx="4571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6" name="Стрелка вниз 2065"/>
          <p:cNvSpPr/>
          <p:nvPr/>
        </p:nvSpPr>
        <p:spPr>
          <a:xfrm>
            <a:off x="5508104" y="4653136"/>
            <a:ext cx="7200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7" name="Стрелка вниз 2066"/>
          <p:cNvSpPr/>
          <p:nvPr/>
        </p:nvSpPr>
        <p:spPr>
          <a:xfrm>
            <a:off x="5004048" y="4653136"/>
            <a:ext cx="45719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8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946" y="3933056"/>
            <a:ext cx="2192542" cy="279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Documents and Settings\User\Мои документы\Мои рисунки\Мои сканированные изображения\сканирование00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891" y="2303601"/>
            <a:ext cx="1074173" cy="119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Мои документы\Мои рисунки\Мои сканированные изображения\сканирование000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609" y="2339424"/>
            <a:ext cx="1177331" cy="101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Мои документы\Мои рисунки\Мои сканированные изображения\сканирование001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2348881"/>
            <a:ext cx="1152128" cy="100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ser\Мои документы\Мои рисунки\Мои сканированные изображения\сканирование001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564" y="2362229"/>
            <a:ext cx="1056360" cy="113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98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/>
              <a:t>Абиотические факторы </a:t>
            </a:r>
            <a:r>
              <a:rPr lang="ru-RU" sz="2400" dirty="0" smtClean="0"/>
              <a:t>(- все </a:t>
            </a:r>
            <a:r>
              <a:rPr lang="ru-RU" sz="2400" dirty="0"/>
              <a:t>элементы неживой природы, влияющие на жизнь организмов</a:t>
            </a:r>
            <a:r>
              <a:rPr lang="ru-RU" sz="2400" dirty="0" smtClean="0"/>
              <a:t>.)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832648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                         КЛИМАТИЧЕСКИЕ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ПОЧВЕННЫЕ                     ОРГАНИЗМ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ГЕОЛОГИЧЕСКИЕ                                                                                      рН почвы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ФИЗИЧЕСКИЕ                     АДАПТАЦИЯ                                                     &lt; 7   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                                                   * дневные                                       *теплолюбивые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*ночные                                           *холодолюбивые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*сумеречные                                  *морозостойкие</a:t>
            </a:r>
          </a:p>
          <a:p>
            <a:pPr marL="0" indent="0">
              <a:buNone/>
            </a:pPr>
            <a:r>
              <a:rPr lang="ru-RU" sz="1600" dirty="0" smtClean="0"/>
              <a:t>                                                                                                                *жаростойкие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                                                   *гидатофиты (полностью в воде)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*гидрофиты (переувлажненные места)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*гигрофиты (обильное увлажнение)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*мезофиты (умеренное увлажнение)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*ксерофиты (недостаток влаги)                       * гелиофиты (светолюбивые)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                                                                         *сциофиты (тенелюбивые)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                                                                         *факультативные гелиофиты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                                                                                           (теневыносливые)</a:t>
            </a: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93610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10" y="4180112"/>
            <a:ext cx="984507" cy="116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55730"/>
            <a:ext cx="989503" cy="12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10" y="1961276"/>
            <a:ext cx="886398" cy="117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1" y="3165893"/>
            <a:ext cx="1030416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774964"/>
            <a:ext cx="1224136" cy="99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774964"/>
            <a:ext cx="1304925" cy="103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774964"/>
            <a:ext cx="1368152" cy="99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74964"/>
            <a:ext cx="1296144" cy="102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авая фигурная скобка 4"/>
          <p:cNvSpPr/>
          <p:nvPr/>
        </p:nvSpPr>
        <p:spPr>
          <a:xfrm>
            <a:off x="2843808" y="980728"/>
            <a:ext cx="288032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131840" y="1340768"/>
            <a:ext cx="216024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995936" y="1448780"/>
            <a:ext cx="108012" cy="324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1100592"/>
            <a:ext cx="1368152" cy="102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787" y="896423"/>
            <a:ext cx="710256" cy="122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Двойная стрелка влево/вправо 10"/>
          <p:cNvSpPr/>
          <p:nvPr/>
        </p:nvSpPr>
        <p:spPr>
          <a:xfrm>
            <a:off x="6264188" y="1610798"/>
            <a:ext cx="396044" cy="16201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7596336" y="1610798"/>
            <a:ext cx="406451" cy="16201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2710"/>
            <a:ext cx="1224136" cy="91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43500"/>
            <a:ext cx="1224136" cy="129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344" y="2150235"/>
            <a:ext cx="1063698" cy="129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3169700"/>
            <a:ext cx="1916158" cy="143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83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/>
              <a:t>Биотические факторы</a:t>
            </a:r>
            <a:r>
              <a:rPr lang="en-US" sz="3600" b="1" dirty="0" smtClean="0"/>
              <a:t> </a:t>
            </a:r>
            <a:r>
              <a:rPr lang="en-US" sz="2000" dirty="0" smtClean="0"/>
              <a:t>(- </a:t>
            </a:r>
            <a:r>
              <a:rPr lang="ru-RU" sz="2000" dirty="0" smtClean="0"/>
              <a:t>факторы живой природы)</a:t>
            </a:r>
            <a:r>
              <a:rPr lang="en-US" sz="3600" b="1" dirty="0" smtClean="0"/>
              <a:t> </a:t>
            </a:r>
            <a:r>
              <a:rPr lang="en-US" sz="1400" dirty="0" smtClean="0"/>
              <a:t>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425" y="800708"/>
            <a:ext cx="8856984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+    +                            </a:t>
            </a:r>
            <a:r>
              <a:rPr lang="ru-RU" sz="1600" b="1" dirty="0" smtClean="0"/>
              <a:t>внутривидовые</a:t>
            </a:r>
            <a:endParaRPr lang="ru-RU" sz="2000" b="1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                                    </a:t>
            </a:r>
            <a:r>
              <a:rPr lang="ru-RU" sz="1600" b="1" dirty="0" smtClean="0"/>
              <a:t>межвидовые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+     0</a:t>
            </a:r>
          </a:p>
          <a:p>
            <a:pPr marL="0" indent="0">
              <a:buNone/>
            </a:pPr>
            <a:r>
              <a:rPr lang="ru-RU" sz="2000" dirty="0" smtClean="0"/>
              <a:t>                                    </a:t>
            </a:r>
            <a:endParaRPr lang="ru-RU" sz="2000" dirty="0"/>
          </a:p>
          <a:p>
            <a:pPr marL="0" indent="0">
              <a:buNone/>
            </a:pPr>
            <a:r>
              <a:rPr lang="ru-RU" sz="2000" b="1" dirty="0" smtClean="0"/>
              <a:t>                                       </a:t>
            </a:r>
            <a:r>
              <a:rPr lang="ru-RU" sz="1200" b="1" dirty="0" smtClean="0"/>
              <a:t>ПРЯМОЕ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                                                        ОРГАНИЗМ           АДАПТАЦИЯ</a:t>
            </a:r>
          </a:p>
          <a:p>
            <a:pPr marL="0" indent="0">
              <a:buNone/>
            </a:pPr>
            <a:r>
              <a:rPr lang="ru-RU" sz="2000" b="1" dirty="0" smtClean="0"/>
              <a:t>+    -                               </a:t>
            </a:r>
            <a:r>
              <a:rPr lang="ru-RU" sz="1200" b="1" dirty="0" smtClean="0"/>
              <a:t>КОСВЕННОЕ</a:t>
            </a:r>
            <a:r>
              <a:rPr lang="ru-RU" sz="2000" b="1" dirty="0" smtClean="0"/>
              <a:t>             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-    -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1619672" y="1124744"/>
            <a:ext cx="699573" cy="5184576"/>
          </a:xfrm>
          <a:prstGeom prst="rightBrac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3" y="1124744"/>
            <a:ext cx="165618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" y="2628083"/>
            <a:ext cx="175239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" y="4293096"/>
            <a:ext cx="172819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1" y="5517232"/>
            <a:ext cx="176772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2411760" y="3429000"/>
            <a:ext cx="936104" cy="288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644008" y="3429000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6300192" y="1107314"/>
            <a:ext cx="2016224" cy="11521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Особенности внешнего и внутреннего строения</a:t>
            </a:r>
            <a:endParaRPr lang="ru-RU" sz="1400" dirty="0"/>
          </a:p>
        </p:txBody>
      </p:sp>
      <p:sp>
        <p:nvSpPr>
          <p:cNvPr id="10" name="Облако 9"/>
          <p:cNvSpPr/>
          <p:nvPr/>
        </p:nvSpPr>
        <p:spPr>
          <a:xfrm>
            <a:off x="7020272" y="2952119"/>
            <a:ext cx="2087738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Особенности физиологических процессов</a:t>
            </a:r>
            <a:endParaRPr lang="ru-RU" sz="1200" dirty="0"/>
          </a:p>
        </p:txBody>
      </p:sp>
      <p:sp>
        <p:nvSpPr>
          <p:cNvPr id="11" name="Облако 10"/>
          <p:cNvSpPr/>
          <p:nvPr/>
        </p:nvSpPr>
        <p:spPr>
          <a:xfrm>
            <a:off x="6228184" y="4798031"/>
            <a:ext cx="2088232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Ритмы активности</a:t>
            </a:r>
            <a:endParaRPr lang="ru-RU" dirty="0"/>
          </a:p>
        </p:txBody>
      </p:sp>
      <p:sp>
        <p:nvSpPr>
          <p:cNvPr id="12" name="Облако 11"/>
          <p:cNvSpPr/>
          <p:nvPr/>
        </p:nvSpPr>
        <p:spPr>
          <a:xfrm>
            <a:off x="3347864" y="4429689"/>
            <a:ext cx="2016224" cy="13681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Особенности расселения</a:t>
            </a:r>
            <a:endParaRPr lang="ru-RU" sz="1400" dirty="0"/>
          </a:p>
        </p:txBody>
      </p:sp>
      <p:sp>
        <p:nvSpPr>
          <p:cNvPr id="13" name="Облако 12"/>
          <p:cNvSpPr/>
          <p:nvPr/>
        </p:nvSpPr>
        <p:spPr>
          <a:xfrm>
            <a:off x="3527884" y="1304764"/>
            <a:ext cx="1656184" cy="132331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Повадки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6300192" y="2420888"/>
            <a:ext cx="432048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4932040" y="2628083"/>
            <a:ext cx="720080" cy="6569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300192" y="3789040"/>
            <a:ext cx="432048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184068" y="3933056"/>
            <a:ext cx="324036" cy="4966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0" idx="2"/>
          </p:cNvCxnSpPr>
          <p:nvPr/>
        </p:nvCxnSpPr>
        <p:spPr>
          <a:xfrm>
            <a:off x="6732240" y="3429000"/>
            <a:ext cx="294508" cy="1351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475656" y="764704"/>
            <a:ext cx="72008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475656" y="764704"/>
            <a:ext cx="1152128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88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/>
              <a:t>Антропогенные факторы </a:t>
            </a:r>
            <a:r>
              <a:rPr lang="ru-RU" sz="2200" dirty="0" smtClean="0"/>
              <a:t>(- вся разнообразная деятельность человека, которая приводит к изменению природы)</a:t>
            </a:r>
            <a:endParaRPr lang="ru-RU" sz="2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                                                                           </a:t>
            </a:r>
            <a:r>
              <a:rPr lang="ru-RU" sz="4000" b="1" dirty="0" smtClean="0"/>
              <a:t>+                 -</a:t>
            </a:r>
            <a:endParaRPr lang="ru-RU" sz="4000" dirty="0" smtClean="0"/>
          </a:p>
          <a:p>
            <a:pPr marL="0" indent="0">
              <a:buNone/>
            </a:pPr>
            <a:r>
              <a:rPr lang="ru-RU" sz="2000" dirty="0" smtClean="0"/>
              <a:t>                                                               </a:t>
            </a:r>
            <a:r>
              <a:rPr lang="ru-RU" sz="1600" dirty="0" smtClean="0"/>
              <a:t>* Пополнение                             * Истощение природных</a:t>
            </a:r>
            <a:endParaRPr lang="ru-RU" sz="1600" dirty="0"/>
          </a:p>
          <a:p>
            <a:pPr marL="0" indent="0">
              <a:buNone/>
            </a:pPr>
            <a:r>
              <a:rPr lang="ru-RU" sz="2000" dirty="0" smtClean="0"/>
              <a:t>СОЗНАТЕЛЬНЫЕ                                 </a:t>
            </a:r>
            <a:r>
              <a:rPr lang="ru-RU" sz="1600" dirty="0" smtClean="0"/>
              <a:t>биоразнообразия                       ресурсов   </a:t>
            </a:r>
            <a:r>
              <a:rPr lang="ru-RU" sz="2000" dirty="0" smtClean="0"/>
              <a:t>                          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СЛУЧАЙНЫЕ                 </a:t>
            </a:r>
            <a:r>
              <a:rPr lang="ru-RU" sz="1600" dirty="0" smtClean="0"/>
              <a:t>*Попытки «исправить              *Загрязнение окружающей</a:t>
            </a:r>
            <a:r>
              <a:rPr lang="ru-RU" sz="2000" dirty="0" smtClean="0"/>
              <a:t> </a:t>
            </a:r>
          </a:p>
          <a:p>
            <a:pPr marL="0" indent="0">
              <a:buNone/>
            </a:pPr>
            <a:r>
              <a:rPr lang="ru-RU" sz="2000" dirty="0" smtClean="0"/>
              <a:t>                                                                </a:t>
            </a:r>
            <a:r>
              <a:rPr lang="ru-RU" sz="1600" dirty="0" smtClean="0"/>
              <a:t>свои ошибки» (борьба с            среды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                   загрязнением, охрана             *Сокращение 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                   окружающей среды и т.д.)       биоразнообразия</a:t>
            </a: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755576" y="980728"/>
            <a:ext cx="28803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043608" y="980728"/>
            <a:ext cx="122413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альтернативный процесс 7"/>
          <p:cNvSpPr/>
          <p:nvPr/>
        </p:nvSpPr>
        <p:spPr>
          <a:xfrm>
            <a:off x="3275856" y="4293096"/>
            <a:ext cx="4320480" cy="1944216"/>
          </a:xfrm>
          <a:prstGeom prst="flowChartAlternateProcess">
            <a:avLst/>
          </a:prstGeom>
          <a:solidFill>
            <a:srgbClr val="CC981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Антропогенные факторы обычно действуют внезапно и нерегулярно, поэтому у живых организмов отсутствуют приспособительные свойства</a:t>
            </a: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1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3" y="2492896"/>
            <a:ext cx="127937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2780928"/>
            <a:ext cx="1850034" cy="136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342" y="4293096"/>
            <a:ext cx="112070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77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1147</Words>
  <Application>Microsoft Office PowerPoint</Application>
  <PresentationFormat>Экран (4:3)</PresentationFormat>
  <Paragraphs>149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Экологические факторы и их значение </vt:lpstr>
      <vt:lpstr>Задачи урока</vt:lpstr>
      <vt:lpstr>Тест «Биосферный уровень жизни»</vt:lpstr>
      <vt:lpstr>Правильные ответы</vt:lpstr>
      <vt:lpstr>Вопросы</vt:lpstr>
      <vt:lpstr>Среды жизни организмов на Земле и экологические факторы</vt:lpstr>
      <vt:lpstr>Абиотические факторы (- все элементы неживой природы, влияющие на жизнь организмов.) </vt:lpstr>
      <vt:lpstr>Биотические факторы (- факторы живой природы)  </vt:lpstr>
      <vt:lpstr>Антропогенные факторы (- вся разнообразная деятельность человека, которая приводит к изменению природы)</vt:lpstr>
      <vt:lpstr>Физкультурная минутка</vt:lpstr>
      <vt:lpstr>Внимание! Разыскиваются хорошие мозги для решения экологических задач!</vt:lpstr>
      <vt:lpstr>Графический диктант «Верны ли следующие утверждения»</vt:lpstr>
      <vt:lpstr>Ответ:</vt:lpstr>
      <vt:lpstr>Итог урока</vt:lpstr>
      <vt:lpstr>Домашнее задание</vt:lpstr>
      <vt:lpstr>Список литературы и ссылки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Список литературы и ссылки</dc:title>
  <cp:lastModifiedBy>Admin</cp:lastModifiedBy>
  <cp:revision>98</cp:revision>
  <dcterms:modified xsi:type="dcterms:W3CDTF">2013-04-13T06:31:02Z</dcterms:modified>
</cp:coreProperties>
</file>