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7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E19F8-BB5E-4AD0-8BD2-02BF4FE5A089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4A75CB2-B731-40F2-A168-F25792D5A7A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51692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4A75CB2-B731-40F2-A168-F25792D5A7A4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71751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891821" y="5617774"/>
            <a:ext cx="7382935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989952" y="1016990"/>
            <a:ext cx="7179733" cy="4831643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90600" y="1009650"/>
            <a:ext cx="7179733" cy="4831643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769521" y="702069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7855433" y="749720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27201" y="1794935"/>
            <a:ext cx="5723468" cy="1828090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27200" y="3736622"/>
            <a:ext cx="5712179" cy="1524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770676" y="5357592"/>
            <a:ext cx="1213821" cy="365125"/>
          </a:xfrm>
        </p:spPr>
        <p:txBody>
          <a:bodyPr/>
          <a:lstStyle/>
          <a:p>
            <a:fld id="{EA1E7DA4-D1DD-4A32-8F9C-36069D9F6BCE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174044" y="5357592"/>
            <a:ext cx="5034845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13930" y="5357592"/>
            <a:ext cx="554023" cy="365125"/>
          </a:xfrm>
        </p:spPr>
        <p:txBody>
          <a:bodyPr/>
          <a:lstStyle>
            <a:lvl1pPr algn="ctr">
              <a:defRPr/>
            </a:lvl1pPr>
          </a:lstStyle>
          <a:p>
            <a:fld id="{5B3583BA-2BD7-4999-BE9B-F67F87FA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7DA4-D1DD-4A32-8F9C-36069D9F6BCE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83BA-2BD7-4999-BE9B-F67F87FA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1" y="925690"/>
            <a:ext cx="1430867" cy="476391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8221" y="1106312"/>
            <a:ext cx="5178779" cy="440266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7DA4-D1DD-4A32-8F9C-36069D9F6BCE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83BA-2BD7-4999-BE9B-F67F87FA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7DA4-D1DD-4A32-8F9C-36069D9F6BCE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83BA-2BD7-4999-BE9B-F67F87FA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979" y="2239430"/>
            <a:ext cx="6254044" cy="1362075"/>
          </a:xfrm>
        </p:spPr>
        <p:txBody>
          <a:bodyPr anchor="b"/>
          <a:lstStyle>
            <a:lvl1pPr algn="ctr">
              <a:defRPr sz="4000" b="0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6267" y="3725334"/>
            <a:ext cx="6231467" cy="1309511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7DA4-D1DD-4A32-8F9C-36069D9F6BCE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83BA-2BD7-4999-BE9B-F67F87FA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7DA4-D1DD-4A32-8F9C-36069D9F6BCE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83BA-2BD7-4999-BE9B-F67F87FA9CD2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98448" y="2121407"/>
            <a:ext cx="3200400" cy="360273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63440" y="2119313"/>
            <a:ext cx="3200400" cy="360521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7869" y="2122312"/>
            <a:ext cx="2939521" cy="820208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10669" y="2122311"/>
            <a:ext cx="2944368" cy="82296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7DA4-D1DD-4A32-8F9C-36069D9F6BCE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83BA-2BD7-4999-BE9B-F67F87FA9CD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98448" y="2944368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45151" y="2944813"/>
            <a:ext cx="3227832" cy="2779776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7DA4-D1DD-4A32-8F9C-36069D9F6BCE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83BA-2BD7-4999-BE9B-F67F87FA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1E7DA4-D1DD-4A32-8F9C-36069D9F6BCE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3583BA-2BD7-4999-BE9B-F67F87FA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60000">
            <a:off x="4471416" y="603504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21540000">
            <a:off x="749808" y="576072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9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8976" y="2020042"/>
            <a:ext cx="3064827" cy="1503037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 rot="60000">
            <a:off x="4854291" y="1150993"/>
            <a:ext cx="3020792" cy="4625489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48125" y="3623748"/>
            <a:ext cx="3048891" cy="2100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1698" y="5885672"/>
            <a:ext cx="1213821" cy="365125"/>
          </a:xfrm>
        </p:spPr>
        <p:txBody>
          <a:bodyPr/>
          <a:lstStyle/>
          <a:p>
            <a:fld id="{EA1E7DA4-D1DD-4A32-8F9C-36069D9F6BCE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54" y="5829261"/>
            <a:ext cx="3522607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57313" y="5896961"/>
            <a:ext cx="554023" cy="365125"/>
          </a:xfrm>
        </p:spPr>
        <p:txBody>
          <a:bodyPr/>
          <a:lstStyle/>
          <a:p>
            <a:fld id="{5B3583BA-2BD7-4999-BE9B-F67F87FA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9" name="Rectangle 8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ectangle 9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 rot="10800000">
            <a:off x="632177" y="6058038"/>
            <a:ext cx="772160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21540000">
            <a:off x="749204" y="576868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21540000">
            <a:off x="745058" y="575769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60000">
            <a:off x="4468872" y="605163"/>
            <a:ext cx="3788941" cy="5722296"/>
          </a:xfrm>
          <a:prstGeom prst="rect">
            <a:avLst/>
          </a:prstGeom>
          <a:solidFill>
            <a:schemeClr val="bg1"/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60000">
            <a:off x="4464768" y="603920"/>
            <a:ext cx="3788941" cy="5722296"/>
          </a:xfrm>
          <a:prstGeom prst="rect">
            <a:avLst/>
          </a:prstGeom>
          <a:blipFill dpi="0" rotWithShape="1">
            <a:blip r:embed="rId2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1435684">
            <a:off x="2371106" y="293953"/>
            <a:ext cx="567831" cy="567830"/>
          </a:xfrm>
          <a:prstGeom prst="rect">
            <a:avLst/>
          </a:prstGeom>
          <a:noFill/>
        </p:spPr>
      </p:pic>
      <p:pic>
        <p:nvPicPr>
          <p:cNvPr id="15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4096196">
            <a:off x="6279647" y="333163"/>
            <a:ext cx="566928" cy="566928"/>
          </a:xfrm>
          <a:prstGeom prst="rect">
            <a:avLst/>
          </a:prstGeom>
          <a:noFill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-60000">
            <a:off x="1106424" y="2020824"/>
            <a:ext cx="3063240" cy="1499616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60000">
            <a:off x="4898615" y="1207272"/>
            <a:ext cx="2913863" cy="4539412"/>
          </a:xfrm>
          <a:ln w="101600" cap="rnd">
            <a:solidFill>
              <a:srgbClr val="FFFFFF"/>
            </a:solidFill>
          </a:ln>
          <a:effectLst>
            <a:outerShdw blurRad="889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-60000">
            <a:off x="1152144" y="3621024"/>
            <a:ext cx="3044952" cy="210312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 rot="60000">
            <a:off x="6345936" y="5888737"/>
            <a:ext cx="1213821" cy="365125"/>
          </a:xfrm>
        </p:spPr>
        <p:txBody>
          <a:bodyPr/>
          <a:lstStyle/>
          <a:p>
            <a:fld id="{EA1E7DA4-D1DD-4A32-8F9C-36069D9F6BCE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 rot="-60000">
            <a:off x="914569" y="5831037"/>
            <a:ext cx="3319043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 rot="60000">
            <a:off x="7562089" y="5900026"/>
            <a:ext cx="554023" cy="365125"/>
          </a:xfrm>
        </p:spPr>
        <p:txBody>
          <a:bodyPr/>
          <a:lstStyle/>
          <a:p>
            <a:fld id="{5B3583BA-2BD7-4999-BE9B-F67F87FA9CD2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15"/>
          <p:cNvGrpSpPr/>
          <p:nvPr/>
        </p:nvGrpSpPr>
        <p:grpSpPr>
          <a:xfrm>
            <a:off x="0" y="0"/>
            <a:ext cx="9144000" cy="6858000"/>
            <a:chOff x="0" y="0"/>
            <a:chExt cx="9144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71628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1765"/>
                  </a:srgbClr>
                </a:gs>
                <a:gs pos="60000">
                  <a:srgbClr val="FEFEFE">
                    <a:alpha val="0"/>
                  </a:srgbClr>
                </a:gs>
              </a:gsLst>
              <a:path path="circle">
                <a:fillToRect t="100000" r="100000"/>
              </a:path>
              <a:tileRect l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143000" y="0"/>
              <a:ext cx="8001000" cy="6858000"/>
            </a:xfrm>
            <a:prstGeom prst="rect">
              <a:avLst/>
            </a:prstGeom>
            <a:gradFill flip="none" rotWithShape="1">
              <a:gsLst>
                <a:gs pos="0">
                  <a:srgbClr val="010101">
                    <a:alpha val="56000"/>
                  </a:srgbClr>
                </a:gs>
                <a:gs pos="61000">
                  <a:srgbClr val="FEFEFE">
                    <a:alpha val="0"/>
                  </a:srgbClr>
                </a:gs>
              </a:gsLst>
              <a:path path="circle">
                <a:fillToRect l="100000" t="100000"/>
              </a:path>
              <a:tileRect r="-100000" b="-10000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0" name="Freeform 9"/>
          <p:cNvSpPr/>
          <p:nvPr/>
        </p:nvSpPr>
        <p:spPr>
          <a:xfrm rot="10800000">
            <a:off x="628650" y="6069330"/>
            <a:ext cx="7920991" cy="537210"/>
          </a:xfrm>
          <a:custGeom>
            <a:avLst/>
            <a:gdLst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7785734 w 7955280"/>
              <a:gd name="connsiteY2" fmla="*/ 0 h 495300"/>
              <a:gd name="connsiteX3" fmla="*/ 7955280 w 7955280"/>
              <a:gd name="connsiteY3" fmla="*/ 495300 h 495300"/>
              <a:gd name="connsiteX4" fmla="*/ 0 w 7955280"/>
              <a:gd name="connsiteY4" fmla="*/ 495300 h 495300"/>
              <a:gd name="connsiteX0" fmla="*/ 0 w 7955280"/>
              <a:gd name="connsiteY0" fmla="*/ 495300 h 495300"/>
              <a:gd name="connsiteX1" fmla="*/ 169546 w 7955280"/>
              <a:gd name="connsiteY1" fmla="*/ 0 h 495300"/>
              <a:gd name="connsiteX2" fmla="*/ 3966210 w 7955280"/>
              <a:gd name="connsiteY2" fmla="*/ 95250 h 495300"/>
              <a:gd name="connsiteX3" fmla="*/ 7785734 w 7955280"/>
              <a:gd name="connsiteY3" fmla="*/ 0 h 495300"/>
              <a:gd name="connsiteX4" fmla="*/ 7955280 w 7955280"/>
              <a:gd name="connsiteY4" fmla="*/ 495300 h 495300"/>
              <a:gd name="connsiteX5" fmla="*/ 0 w 7955280"/>
              <a:gd name="connsiteY5" fmla="*/ 495300 h 495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955280" h="495300">
                <a:moveTo>
                  <a:pt x="0" y="495300"/>
                </a:moveTo>
                <a:lnTo>
                  <a:pt x="169546" y="0"/>
                </a:lnTo>
                <a:lnTo>
                  <a:pt x="3966210" y="95250"/>
                </a:lnTo>
                <a:lnTo>
                  <a:pt x="7785734" y="0"/>
                </a:lnTo>
                <a:lnTo>
                  <a:pt x="7955280" y="495300"/>
                </a:lnTo>
                <a:lnTo>
                  <a:pt x="0" y="495300"/>
                </a:lnTo>
                <a:close/>
              </a:path>
            </a:pathLst>
          </a:custGeom>
          <a:gradFill flip="none" rotWithShape="1">
            <a:gsLst>
              <a:gs pos="30000">
                <a:srgbClr val="010101">
                  <a:alpha val="34000"/>
                </a:srgbClr>
              </a:gs>
              <a:gs pos="100000">
                <a:srgbClr val="010101">
                  <a:alpha val="2600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>
            <a:softEdge rad="127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731520" y="575310"/>
            <a:ext cx="7696200" cy="571500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31520" y="576072"/>
            <a:ext cx="7696200" cy="5715000"/>
          </a:xfrm>
          <a:prstGeom prst="rect">
            <a:avLst/>
          </a:prstGeom>
          <a:blipFill dpi="0" rotWithShape="1">
            <a:blip r:embed="rId13" cstate="print">
              <a:alphaModFix amt="20000"/>
              <a:grayscl/>
              <a:lum contrast="12000"/>
            </a:blip>
            <a:srcRect/>
            <a:tile tx="0" ty="0" sx="100000" sy="100000" flip="none" algn="tl"/>
          </a:blipFill>
          <a:ln w="6350">
            <a:noFill/>
          </a:ln>
          <a:effectLst>
            <a:outerShdw blurRad="101600" dist="50800" dir="5400000" algn="t" rotWithShape="0">
              <a:prstClr val="black">
                <a:alpha val="2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1435684">
            <a:off x="543741" y="273091"/>
            <a:ext cx="567831" cy="567830"/>
          </a:xfrm>
          <a:prstGeom prst="rect">
            <a:avLst/>
          </a:prstGeom>
          <a:noFill/>
        </p:spPr>
      </p:pic>
      <p:pic>
        <p:nvPicPr>
          <p:cNvPr id="14" name="Picture 2" descr="C:\Users\Administrator\Desktop\Pushpin Dev\Assets\pushpinLeft.png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 rot="4096196">
            <a:off x="8115079" y="298163"/>
            <a:ext cx="566928" cy="566928"/>
          </a:xfrm>
          <a:prstGeom prst="rect">
            <a:avLst/>
          </a:prstGeom>
          <a:noFill/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5023" y="817582"/>
            <a:ext cx="6965245" cy="12024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63040" y="2119257"/>
            <a:ext cx="6196405" cy="360381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54588" y="5809152"/>
            <a:ext cx="12138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EA1E7DA4-D1DD-4A32-8F9C-36069D9F6BCE}" type="datetimeFigureOut">
              <a:rPr lang="ru-RU" smtClean="0"/>
              <a:t>07.04.2012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4401" y="5809152"/>
            <a:ext cx="5540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70202" y="5809152"/>
            <a:ext cx="55402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2"/>
                </a:solidFill>
                <a:latin typeface="Rage Italic" pitchFamily="66" charset="0"/>
              </a:defRPr>
            </a:lvl1pPr>
          </a:lstStyle>
          <a:p>
            <a:fld id="{5B3583BA-2BD7-4999-BE9B-F67F87FA9CD2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64592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1168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74320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108960" indent="-228600" algn="l" defTabSz="914400" rtl="0" eaLnBrk="1" latinLnBrk="0" hangingPunct="1">
        <a:spcBef>
          <a:spcPct val="20000"/>
        </a:spcBef>
        <a:buClr>
          <a:schemeClr val="accent2"/>
        </a:buClr>
        <a:buSzPct val="85000"/>
        <a:buFont typeface="Brush Script MT" pitchFamily="66" charset="0"/>
        <a:buChar char="O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3212976"/>
            <a:ext cx="7272808" cy="1828090"/>
          </a:xfrm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</a:rPr>
              <a:t>Развитие эволюционного учения.  </a:t>
            </a:r>
            <a:br>
              <a:rPr lang="ru-RU" sz="6600" b="1" dirty="0" smtClean="0">
                <a:solidFill>
                  <a:schemeClr val="accent5">
                    <a:lumMod val="75000"/>
                  </a:schemeClr>
                </a:solidFill>
              </a:rPr>
            </a:br>
            <a:r>
              <a:rPr lang="ru-RU" sz="6600" b="1" dirty="0" smtClean="0">
                <a:solidFill>
                  <a:schemeClr val="accent5">
                    <a:lumMod val="75000"/>
                  </a:schemeClr>
                </a:solidFill>
              </a:rPr>
              <a:t>Ч. Дарвин</a:t>
            </a:r>
            <a:endParaRPr lang="ru-RU" sz="6600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55576" y="6093296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Подготовила: учитель биологии Комарова Т.А.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65393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83568" y="92587"/>
            <a:ext cx="770485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FFFF00"/>
                </a:solidFill>
              </a:rPr>
              <a:t>Основные научные труды Дарвина</a:t>
            </a:r>
            <a:br>
              <a:rPr lang="ru-RU" sz="2400" b="1" dirty="0" smtClean="0">
                <a:solidFill>
                  <a:srgbClr val="FFFF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                       Ранние работы                                      </a:t>
            </a:r>
            <a:br>
              <a:rPr lang="ru-RU" sz="2400" dirty="0" smtClean="0">
                <a:solidFill>
                  <a:srgbClr val="FF0000"/>
                </a:solidFill>
              </a:rPr>
            </a:br>
            <a:r>
              <a:rPr lang="ru-RU" sz="2400" dirty="0" smtClean="0">
                <a:solidFill>
                  <a:srgbClr val="FF0000"/>
                </a:solidFill>
              </a:rPr>
              <a:t>             (до «Происхождения видов») 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827584" y="1484784"/>
            <a:ext cx="7056784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0070C0"/>
                </a:solidFill>
              </a:rPr>
              <a:t>Вскоре после возвращения Дарвин издал книгу, известную под сокращённым названием "Путешествие натуралиста вокруг света на корабле «</a:t>
            </a:r>
            <a:r>
              <a:rPr lang="ru-RU" sz="2400" dirty="0" err="1" smtClean="0">
                <a:solidFill>
                  <a:srgbClr val="0070C0"/>
                </a:solidFill>
              </a:rPr>
              <a:t>Бигль</a:t>
            </a:r>
            <a:r>
              <a:rPr lang="ru-RU" sz="2400" dirty="0" smtClean="0">
                <a:solidFill>
                  <a:srgbClr val="0070C0"/>
                </a:solidFill>
              </a:rPr>
              <a:t>» (1839). Она имела большой успех, и второе, расширенное издание (1845) было переведено на многие европейские языки и множество раз переиздавалось. </a:t>
            </a:r>
          </a:p>
          <a:p>
            <a:pPr>
              <a:lnSpc>
                <a:spcPct val="80000"/>
              </a:lnSpc>
            </a:pPr>
            <a:r>
              <a:rPr lang="ru-RU" sz="2400" dirty="0" smtClean="0">
                <a:solidFill>
                  <a:srgbClr val="0070C0"/>
                </a:solidFill>
              </a:rPr>
              <a:t>Дарвин принял также участие в написании пятитомной монографии «Зоология путешествия» (1842). Как зоолог Дарвин выбрал объектом своего изучения усоногих раков, и вскоре стал лучшим в мире специалистом по этой группе. Он написал и издал четырёхтомную монографию «Усоногие раки» которой зоологи пользуются до сих пор. </a:t>
            </a:r>
            <a:endParaRPr lang="ru-RU" sz="2400" dirty="0" smtClean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66611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339752" y="188639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</a:rPr>
              <a:t>Поздние работы </a:t>
            </a:r>
            <a:br>
              <a:rPr lang="ru-RU" dirty="0" smtClean="0">
                <a:solidFill>
                  <a:srgbClr val="C00000"/>
                </a:solidFill>
              </a:rPr>
            </a:br>
            <a:r>
              <a:rPr lang="ru-RU" dirty="0" smtClean="0">
                <a:solidFill>
                  <a:srgbClr val="C00000"/>
                </a:solidFill>
              </a:rPr>
              <a:t>  (после «Происхождения видов»)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971600" y="1052736"/>
            <a:ext cx="713792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/>
              <a:t>1869 году Дарвин опубликовал свой второй труд, связанный с теорией эволюции — «Изменчивость животных и растений в одомашненном состоянии» в который вошло множество примеров эволюции организмов. В 1871 году появился ещё один важный труд Дарвина —«Происхождение человека и половой отбор» где Дарвин привёл аргументы в пользу естественного происхождения человека от животных (обезьяноподобных предков). Среди других известных поздних работ Дарвина — «Опыление у орхидных» ; «Выражение эмоций у человека и животных»; «Действие перекрёстного опыления и самоопыления в растительном мире» </a:t>
            </a:r>
            <a:endParaRPr lang="ru-RU" sz="2400" dirty="0" smtClean="0"/>
          </a:p>
        </p:txBody>
      </p:sp>
    </p:spTree>
    <p:extLst>
      <p:ext uri="{BB962C8B-B14F-4D97-AF65-F5344CB8AC3E}">
        <p14:creationId xmlns:p14="http://schemas.microsoft.com/office/powerpoint/2010/main" val="170383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03648" y="908720"/>
            <a:ext cx="6196405" cy="3603812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 smtClean="0">
                <a:solidFill>
                  <a:srgbClr val="C00000"/>
                </a:solidFill>
              </a:rPr>
              <a:t>Заслуга Дарвина состоит в том, что он раскрыл главные движущие силы эволюции. Он объяснил изменение организмов действием законов природы, без вмешательства сверхъестественных сил. В основу своего объяснения эволюции Ч. Дарвин положил три главных фактора:</a:t>
            </a:r>
          </a:p>
          <a:p>
            <a:pPr marL="0" indent="0">
              <a:buNone/>
            </a:pPr>
            <a:endParaRPr lang="ru-RU" dirty="0" smtClean="0">
              <a:solidFill>
                <a:srgbClr val="C00000"/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70C0"/>
                </a:solidFill>
              </a:rPr>
              <a:t> изменчивость организмов;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70C0"/>
                </a:solidFill>
              </a:rPr>
              <a:t> борьба за существование;</a:t>
            </a:r>
          </a:p>
          <a:p>
            <a:pPr>
              <a:buFont typeface="Wingdings" pitchFamily="2" charset="2"/>
              <a:buChar char="ü"/>
            </a:pPr>
            <a:r>
              <a:rPr lang="ru-RU" b="1" dirty="0" smtClean="0">
                <a:solidFill>
                  <a:srgbClr val="0070C0"/>
                </a:solidFill>
              </a:rPr>
              <a:t> естественный отбор.</a:t>
            </a:r>
            <a:endParaRPr lang="ru-RU" b="1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75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положения Дарвина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2132856"/>
            <a:ext cx="7680960" cy="3603812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Организмы изменчивы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Различия между организмами, хотя бы частично, передаются по наследству.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Теоретически при благоприятных условиях любые организмы могут размножиться настолько, что в состоянии заполнить Землю, однако такого не случается, так как многие особи погибают, не успев произвести потомство.</a:t>
            </a:r>
          </a:p>
          <a:p>
            <a:r>
              <a:rPr lang="ru-RU" dirty="0" smtClean="0">
                <a:solidFill>
                  <a:schemeClr val="accent5">
                    <a:lumMod val="75000"/>
                  </a:schemeClr>
                </a:solidFill>
              </a:rPr>
              <a:t>Те организмы, которые располагают полезными свойствами, имеют большую вероятность выжить по сравнению с другими. Выжившие передают эти свойства своему потомству. Следовательно, эти свойства закрепляются в череде последующих поколений.</a:t>
            </a:r>
          </a:p>
          <a:p>
            <a:endParaRPr lang="ru-RU" dirty="0">
              <a:solidFill>
                <a:schemeClr val="accent5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403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Литература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А.А. Каменский, Е.А. </a:t>
            </a:r>
            <a:r>
              <a:rPr lang="ru-RU" dirty="0" err="1" smtClean="0"/>
              <a:t>Криксунов</a:t>
            </a:r>
            <a:r>
              <a:rPr lang="ru-RU" dirty="0" smtClean="0"/>
              <a:t>, В.В. Пасечник Биология. Введение в общую биологию и экологию. 9 класс Дрофа,2010 г</a:t>
            </a:r>
          </a:p>
          <a:p>
            <a:pPr marL="457200" indent="-457200">
              <a:buFont typeface="+mj-lt"/>
              <a:buAutoNum type="arabicPeriod"/>
            </a:pPr>
            <a:r>
              <a:rPr lang="ru-RU" dirty="0" smtClean="0"/>
              <a:t>Интернет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03784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1052736"/>
            <a:ext cx="6965245" cy="1202485"/>
          </a:xfrm>
        </p:spPr>
        <p:txBody>
          <a:bodyPr/>
          <a:lstStyle/>
          <a:p>
            <a:r>
              <a:rPr lang="ru-RU" dirty="0" smtClean="0">
                <a:solidFill>
                  <a:srgbClr val="00B050"/>
                </a:solidFill>
              </a:rPr>
              <a:t>Спасибо за внимание!</a:t>
            </a:r>
            <a:endParaRPr lang="ru-RU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9934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5536" y="1052736"/>
            <a:ext cx="8136904" cy="3603812"/>
          </a:xfrm>
        </p:spPr>
        <p:txBody>
          <a:bodyPr>
            <a:noAutofit/>
          </a:bodyPr>
          <a:lstStyle/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Что вам известно о происхождении растений и животных?</a:t>
            </a:r>
          </a:p>
          <a:p>
            <a:pPr marL="0" indent="0">
              <a:buNone/>
            </a:pPr>
            <a:endParaRPr lang="ru-RU" sz="3600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ru-RU" sz="3600" dirty="0" smtClean="0">
                <a:solidFill>
                  <a:schemeClr val="accent2">
                    <a:lumMod val="75000"/>
                  </a:schemeClr>
                </a:solidFill>
              </a:rPr>
              <a:t>Какие факторы повлияли на развитие растительного мира?</a:t>
            </a:r>
            <a:endParaRPr lang="ru-RU" sz="3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6112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373521" cy="1202485"/>
          </a:xfrm>
        </p:spPr>
        <p:txBody>
          <a:bodyPr>
            <a:normAutofit/>
          </a:bodyPr>
          <a:lstStyle/>
          <a:p>
            <a:r>
              <a:rPr lang="ru-RU" sz="3600" dirty="0" smtClean="0"/>
              <a:t>Суть эволюционной идеи- живые существа постепенно изменяются.</a:t>
            </a:r>
            <a:endParaRPr lang="ru-RU" sz="36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 smtClean="0"/>
              <a:t>Еще философы древности отмечали, что среди живых существ можно отыскать представителей как очень простых, примитивных, так и очень сложных форм.</a:t>
            </a:r>
          </a:p>
          <a:p>
            <a:pPr marL="0" indent="0">
              <a:buNone/>
            </a:pPr>
            <a:endParaRPr lang="ru-RU" dirty="0"/>
          </a:p>
          <a:p>
            <a:pPr marL="0" indent="0">
              <a:buNone/>
            </a:pPr>
            <a:r>
              <a:rPr lang="ru-RU" dirty="0" smtClean="0"/>
              <a:t>При этом изучение организмов, их свойств, взаимоотношений между ними многие ученые рассматривали как способ лучшего понимания Бога.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80558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83560" y="620688"/>
            <a:ext cx="4305577" cy="914453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Карл Линней</a:t>
            </a:r>
            <a:b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(1708-1778)</a:t>
            </a:r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067944" y="2060848"/>
            <a:ext cx="4680520" cy="3806237"/>
          </a:xfrm>
        </p:spPr>
        <p:txBody>
          <a:bodyPr/>
          <a:lstStyle/>
          <a:p>
            <a:r>
              <a:rPr lang="ru-RU" dirty="0" smtClean="0"/>
              <a:t>Шведский натуралист, основоположник систематики,</a:t>
            </a:r>
          </a:p>
          <a:p>
            <a:r>
              <a:rPr lang="ru-RU" dirty="0" smtClean="0"/>
              <a:t>твердо верил, что все свойства живого – результат Божественного замысла.</a:t>
            </a:r>
            <a:endParaRPr lang="ru-RU" dirty="0"/>
          </a:p>
        </p:txBody>
      </p:sp>
      <p:pic>
        <p:nvPicPr>
          <p:cNvPr id="4" name="Picture 8" descr="linnae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88640"/>
            <a:ext cx="3960440" cy="64807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644280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764704"/>
            <a:ext cx="7992888" cy="360381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В первой половине </a:t>
            </a:r>
            <a:r>
              <a:rPr lang="en-US" sz="2800" dirty="0" smtClean="0">
                <a:solidFill>
                  <a:srgbClr val="C00000"/>
                </a:solidFill>
              </a:rPr>
              <a:t>XVIII</a:t>
            </a:r>
            <a:r>
              <a:rPr lang="ru-RU" sz="2800" dirty="0" smtClean="0">
                <a:solidFill>
                  <a:srgbClr val="C00000"/>
                </a:solidFill>
              </a:rPr>
              <a:t> в. были открыты многие новые виды животных и растений. Были получены первые палеонтологические данные по вымершим видам. Изучение ископаемых остатков растений и животных обнаружило как бы поступательное движение от простого к сложному, от примитивных ко все более организованным формам жизни. Это явление требовало объяснения.</a:t>
            </a:r>
          </a:p>
          <a:p>
            <a:pPr marL="0" indent="0">
              <a:buNone/>
            </a:pPr>
            <a:r>
              <a:rPr lang="ru-RU" sz="2800" dirty="0" smtClean="0">
                <a:solidFill>
                  <a:srgbClr val="C00000"/>
                </a:solidFill>
              </a:rPr>
              <a:t>Одним из первых, кто попытался разработать теорию эволюции, был Жан Батист Ламарк.</a:t>
            </a:r>
            <a:endParaRPr lang="ru-RU" sz="28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8933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21704" y="27474"/>
            <a:ext cx="4968552" cy="120248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FF00"/>
                </a:solidFill>
              </a:rPr>
              <a:t>Жан Батист Ламарк</a:t>
            </a:r>
            <a:br>
              <a:rPr lang="ru-RU" dirty="0" smtClean="0">
                <a:solidFill>
                  <a:srgbClr val="FFFF00"/>
                </a:solidFill>
              </a:rPr>
            </a:br>
            <a:r>
              <a:rPr lang="ru-RU" dirty="0" smtClean="0"/>
              <a:t>(1744-1829)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340768"/>
            <a:ext cx="4392488" cy="5328592"/>
          </a:xfrm>
        </p:spPr>
        <p:txBody>
          <a:bodyPr>
            <a:normAutofit fontScale="92500" lnSpcReduction="20000"/>
          </a:bodyPr>
          <a:lstStyle/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французский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естествоиспытатель</a:t>
            </a:r>
          </a:p>
          <a:p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Ламарк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занимался классификацией животных и растений. В 1794 он разделил всех животных на группы – позвоночных и </a:t>
            </a:r>
            <a:r>
              <a:rPr lang="ru-RU" dirty="0" smtClean="0">
                <a:solidFill>
                  <a:schemeClr val="accent2">
                    <a:lumMod val="75000"/>
                  </a:schemeClr>
                </a:solidFill>
              </a:rPr>
              <a:t>беспозвоночных. </a:t>
            </a: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Эти классы Ламарк распределил в порядке увеличения присущего им «стремления к совершенству», отвечающего уровню их организации. Само «живое», по Ламарку, возникло из неживого по воле Творца и далее развивалось на основе строгих причинных зависимостей. </a:t>
            </a:r>
          </a:p>
          <a:p>
            <a:pPr marL="0" indent="0">
              <a:buNone/>
            </a:pPr>
            <a:r>
              <a:rPr lang="ru-RU" dirty="0">
                <a:solidFill>
                  <a:schemeClr val="accent2">
                    <a:lumMod val="75000"/>
                  </a:schemeClr>
                </a:solidFill>
              </a:rPr>
              <a:t> </a:t>
            </a:r>
          </a:p>
          <a:p>
            <a:endParaRPr lang="ru-RU" dirty="0">
              <a:solidFill>
                <a:schemeClr val="accent2">
                  <a:lumMod val="75000"/>
                </a:schemeClr>
              </a:solidFill>
            </a:endParaRPr>
          </a:p>
        </p:txBody>
      </p:sp>
      <p:pic>
        <p:nvPicPr>
          <p:cNvPr id="4" name="Picture 12" descr="lamarc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16632"/>
            <a:ext cx="4191000" cy="64087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770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9648" y="836712"/>
            <a:ext cx="4248472" cy="120248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7030A0"/>
                </a:solidFill>
              </a:rPr>
              <a:t>Чарлз Дарвин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>
                <a:solidFill>
                  <a:srgbClr val="7030A0"/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(1809-1882)</a:t>
            </a: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309070" y="2708920"/>
            <a:ext cx="4176464" cy="3603812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rgbClr val="0070C0"/>
                </a:solidFill>
              </a:rPr>
              <a:t>Великий английский биолог, заложивший основы современной теории эволюции биологических видов.</a:t>
            </a:r>
            <a:endParaRPr lang="ru-RU" sz="2800" dirty="0">
              <a:solidFill>
                <a:srgbClr val="0070C0"/>
              </a:solidFill>
            </a:endParaRPr>
          </a:p>
        </p:txBody>
      </p:sp>
      <p:pic>
        <p:nvPicPr>
          <p:cNvPr id="4" name="Picture 4" descr="pd_00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62" y="188640"/>
            <a:ext cx="4235906" cy="63367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19740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630982" y="836712"/>
            <a:ext cx="7829450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C00000"/>
                </a:solidFill>
              </a:rPr>
              <a:t>(1809 -1882) — Английский натуралист и путешественник,  одним из первых осознал и наглядно продемонстрировал, что все живые организмы эволюционируют во времени от общих предков. В своей теории, первое развёрнутое изложение которой было опубликовано в 1859 году в книге «Происхождение видов» основной движущей силой эволюции Дарвин назвал </a:t>
            </a:r>
            <a:r>
              <a:rPr lang="ru-RU" sz="2000" dirty="0" smtClean="0">
                <a:solidFill>
                  <a:srgbClr val="00B050"/>
                </a:solidFill>
              </a:rPr>
              <a:t>естественный отбор </a:t>
            </a:r>
            <a:r>
              <a:rPr lang="ru-RU" sz="2000" dirty="0" smtClean="0">
                <a:solidFill>
                  <a:srgbClr val="C00000"/>
                </a:solidFill>
              </a:rPr>
              <a:t>и </a:t>
            </a:r>
            <a:r>
              <a:rPr lang="ru-RU" sz="2000" dirty="0" smtClean="0">
                <a:solidFill>
                  <a:srgbClr val="00B050"/>
                </a:solidFill>
              </a:rPr>
              <a:t>неопределённую изменчивость</a:t>
            </a:r>
            <a:r>
              <a:rPr lang="ru-RU" sz="2000" dirty="0" smtClean="0">
                <a:solidFill>
                  <a:srgbClr val="C00000"/>
                </a:solidFill>
              </a:rPr>
              <a:t>.</a:t>
            </a:r>
          </a:p>
          <a:p>
            <a:pPr>
              <a:lnSpc>
                <a:spcPct val="90000"/>
              </a:lnSpc>
            </a:pPr>
            <a:endParaRPr lang="ru-RU" sz="2000" dirty="0" smtClean="0">
              <a:solidFill>
                <a:srgbClr val="C00000"/>
              </a:solidFill>
            </a:endParaRPr>
          </a:p>
          <a:p>
            <a:pPr marL="285750" indent="-285750">
              <a:lnSpc>
                <a:spcPct val="90000"/>
              </a:lnSpc>
              <a:buFont typeface="Wingdings" pitchFamily="2" charset="2"/>
              <a:buChar char="q"/>
            </a:pPr>
            <a:r>
              <a:rPr lang="ru-RU" sz="2000" dirty="0" smtClean="0">
                <a:solidFill>
                  <a:srgbClr val="C00000"/>
                </a:solidFill>
              </a:rPr>
              <a:t>Существование эволюции было признано большинством учёных ещё при жизни Дарвина, в то время как его теория естественного отбора, как основное объяснение эволюции, стала общепризнанной лишь в 30-х годах XX-</a:t>
            </a:r>
            <a:r>
              <a:rPr lang="ru-RU" sz="2000" dirty="0" err="1" smtClean="0">
                <a:solidFill>
                  <a:srgbClr val="C00000"/>
                </a:solidFill>
              </a:rPr>
              <a:t>го</a:t>
            </a:r>
            <a:r>
              <a:rPr lang="ru-RU" sz="2000" dirty="0" smtClean="0">
                <a:solidFill>
                  <a:srgbClr val="C00000"/>
                </a:solidFill>
              </a:rPr>
              <a:t> столетия. Идеи и открытия Дарвина в переработанном виде формируют фундамент современной синтетической теории эволюции и составляют основу биологии, как обеспечивающие логическое объяснение биоразнообразия. </a:t>
            </a:r>
            <a:endParaRPr lang="ru-RU" sz="2000" dirty="0" smtClean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30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5616" y="692696"/>
            <a:ext cx="7200800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80000"/>
              </a:lnSpc>
            </a:pP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В 1831 году по окончании университета Дарвин в качестве натуралиста отправился в кругосветное путешествие на экспедиционном судне королевского флота «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Бигль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», откуда вернулся в Англию лишь 2 октября 1936г.Путешествие продолжалось без малого 5 лет. Большую часть времени Дарвин проводит на берегу, изучая геологию и собирая коллекции по естественной истории, в то время как «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Бигль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» под руководством </a:t>
            </a:r>
            <a:r>
              <a:rPr lang="ru-RU" sz="2000" dirty="0" err="1" smtClean="0">
                <a:solidFill>
                  <a:schemeClr val="accent3">
                    <a:lumMod val="75000"/>
                  </a:schemeClr>
                </a:solidFill>
              </a:rPr>
              <a:t>Фицроя</a:t>
            </a:r>
            <a:r>
              <a:rPr lang="ru-RU" sz="2000" dirty="0" smtClean="0">
                <a:solidFill>
                  <a:schemeClr val="accent3">
                    <a:lumMod val="75000"/>
                  </a:schemeClr>
                </a:solidFill>
              </a:rPr>
              <a:t> осуществлял гидрографическую и картографическую съёмку побережья. В течение путешествия он тщательно записывает свои наблюдения и теоретические выкладки. Время от времени, как только для этого представлялся удобный случай, Дарвин отсылает копии заметок в Кембридж, вместе с письмами, включающими копии отдельных частей его дневника, для родственников. За время путешествия он сделал ряд описаний геологии различных районов, собрал коллекцию животных, а также сделал краткое описание внешнего строения и анатомии многих морских беспозвоночных. В других областях, в которых Дарвин был несведущ, он проявил себя искусным коллекционером, собрав экземпляры для изучения их специалистами.</a:t>
            </a:r>
            <a:endParaRPr lang="ru-RU" sz="2000" dirty="0" smtClean="0">
              <a:solidFill>
                <a:schemeClr val="accent3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6925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нопка">
  <a:themeElements>
    <a:clrScheme name="Кнопка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Кнопка">
      <a:majorFont>
        <a:latin typeface="Constantia"/>
        <a:ea typeface=""/>
        <a:cs typeface=""/>
        <a:font script="Jpan" typeface="HGS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Grek" typeface="Arial"/>
        <a:font script="Cyrl" typeface="Arial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нопка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  <a:lumMod val="100000"/>
              </a:schemeClr>
            </a:gs>
            <a:gs pos="40000">
              <a:schemeClr val="phClr">
                <a:tint val="60000"/>
                <a:satMod val="130000"/>
                <a:lumMod val="100000"/>
              </a:schemeClr>
            </a:gs>
            <a:gs pos="100000">
              <a:schemeClr val="phClr">
                <a:tint val="96000"/>
                <a:lumMod val="108000"/>
              </a:schemeClr>
            </a:gs>
          </a:gsLst>
          <a:lin ang="5400000" scaled="0"/>
        </a:gradFill>
        <a:gradFill rotWithShape="1">
          <a:gsLst>
            <a:gs pos="0">
              <a:schemeClr val="phClr"/>
            </a:gs>
            <a:gs pos="100000">
              <a:schemeClr val="phClr">
                <a:shade val="76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80000"/>
              <a:lumMod val="9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38100" dir="4800000" sx="98000" sy="98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38100" dist="38100" dir="4800000" sx="96000" sy="96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240000"/>
            </a:lightRig>
          </a:scene3d>
          <a:sp3d>
            <a:bevelT w="28575" h="28575"/>
          </a:sp3d>
        </a:effectStyle>
      </a:effectStyleLst>
      <a:bgFillStyleLst>
        <a:solidFill>
          <a:schemeClr val="phClr">
            <a:tint val="93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satMod val="140000"/>
                <a:lumMod val="50000"/>
              </a:schemeClr>
              <a:schemeClr val="phClr">
                <a:tint val="95000"/>
                <a:satMod val="180000"/>
                <a:lumMod val="160000"/>
              </a:schemeClr>
            </a:duotone>
          </a:blip>
          <a:stretch/>
        </a:blipFill>
        <a:blipFill rotWithShape="1">
          <a:blip xmlns:r="http://schemas.openxmlformats.org/officeDocument/2006/relationships" r:embed="rId2">
            <a:duotone>
              <a:schemeClr val="phClr">
                <a:tint val="98000"/>
                <a:shade val="90000"/>
                <a:satMod val="120000"/>
                <a:lumMod val="54000"/>
              </a:schemeClr>
              <a:schemeClr val="phClr">
                <a:tint val="80000"/>
                <a:satMod val="160000"/>
                <a:lumMod val="14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Pushpin</Template>
  <TotalTime>108</TotalTime>
  <Words>706</Words>
  <Application>Microsoft Office PowerPoint</Application>
  <PresentationFormat>Экран (4:3)</PresentationFormat>
  <Paragraphs>44</Paragraphs>
  <Slides>15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Кнопка</vt:lpstr>
      <vt:lpstr>Развитие эволюционного учения.   Ч. Дарвин</vt:lpstr>
      <vt:lpstr>Презентация PowerPoint</vt:lpstr>
      <vt:lpstr>Суть эволюционной идеи- живые существа постепенно изменяются.</vt:lpstr>
      <vt:lpstr>Карл Линней (1708-1778)</vt:lpstr>
      <vt:lpstr>Презентация PowerPoint</vt:lpstr>
      <vt:lpstr>Жан Батист Ламарк (1744-1829)</vt:lpstr>
      <vt:lpstr>Чарлз Дарвин  (1809-1882)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Основные положения Дарвина</vt:lpstr>
      <vt:lpstr>Литература</vt:lpstr>
      <vt:lpstr>Спасибо за внимание!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эволюционного учения.   Ч. Дарвин</dc:title>
  <dc:creator>Admin</dc:creator>
  <cp:lastModifiedBy>Admin</cp:lastModifiedBy>
  <cp:revision>10</cp:revision>
  <dcterms:created xsi:type="dcterms:W3CDTF">2012-04-07T13:39:56Z</dcterms:created>
  <dcterms:modified xsi:type="dcterms:W3CDTF">2012-04-07T15:28:11Z</dcterms:modified>
</cp:coreProperties>
</file>