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61" r:id="rId5"/>
    <p:sldId id="262" r:id="rId6"/>
    <p:sldId id="264" r:id="rId7"/>
    <p:sldId id="263" r:id="rId8"/>
    <p:sldId id="265" r:id="rId9"/>
    <p:sldId id="266" r:id="rId10"/>
    <p:sldId id="258" r:id="rId11"/>
    <p:sldId id="259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EC983C-DC79-4D64-8BEE-108BD2648951}" type="datetimeFigureOut">
              <a:rPr lang="ru-RU" smtClean="0"/>
              <a:t>09.11.2010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46A085-2A14-41D3-87D5-196C001783C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Physicon\Open%20Biology%202.6\content\chapter4\section1\paragraph2\theory.html" TargetMode="External"/><Relationship Id="rId2" Type="http://schemas.openxmlformats.org/officeDocument/2006/relationships/hyperlink" Target="file:///C:\Program%20Files\Physicon\Open%20Biology%202.6\content\chapter9\section2\paragraph2\theory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Высшие споровые растения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00504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dirty="0" smtClean="0"/>
              <a:t>Многолетние, травянистые растения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/>
              <a:t>Растут во влажных местах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/>
              <a:t>Размножаются спорами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/>
              <a:t>Имеют выраженные стебель, лист, корень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/>
              <a:t>Хорошо развиты механические и проводящие ткани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Program Files\Physicon\Open Biology 2.6\content\chapter4\section2\paragraph2\images\04020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250645"/>
            <a:ext cx="1928826" cy="1607355"/>
          </a:xfrm>
          <a:prstGeom prst="rect">
            <a:avLst/>
          </a:prstGeom>
          <a:noFill/>
        </p:spPr>
      </p:pic>
      <p:pic>
        <p:nvPicPr>
          <p:cNvPr id="14340" name="Picture 4" descr="C:\Program Files\Physicon\Open Biology 2.6\content\chapter4\section2\paragraph2\images\04020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876"/>
            <a:ext cx="2500330" cy="1666887"/>
          </a:xfrm>
          <a:prstGeom prst="rect">
            <a:avLst/>
          </a:prstGeom>
          <a:noFill/>
        </p:spPr>
      </p:pic>
      <p:pic>
        <p:nvPicPr>
          <p:cNvPr id="14342" name="Picture 6" descr="C:\Program Files\Physicon\Open Biology 2.6\content\chapter4\section2\paragraph2\images\04020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928802"/>
            <a:ext cx="2428892" cy="161926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1143000"/>
          </a:xfrm>
        </p:spPr>
        <p:txBody>
          <a:bodyPr/>
          <a:lstStyle/>
          <a:p>
            <a:r>
              <a:rPr lang="ru-RU" dirty="0" smtClean="0"/>
              <a:t>Отдел Папоротниковидные</a:t>
            </a:r>
            <a:endParaRPr lang="ru-RU" dirty="0"/>
          </a:p>
        </p:txBody>
      </p:sp>
      <p:pic>
        <p:nvPicPr>
          <p:cNvPr id="14344" name="Picture 8" descr="C:\Program Files\Physicon\Open Biology 2.6\content\chapter4\section2\paragraph2\images\040202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0240"/>
            <a:ext cx="5072098" cy="4564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Program Files\Physicon\Open Biology 2.6\content\chapter4\section2\paragraph2\images\04020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9881"/>
            <a:ext cx="8643998" cy="53193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57214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Настоящие папоротники. Верхний ряд, слева направо: орляк обыкновенный, </a:t>
            </a:r>
            <a:r>
              <a:rPr lang="ru-RU" dirty="0" err="1" smtClean="0"/>
              <a:t>асплений</a:t>
            </a:r>
            <a:r>
              <a:rPr lang="ru-RU" dirty="0" smtClean="0"/>
              <a:t> степной, щитовник мужской, криптограмма курчавая. Нижний ряд, слева направо: </a:t>
            </a:r>
            <a:r>
              <a:rPr lang="ru-RU" dirty="0" err="1" smtClean="0"/>
              <a:t>лигодиум</a:t>
            </a:r>
            <a:r>
              <a:rPr lang="ru-RU" dirty="0" smtClean="0"/>
              <a:t>, многоножка обыкновенная, </a:t>
            </a:r>
            <a:r>
              <a:rPr lang="ru-RU" dirty="0" err="1" smtClean="0"/>
              <a:t>циботиум</a:t>
            </a:r>
            <a:r>
              <a:rPr lang="ru-RU" dirty="0" smtClean="0"/>
              <a:t> </a:t>
            </a:r>
            <a:r>
              <a:rPr lang="ru-RU" dirty="0" err="1" smtClean="0"/>
              <a:t>Мензиса</a:t>
            </a:r>
            <a:r>
              <a:rPr lang="ru-RU" dirty="0" smtClean="0"/>
              <a:t>, </a:t>
            </a:r>
            <a:r>
              <a:rPr lang="ru-RU" dirty="0" err="1" smtClean="0"/>
              <a:t>страусник</a:t>
            </a:r>
            <a:r>
              <a:rPr lang="ru-RU" dirty="0" smtClean="0"/>
              <a:t> обыкновенный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572140"/>
            <a:ext cx="8643998" cy="99535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Настоящие папоротники. Верхний ряд, слева направо: </a:t>
            </a:r>
            <a:r>
              <a:rPr lang="ru-RU" dirty="0" err="1" smtClean="0">
                <a:solidFill>
                  <a:schemeClr val="tx1"/>
                </a:solidFill>
              </a:rPr>
              <a:t>асплений</a:t>
            </a:r>
            <a:r>
              <a:rPr lang="ru-RU" dirty="0" smtClean="0">
                <a:solidFill>
                  <a:schemeClr val="tx1"/>
                </a:solidFill>
              </a:rPr>
              <a:t> северный, </a:t>
            </a:r>
            <a:r>
              <a:rPr lang="ru-RU" dirty="0" err="1" smtClean="0">
                <a:solidFill>
                  <a:schemeClr val="tx1"/>
                </a:solidFill>
              </a:rPr>
              <a:t>многорядник</a:t>
            </a:r>
            <a:r>
              <a:rPr lang="ru-RU" dirty="0" smtClean="0">
                <a:solidFill>
                  <a:schemeClr val="tx1"/>
                </a:solidFill>
              </a:rPr>
              <a:t> копьевидный, </a:t>
            </a:r>
            <a:r>
              <a:rPr lang="ru-RU" dirty="0" err="1" smtClean="0">
                <a:solidFill>
                  <a:schemeClr val="tx1"/>
                </a:solidFill>
              </a:rPr>
              <a:t>диксония</a:t>
            </a:r>
            <a:r>
              <a:rPr lang="ru-RU" dirty="0" smtClean="0">
                <a:solidFill>
                  <a:schemeClr val="tx1"/>
                </a:solidFill>
              </a:rPr>
              <a:t> антарктическая, </a:t>
            </a:r>
            <a:r>
              <a:rPr lang="ru-RU" dirty="0" err="1" smtClean="0">
                <a:solidFill>
                  <a:schemeClr val="tx1"/>
                </a:solidFill>
              </a:rPr>
              <a:t>виттария</a:t>
            </a:r>
            <a:r>
              <a:rPr lang="ru-RU" dirty="0" smtClean="0">
                <a:solidFill>
                  <a:schemeClr val="tx1"/>
                </a:solidFill>
              </a:rPr>
              <a:t> линейная (свисает бахромой с дерева). Нижний ряд: пузырник ломкий, зубянка клубненосная, скребница аптечная, </a:t>
            </a:r>
            <a:r>
              <a:rPr lang="ru-RU" dirty="0" err="1" smtClean="0">
                <a:solidFill>
                  <a:schemeClr val="tx1"/>
                </a:solidFill>
              </a:rPr>
              <a:t>листовик</a:t>
            </a:r>
            <a:r>
              <a:rPr lang="ru-RU" dirty="0" smtClean="0">
                <a:solidFill>
                  <a:schemeClr val="tx1"/>
                </a:solidFill>
              </a:rPr>
              <a:t> сколопендровый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5" name="Picture 1" descr="C:\Program Files\Physicon\Open Biology 2.6\content\chapter4\section2\paragraph2\images\04020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5407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214290"/>
            <a:ext cx="5272070" cy="528641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В отличие от мхов, псилофиты – сосудистые растения (</a:t>
            </a:r>
            <a:r>
              <a:rPr lang="ru-RU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Tracheophyta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). Это означает, что у них имелась проводящая ткань: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linkClick r:id="rId2"/>
              </a:rPr>
              <a:t>ксилема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и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linkClick r:id="rId2"/>
              </a:rPr>
              <a:t>флоэма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. Проводящая ткань является признаком спорофита; именно поэтому у всех сосудистых растений поколение спорофитов доминирует над поколением гаметофитов. Проводящая ткань образует внутри растения транспортную систему, по которой вода, органические и минеральные вещества разносятся по всему телу. Кроме того, прочные </a:t>
            </a:r>
            <a:r>
              <a:rPr lang="ru-RU" sz="1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лигнифицированные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клетки придают растению необходимую опору. Эти два фактора позволяют сосудистым растениям достигать больших размеров.</a:t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Как и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linkClick r:id="rId3"/>
              </a:rPr>
              <a:t>мхи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, псилофиты не имели настоящих корней, а прикреплялись к почве ризоидами. Вильчато-ветвящиеся стебли достигали в высоту 25 см и были покрыты чешуйчатыми «листьями». От высыхания растение предохраняла кутикула.</a:t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Псилофиты произрастали во влажных местах и на мелководье.</a:t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</a:b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500702"/>
            <a:ext cx="8358246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псилофиты – древний и примитивный отдел растений, практически исчезнувший с лица Земли</a:t>
            </a:r>
            <a:endParaRPr lang="ru-RU" dirty="0"/>
          </a:p>
        </p:txBody>
      </p:sp>
      <p:pic>
        <p:nvPicPr>
          <p:cNvPr id="4098" name="Picture 2" descr="C:\Program Files\Physicon\Open Biology 2.6\content\chapter4\section2\paragraph1\images\040201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05" y="35675"/>
            <a:ext cx="2976597" cy="4464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Отдел Хвощевидные</a:t>
            </a:r>
            <a:endParaRPr lang="ru-RU" dirty="0"/>
          </a:p>
        </p:txBody>
      </p:sp>
      <p:pic>
        <p:nvPicPr>
          <p:cNvPr id="4" name="Picture 2" descr="C:\Program Files\Physicon\Open Biology 2.6\content\chapter4\section2\paragraph3\images\0402030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6801" y="1935163"/>
            <a:ext cx="392402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Program Files\Physicon\Open Biology 2.6\content\chapter4\section2\paragraph3\images\04020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733296" cy="2687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636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Слева направо: хвощ полевой, хвощ лесной, хвощ болотный, хвощ гигантский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Program Files\Physicon\Open Biology 2.6\content\chapter4\section2\paragraph3\images\040203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3028971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528638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Фрагмент ствола ископаемого каламита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Program Files\Physicon\Open Biology 2.6\content\chapter4\section2\paragraph4\images\040204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574" y="2262159"/>
            <a:ext cx="5929384" cy="395292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Отдел Плауновидные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Program Files\Physicon\Open Biology 2.6\content\chapter4\section2\paragraph4\images\04020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822593" cy="2714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00063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Современные плауновидные. Слева направо: плаун булавовидный, плаун-баранец, селагинелла </a:t>
            </a:r>
            <a:r>
              <a:rPr lang="ru-RU" dirty="0" err="1" smtClean="0"/>
              <a:t>селаговидная</a:t>
            </a:r>
            <a:r>
              <a:rPr lang="ru-RU" dirty="0" smtClean="0"/>
              <a:t>, </a:t>
            </a:r>
            <a:r>
              <a:rPr lang="ru-RU" dirty="0" err="1" smtClean="0"/>
              <a:t>полушник</a:t>
            </a:r>
            <a:r>
              <a:rPr lang="ru-RU" dirty="0" smtClean="0"/>
              <a:t> озёрный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Program Files\Physicon\Open Biology 2.6\content\chapter4\section2\paragraph4\images\040204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25" y="1285860"/>
            <a:ext cx="8667811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78619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Древние плауновидные. Слева направо: </a:t>
            </a:r>
            <a:r>
              <a:rPr lang="ru-RU" dirty="0" err="1" smtClean="0"/>
              <a:t>зостерофиллофит</a:t>
            </a:r>
            <a:r>
              <a:rPr lang="ru-RU" dirty="0" smtClean="0"/>
              <a:t>, </a:t>
            </a:r>
            <a:r>
              <a:rPr lang="ru-RU" dirty="0" err="1" smtClean="0"/>
              <a:t>дрепанофикус</a:t>
            </a:r>
            <a:r>
              <a:rPr lang="ru-RU" dirty="0" smtClean="0"/>
              <a:t>, </a:t>
            </a:r>
            <a:r>
              <a:rPr lang="ru-RU" dirty="0" err="1" smtClean="0"/>
              <a:t>протолепидодендрон</a:t>
            </a:r>
            <a:r>
              <a:rPr lang="ru-RU" dirty="0" smtClean="0"/>
              <a:t>, </a:t>
            </a:r>
            <a:r>
              <a:rPr lang="ru-RU" dirty="0" err="1" smtClean="0"/>
              <a:t>астероксилон</a:t>
            </a:r>
            <a:r>
              <a:rPr lang="ru-RU" dirty="0" smtClean="0"/>
              <a:t>, лепидодендрон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Program Files\Physicon\Open Biology 2.6\content\chapter4\section2\paragraph4\images\04020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69"/>
            <a:ext cx="4357718" cy="29051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5286388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Примерно так выглядела ископаемая сигиллярия</a:t>
            </a:r>
            <a:endParaRPr lang="ru-RU" dirty="0"/>
          </a:p>
        </p:txBody>
      </p:sp>
      <p:pic>
        <p:nvPicPr>
          <p:cNvPr id="23556" name="Picture 4" descr="C:\Program Files\Physicon\Open Biology 2.6\content\chapter4\section2\paragraph4\images\04020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071834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Отпечаток ствола лепидодендрона (</a:t>
            </a:r>
            <a:r>
              <a:rPr lang="ru-RU" dirty="0" err="1" smtClean="0"/>
              <a:t>чешуедрева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269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Высшие споровые растения</vt:lpstr>
      <vt:lpstr>В отличие от мхов, псилофиты – сосудистые растения (Tracheophyta). Это означает, что у них имелась проводящая ткань: ксилема и флоэма. Проводящая ткань является признаком спорофита; именно поэтому у всех сосудистых растений поколение спорофитов доминирует над поколением гаметофитов. Проводящая ткань образует внутри растения транспортную систему, по которой вода, органические и минеральные вещества разносятся по всему телу. Кроме того, прочные лигнифицированные клетки придают растению необходимую опору. Эти два фактора позволяют сосудистым растениям достигать больших размеров. Как и мхи, псилофиты не имели настоящих корней, а прикреплялись к почве ризоидами. Вильчато-ветвящиеся стебли достигали в высоту 25 см и были покрыты чешуйчатыми «листьями». От высыхания растение предохраняла кутикула. Псилофиты произрастали во влажных местах и на мелководье. </vt:lpstr>
      <vt:lpstr>Отдел Хвощевидные</vt:lpstr>
      <vt:lpstr>Слайд 4</vt:lpstr>
      <vt:lpstr>Слайд 5</vt:lpstr>
      <vt:lpstr>Отдел Плауновидные</vt:lpstr>
      <vt:lpstr>Слайд 7</vt:lpstr>
      <vt:lpstr>Слайд 8</vt:lpstr>
      <vt:lpstr>Слайд 9</vt:lpstr>
      <vt:lpstr>Отдел Папоротниковидные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отличие от мхов, псилофиты – сосудистые растения (Tracheophyta). Это означает, что у них имелась проводящая ткань: ксилема и флоэма. Проводящая ткань является признаком спорофита; именно поэтому у всех сосудистых растений поколение спорофитов доминирует над поколением гаметофитов. Проводящая ткань образует внутри растения транспортную систему, по которой вода, органические и минеральные вещества разносятся по всему телу. Кроме того, прочные лигнифицированные клетки придают растению необходимую опору. Эти два фактора позволяют сосудистым растениям достигать больших размеров. Как и мхи, псилофиты не имели настоящих корней, а прикреплялись к почве ризоидами. Вильчато-ветвящиеся стебли достигали в высоту 25 см и были покрыты чешуйчатыми «листьями». От высыхания растение предохраняла кутикула. Псилофиты произрастали во влажных местах и на мелководье. </dc:title>
  <dc:creator>АНДРЕЙ</dc:creator>
  <cp:lastModifiedBy>АНДРЕЙ</cp:lastModifiedBy>
  <cp:revision>4</cp:revision>
  <dcterms:created xsi:type="dcterms:W3CDTF">2010-11-09T20:29:58Z</dcterms:created>
  <dcterms:modified xsi:type="dcterms:W3CDTF">2010-11-09T21:04:40Z</dcterms:modified>
</cp:coreProperties>
</file>