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1" r:id="rId5"/>
    <p:sldId id="270" r:id="rId6"/>
    <p:sldId id="260" r:id="rId7"/>
    <p:sldId id="264" r:id="rId8"/>
    <p:sldId id="261" r:id="rId9"/>
    <p:sldId id="262" r:id="rId10"/>
    <p:sldId id="265" r:id="rId11"/>
    <p:sldId id="266" r:id="rId12"/>
    <p:sldId id="267" r:id="rId13"/>
    <p:sldId id="272" r:id="rId14"/>
    <p:sldId id="25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53" autoAdjust="0"/>
  </p:normalViewPr>
  <p:slideViewPr>
    <p:cSldViewPr>
      <p:cViewPr varScale="1">
        <p:scale>
          <a:sx n="41" d="100"/>
          <a:sy n="41" d="100"/>
        </p:scale>
        <p:origin x="-91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D78C07-DA8E-4C83-AEE8-AAC4FA5DC76A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1C2E2-CB14-4AF4-B55E-D51FED8F87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D78C07-DA8E-4C83-AEE8-AAC4FA5DC76A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1C2E2-CB14-4AF4-B55E-D51FED8F87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D78C07-DA8E-4C83-AEE8-AAC4FA5DC76A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1C2E2-CB14-4AF4-B55E-D51FED8F87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D78C07-DA8E-4C83-AEE8-AAC4FA5DC76A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1C2E2-CB14-4AF4-B55E-D51FED8F87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D78C07-DA8E-4C83-AEE8-AAC4FA5DC76A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1C2E2-CB14-4AF4-B55E-D51FED8F87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D78C07-DA8E-4C83-AEE8-AAC4FA5DC76A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1C2E2-CB14-4AF4-B55E-D51FED8F87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D78C07-DA8E-4C83-AEE8-AAC4FA5DC76A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1C2E2-CB14-4AF4-B55E-D51FED8F87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D78C07-DA8E-4C83-AEE8-AAC4FA5DC76A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1C2E2-CB14-4AF4-B55E-D51FED8F87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D78C07-DA8E-4C83-AEE8-AAC4FA5DC76A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1C2E2-CB14-4AF4-B55E-D51FED8F87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D78C07-DA8E-4C83-AEE8-AAC4FA5DC76A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1C2E2-CB14-4AF4-B55E-D51FED8F87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D78C07-DA8E-4C83-AEE8-AAC4FA5DC76A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1C2E2-CB14-4AF4-B55E-D51FED8F87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D78C07-DA8E-4C83-AEE8-AAC4FA5DC76A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5B1C2E2-CB14-4AF4-B55E-D51FED8F87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ir.ru/img_forms/pryam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4" Type="http://schemas.openxmlformats.org/officeDocument/2006/relationships/hyperlink" Target="../../../Desktop/&#1092;&#1080;&#1079;.%20&#1079;&#1072;&#1078;&#1080;&#1075;&#1072;&#1081;/&#1060;&#1080;&#1079;&#1082;&#1091;&#1083;&#1100;&#1090;&#1084;&#1080;&#1085;&#1091;&#1090;&#1082;&#1072;%20&#1047;&#1072;&#1078;&#1080;&#1075;&#1072;&#1081;.ppt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357166"/>
            <a:ext cx="7406640" cy="1472184"/>
          </a:xfrm>
        </p:spPr>
        <p:txBody>
          <a:bodyPr>
            <a:normAutofit/>
          </a:bodyPr>
          <a:lstStyle/>
          <a:p>
            <a:r>
              <a:rPr lang="ru-RU" sz="6000" dirty="0" smtClean="0"/>
              <a:t>Тема урока: 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643050"/>
            <a:ext cx="7406640" cy="3000396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algn="ctr"/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</a:rPr>
              <a:t>Прямоугольный параллелепипед</a:t>
            </a:r>
            <a:endParaRPr lang="ru-RU" sz="6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3314" name="Picture 2" descr="http://ts4.mm.bing.net/images/thumbnail.aspx?q=1446236004111&amp;id=596fa2651fdc118ee958c78fb80df701&amp;url=http%3a%2f%2fwantuz.ru%2fuploads%2fposts%2f2011-02%2f1297246377_3118040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4214818"/>
            <a:ext cx="2514600" cy="2514600"/>
          </a:xfrm>
          <a:prstGeom prst="rect">
            <a:avLst/>
          </a:prstGeom>
          <a:noFill/>
        </p:spPr>
      </p:pic>
      <p:pic>
        <p:nvPicPr>
          <p:cNvPr id="8196" name="Picture 4" descr="Картинка 3 из 11739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9123" y="4143380"/>
            <a:ext cx="3643339" cy="228601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 792 а)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43608" y="1484784"/>
            <a:ext cx="2993516" cy="466344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Дано:</a:t>
            </a:r>
          </a:p>
          <a:p>
            <a:pPr>
              <a:buNone/>
            </a:pPr>
            <a:r>
              <a:rPr lang="en-US" dirty="0" smtClean="0"/>
              <a:t>a= 6 </a:t>
            </a:r>
            <a:r>
              <a:rPr lang="ru-RU" dirty="0" smtClean="0"/>
              <a:t>см</a:t>
            </a:r>
          </a:p>
          <a:p>
            <a:pPr>
              <a:buNone/>
            </a:pPr>
            <a:r>
              <a:rPr lang="en-US" dirty="0" smtClean="0"/>
              <a:t>b= 8 c</a:t>
            </a:r>
            <a:r>
              <a:rPr lang="ru-RU" dirty="0" smtClean="0"/>
              <a:t>м</a:t>
            </a:r>
          </a:p>
          <a:p>
            <a:pPr>
              <a:buNone/>
            </a:pPr>
            <a:r>
              <a:rPr lang="ru-RU" dirty="0" err="1" smtClean="0"/>
              <a:t>с=</a:t>
            </a:r>
            <a:r>
              <a:rPr lang="ru-RU" dirty="0" smtClean="0"/>
              <a:t> 4 см</a:t>
            </a:r>
          </a:p>
          <a:p>
            <a:pPr>
              <a:buNone/>
            </a:pPr>
            <a:r>
              <a:rPr lang="ru-RU" dirty="0" smtClean="0"/>
              <a:t>Найти:  </a:t>
            </a:r>
            <a:r>
              <a:rPr lang="en-US" dirty="0" smtClean="0"/>
              <a:t>S</a:t>
            </a:r>
            <a:r>
              <a:rPr lang="ru-RU" dirty="0" err="1" smtClean="0"/>
              <a:t>п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275856" y="1524000"/>
            <a:ext cx="5657832" cy="466344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Решение:</a:t>
            </a:r>
          </a:p>
          <a:p>
            <a:pPr marL="596646" indent="-514350"/>
            <a:r>
              <a:rPr lang="ru-RU" dirty="0" smtClean="0"/>
              <a:t>   1) 6 ·8 = 48 (см)²</a:t>
            </a:r>
          </a:p>
          <a:p>
            <a:pPr marL="596646" indent="-514350"/>
            <a:r>
              <a:rPr lang="ru-RU" dirty="0" smtClean="0"/>
              <a:t>   2) 8 ·4 = 32 (см)²</a:t>
            </a:r>
          </a:p>
          <a:p>
            <a:pPr marL="596646" indent="-514350"/>
            <a:r>
              <a:rPr lang="ru-RU" dirty="0" smtClean="0"/>
              <a:t>   3) 6 ·4 = 24 (см)²</a:t>
            </a:r>
          </a:p>
          <a:p>
            <a:pPr marL="596646" indent="-514350"/>
            <a:r>
              <a:rPr lang="ru-RU" dirty="0" smtClean="0"/>
              <a:t>   4) </a:t>
            </a:r>
            <a:r>
              <a:rPr lang="en-US" sz="2600" dirty="0" smtClean="0"/>
              <a:t>S</a:t>
            </a:r>
            <a:r>
              <a:rPr lang="ru-RU" sz="2600" dirty="0" err="1" smtClean="0"/>
              <a:t>п</a:t>
            </a:r>
            <a:r>
              <a:rPr lang="ru-RU" sz="2600" dirty="0" smtClean="0"/>
              <a:t> = 2 ·48 +2 ·32 + +2 ·24 = =2(48 + 32 + +24) = 208 (см)²</a:t>
            </a:r>
          </a:p>
          <a:p>
            <a:pPr>
              <a:buNone/>
            </a:pPr>
            <a:r>
              <a:rPr lang="ru-RU" dirty="0" smtClean="0"/>
              <a:t>   Ответ: </a:t>
            </a:r>
            <a:r>
              <a:rPr lang="en-US" dirty="0" smtClean="0"/>
              <a:t>S</a:t>
            </a:r>
            <a:r>
              <a:rPr lang="ru-RU" dirty="0" err="1" smtClean="0"/>
              <a:t>п</a:t>
            </a:r>
            <a:r>
              <a:rPr lang="ru-RU" dirty="0" smtClean="0"/>
              <a:t> = 208(см)²</a:t>
            </a:r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7615262" cy="1712024"/>
          </a:xfrm>
        </p:spPr>
        <p:txBody>
          <a:bodyPr>
            <a:normAutofit/>
          </a:bodyPr>
          <a:lstStyle/>
          <a:p>
            <a:pPr algn="ctr"/>
            <a:r>
              <a:rPr lang="ru-RU" sz="2400" spc="300" dirty="0" smtClean="0"/>
              <a:t>ФОРМУЛА НАХОЖДЕНИЯ ПЛОЩАДИ </a:t>
            </a:r>
            <a:br>
              <a:rPr lang="ru-RU" sz="2400" spc="300" dirty="0" smtClean="0"/>
            </a:br>
            <a:r>
              <a:rPr lang="ru-RU" sz="2400" spc="300" dirty="0" smtClean="0"/>
              <a:t>ПОВЕРХНОСТИ ПРЯМОУГОЛЬНОГО ПАРАЛЛЕЛЕПИПЕДА</a:t>
            </a:r>
            <a:endParaRPr lang="ru-RU" sz="2400" spc="3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3116"/>
            <a:ext cx="6829444" cy="1571636"/>
          </a:xfrm>
        </p:spPr>
        <p:txBody>
          <a:bodyPr/>
          <a:lstStyle/>
          <a:p>
            <a:r>
              <a:rPr lang="en-US" sz="4400" dirty="0" smtClean="0"/>
              <a:t>S</a:t>
            </a:r>
            <a:r>
              <a:rPr lang="ru-RU" sz="4400" dirty="0" err="1" smtClean="0"/>
              <a:t>п</a:t>
            </a:r>
            <a:r>
              <a:rPr lang="ru-RU" sz="4400" dirty="0" smtClean="0"/>
              <a:t> = 2 </a:t>
            </a:r>
            <a:r>
              <a:rPr lang="en-US" sz="4400" dirty="0" err="1" smtClean="0"/>
              <a:t>ab</a:t>
            </a:r>
            <a:r>
              <a:rPr lang="en-US" sz="4400" dirty="0" smtClean="0"/>
              <a:t> + 2 </a:t>
            </a:r>
            <a:r>
              <a:rPr lang="en-US" sz="4400" dirty="0" err="1" smtClean="0"/>
              <a:t>bc</a:t>
            </a:r>
            <a:r>
              <a:rPr lang="en-US" sz="4400" dirty="0" smtClean="0"/>
              <a:t> + 2 ac = </a:t>
            </a:r>
            <a:br>
              <a:rPr lang="en-US" sz="4400" dirty="0" smtClean="0"/>
            </a:br>
            <a:r>
              <a:rPr lang="en-US" sz="4400" dirty="0" smtClean="0"/>
              <a:t>= 2(</a:t>
            </a:r>
            <a:r>
              <a:rPr lang="en-US" sz="4400" dirty="0" err="1" smtClean="0"/>
              <a:t>ab</a:t>
            </a:r>
            <a:r>
              <a:rPr lang="en-US" sz="4400" dirty="0" smtClean="0"/>
              <a:t> + </a:t>
            </a:r>
            <a:r>
              <a:rPr lang="en-US" sz="4400" dirty="0" err="1" smtClean="0"/>
              <a:t>bc</a:t>
            </a:r>
            <a:r>
              <a:rPr lang="en-US" sz="4400" dirty="0" smtClean="0"/>
              <a:t> +ac)</a:t>
            </a:r>
            <a:endParaRPr lang="ru-RU" sz="4400" dirty="0" smtClean="0"/>
          </a:p>
          <a:p>
            <a:endParaRPr lang="ru-RU" dirty="0"/>
          </a:p>
        </p:txBody>
      </p:sp>
      <p:sp>
        <p:nvSpPr>
          <p:cNvPr id="6" name="Куб 5"/>
          <p:cNvSpPr/>
          <p:nvPr/>
        </p:nvSpPr>
        <p:spPr>
          <a:xfrm>
            <a:off x="5857884" y="3214686"/>
            <a:ext cx="1500198" cy="2928958"/>
          </a:xfrm>
          <a:prstGeom prst="cube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4929984" y="4500570"/>
            <a:ext cx="2570974" cy="79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0800000">
            <a:off x="6215074" y="5786454"/>
            <a:ext cx="1143008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 flipH="1" flipV="1">
            <a:off x="5857884" y="5786454"/>
            <a:ext cx="357190" cy="35719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572132" y="471488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5857884" y="564357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6286512" y="614364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3857628"/>
            <a:ext cx="1775036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5-конечная звезда 11">
            <a:hlinkClick r:id="rId4" action="ppaction://hlinkpres?slideindex=1&amp;slidetitle="/>
          </p:cNvPr>
          <p:cNvSpPr/>
          <p:nvPr/>
        </p:nvSpPr>
        <p:spPr>
          <a:xfrm>
            <a:off x="8100392" y="5877272"/>
            <a:ext cx="1043608" cy="9807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 1 вариант</a:t>
            </a:r>
          </a:p>
          <a:p>
            <a:pPr>
              <a:buNone/>
            </a:pPr>
            <a:r>
              <a:rPr lang="en-US" dirty="0" smtClean="0"/>
              <a:t>a= 6 </a:t>
            </a:r>
            <a:r>
              <a:rPr lang="ru-RU" dirty="0" smtClean="0"/>
              <a:t>см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b= 2 </a:t>
            </a:r>
            <a:r>
              <a:rPr lang="ru-RU" dirty="0" smtClean="0"/>
              <a:t>см</a:t>
            </a:r>
          </a:p>
          <a:p>
            <a:pPr>
              <a:buNone/>
            </a:pPr>
            <a:r>
              <a:rPr lang="ru-RU" dirty="0" smtClean="0"/>
              <a:t>с = 3 см</a:t>
            </a:r>
            <a:r>
              <a:rPr lang="en-US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Р=?</a:t>
            </a:r>
          </a:p>
          <a:p>
            <a:pPr>
              <a:buNone/>
            </a:pPr>
            <a:r>
              <a:rPr lang="en-US" dirty="0" smtClean="0"/>
              <a:t>S</a:t>
            </a:r>
            <a:r>
              <a:rPr lang="ru-RU" dirty="0" err="1" smtClean="0"/>
              <a:t>п</a:t>
            </a:r>
            <a:r>
              <a:rPr lang="ru-RU" dirty="0" smtClean="0"/>
              <a:t> = ?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2 вариант</a:t>
            </a:r>
          </a:p>
          <a:p>
            <a:pPr>
              <a:buNone/>
            </a:pPr>
            <a:r>
              <a:rPr lang="en-US" dirty="0" smtClean="0"/>
              <a:t>a = 8 </a:t>
            </a:r>
            <a:r>
              <a:rPr lang="ru-RU" dirty="0" smtClean="0"/>
              <a:t>дм</a:t>
            </a:r>
          </a:p>
          <a:p>
            <a:pPr>
              <a:buNone/>
            </a:pPr>
            <a:r>
              <a:rPr lang="en-US" dirty="0" smtClean="0"/>
              <a:t>b = </a:t>
            </a:r>
            <a:r>
              <a:rPr lang="ru-RU" dirty="0" smtClean="0"/>
              <a:t>6 дм</a:t>
            </a:r>
          </a:p>
          <a:p>
            <a:pPr>
              <a:buNone/>
            </a:pPr>
            <a:r>
              <a:rPr lang="ru-RU" dirty="0" smtClean="0"/>
              <a:t>с = 2 дм</a:t>
            </a:r>
          </a:p>
          <a:p>
            <a:pPr>
              <a:buNone/>
            </a:pPr>
            <a:r>
              <a:rPr lang="ru-RU" dirty="0" smtClean="0"/>
              <a:t>Р = ?</a:t>
            </a:r>
          </a:p>
          <a:p>
            <a:pPr>
              <a:buNone/>
            </a:pPr>
            <a:r>
              <a:rPr lang="en-US" dirty="0" smtClean="0"/>
              <a:t>S</a:t>
            </a:r>
            <a:r>
              <a:rPr lang="ru-RU" dirty="0" err="1" smtClean="0"/>
              <a:t>п</a:t>
            </a:r>
            <a:r>
              <a:rPr lang="ru-RU" dirty="0" smtClean="0"/>
              <a:t> = ?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2393141" y="3821909"/>
            <a:ext cx="5357850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      1 вариант</a:t>
            </a:r>
          </a:p>
          <a:p>
            <a:pPr>
              <a:buNone/>
            </a:pPr>
            <a:r>
              <a:rPr lang="en-US" dirty="0" smtClean="0"/>
              <a:t>a= 6 </a:t>
            </a:r>
            <a:r>
              <a:rPr lang="ru-RU" dirty="0" smtClean="0"/>
              <a:t>см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b= 2 </a:t>
            </a:r>
            <a:r>
              <a:rPr lang="ru-RU" dirty="0" smtClean="0"/>
              <a:t>см</a:t>
            </a:r>
          </a:p>
          <a:p>
            <a:pPr>
              <a:buNone/>
            </a:pPr>
            <a:r>
              <a:rPr lang="ru-RU" dirty="0" smtClean="0"/>
              <a:t>с = 3 см</a:t>
            </a:r>
            <a:r>
              <a:rPr lang="en-US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Р=4 ·(6+2+3) = 4 ·11= 44 см</a:t>
            </a:r>
          </a:p>
          <a:p>
            <a:pPr>
              <a:buNone/>
            </a:pPr>
            <a:r>
              <a:rPr lang="en-US" dirty="0" smtClean="0"/>
              <a:t>S</a:t>
            </a:r>
            <a:r>
              <a:rPr lang="ru-RU" dirty="0" err="1" smtClean="0"/>
              <a:t>п</a:t>
            </a:r>
            <a:r>
              <a:rPr lang="ru-RU" dirty="0" smtClean="0"/>
              <a:t> = 2(6 ·2 +              +2 · 3+6·3) = 72 (см)²</a:t>
            </a:r>
          </a:p>
          <a:p>
            <a:pPr>
              <a:buNone/>
            </a:pPr>
            <a:r>
              <a:rPr lang="ru-RU" dirty="0" err="1" smtClean="0"/>
              <a:t>Ответ:Р</a:t>
            </a:r>
            <a:r>
              <a:rPr lang="en-US" dirty="0" smtClean="0"/>
              <a:t>=44 </a:t>
            </a:r>
            <a:r>
              <a:rPr lang="ru-RU" dirty="0" smtClean="0"/>
              <a:t>см</a:t>
            </a:r>
          </a:p>
          <a:p>
            <a:pPr>
              <a:buNone/>
            </a:pPr>
            <a:r>
              <a:rPr lang="ru-RU" dirty="0" smtClean="0"/>
              <a:t>             </a:t>
            </a:r>
            <a:r>
              <a:rPr lang="en-US" dirty="0" smtClean="0"/>
              <a:t>S</a:t>
            </a:r>
            <a:r>
              <a:rPr lang="ru-RU" dirty="0" err="1" smtClean="0"/>
              <a:t>п</a:t>
            </a:r>
            <a:r>
              <a:rPr lang="ru-RU" dirty="0" smtClean="0"/>
              <a:t> = 72 (см)²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   2 вариант</a:t>
            </a:r>
          </a:p>
          <a:p>
            <a:pPr>
              <a:buNone/>
            </a:pPr>
            <a:r>
              <a:rPr lang="en-US" dirty="0" smtClean="0"/>
              <a:t>a = 8 </a:t>
            </a:r>
            <a:r>
              <a:rPr lang="ru-RU" dirty="0" smtClean="0"/>
              <a:t>дм</a:t>
            </a:r>
          </a:p>
          <a:p>
            <a:pPr>
              <a:buNone/>
            </a:pPr>
            <a:r>
              <a:rPr lang="en-US" dirty="0" smtClean="0"/>
              <a:t>b = </a:t>
            </a:r>
            <a:r>
              <a:rPr lang="ru-RU" dirty="0" smtClean="0"/>
              <a:t>6 дм</a:t>
            </a:r>
          </a:p>
          <a:p>
            <a:pPr>
              <a:buNone/>
            </a:pPr>
            <a:r>
              <a:rPr lang="ru-RU" dirty="0" smtClean="0"/>
              <a:t>с = 2 дм</a:t>
            </a:r>
          </a:p>
          <a:p>
            <a:pPr>
              <a:buNone/>
            </a:pPr>
            <a:r>
              <a:rPr lang="ru-RU" dirty="0" smtClean="0"/>
              <a:t>Р = 4·(8 +6+2) = 64дм</a:t>
            </a:r>
          </a:p>
          <a:p>
            <a:pPr>
              <a:buNone/>
            </a:pPr>
            <a:r>
              <a:rPr lang="en-US" dirty="0" smtClean="0"/>
              <a:t>S</a:t>
            </a:r>
            <a:r>
              <a:rPr lang="ru-RU" dirty="0" err="1" smtClean="0"/>
              <a:t>п</a:t>
            </a:r>
            <a:r>
              <a:rPr lang="ru-RU" dirty="0" smtClean="0"/>
              <a:t> = 2(8·6+6·2+ 8·2)= = 152 (дм)²</a:t>
            </a:r>
          </a:p>
          <a:p>
            <a:pPr>
              <a:buNone/>
            </a:pPr>
            <a:r>
              <a:rPr lang="ru-RU" dirty="0" smtClean="0"/>
              <a:t>Ответ: Р</a:t>
            </a:r>
            <a:r>
              <a:rPr lang="en-US" dirty="0" smtClean="0"/>
              <a:t>=64 </a:t>
            </a:r>
            <a:r>
              <a:rPr lang="ru-RU" dirty="0" smtClean="0"/>
              <a:t>дм</a:t>
            </a:r>
          </a:p>
          <a:p>
            <a:pPr>
              <a:buNone/>
            </a:pPr>
            <a:r>
              <a:rPr lang="ru-RU" dirty="0" smtClean="0"/>
              <a:t>              </a:t>
            </a:r>
            <a:r>
              <a:rPr lang="en-US" dirty="0" smtClean="0"/>
              <a:t>S</a:t>
            </a:r>
            <a:r>
              <a:rPr lang="ru-RU" dirty="0" smtClean="0"/>
              <a:t>п=152 (дм)²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2393141" y="3821909"/>
            <a:ext cx="5357850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Домашнее задание</a:t>
            </a:r>
            <a:endParaRPr lang="ru-RU" sz="3200" dirty="0"/>
          </a:p>
        </p:txBody>
      </p:sp>
      <p:pic>
        <p:nvPicPr>
          <p:cNvPr id="5" name="Рисунок 4" descr="photos0-800x600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2846" r="2846"/>
          <a:stretch>
            <a:fillRect/>
          </a:stretch>
        </p:blipFill>
        <p:spPr>
          <a:xfrm>
            <a:off x="838200" y="1143003"/>
            <a:ext cx="4419600" cy="357188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99592" y="4404028"/>
            <a:ext cx="5019684" cy="245397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п. 16,  № 813,</a:t>
            </a:r>
          </a:p>
          <a:p>
            <a:pPr>
              <a:lnSpc>
                <a:spcPct val="100000"/>
              </a:lnSpc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Придумать задачу НА НАХОЖДЕНИЕ</a:t>
            </a:r>
          </a:p>
          <a:p>
            <a:pPr>
              <a:lnSpc>
                <a:spcPct val="100000"/>
              </a:lnSpc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Периметра прямоугольного  параллелепипеда, ответ которого известен: Р= 24 см.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Куб 6"/>
          <p:cNvSpPr/>
          <p:nvPr/>
        </p:nvSpPr>
        <p:spPr>
          <a:xfrm>
            <a:off x="1500166" y="3500438"/>
            <a:ext cx="3571900" cy="1857388"/>
          </a:xfrm>
          <a:prstGeom prst="cube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Устный опрос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29256" y="1524000"/>
            <a:ext cx="3504432" cy="466344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Точка К?</a:t>
            </a:r>
          </a:p>
          <a:p>
            <a:r>
              <a:rPr lang="ru-RU" dirty="0" smtClean="0"/>
              <a:t>Отрезок АВ?</a:t>
            </a:r>
          </a:p>
          <a:p>
            <a:r>
              <a:rPr lang="ru-RU" dirty="0" smtClean="0"/>
              <a:t>Прямоугольник </a:t>
            </a:r>
            <a:r>
              <a:rPr lang="en-US" dirty="0" smtClean="0"/>
              <a:t>ABKM?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1214414" y="1524000"/>
            <a:ext cx="4214842" cy="466344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ru-RU" dirty="0" smtClean="0"/>
              <a:t>   </a:t>
            </a:r>
            <a:r>
              <a:rPr lang="en-US" sz="2000" dirty="0" smtClean="0"/>
              <a:t>                                              </a:t>
            </a:r>
          </a:p>
          <a:p>
            <a:pPr>
              <a:buNone/>
            </a:pPr>
            <a:r>
              <a:rPr lang="en-US" sz="2000" dirty="0" smtClean="0"/>
              <a:t>                                               </a:t>
            </a:r>
          </a:p>
          <a:p>
            <a:pPr>
              <a:buNone/>
            </a:pPr>
            <a:r>
              <a:rPr lang="en-US" sz="2000" dirty="0" smtClean="0"/>
              <a:t>  </a:t>
            </a:r>
          </a:p>
          <a:p>
            <a:pPr>
              <a:buNone/>
            </a:pPr>
            <a:r>
              <a:rPr lang="en-US" sz="2000" dirty="0" smtClean="0"/>
              <a:t>                                                       </a:t>
            </a:r>
          </a:p>
          <a:p>
            <a:pPr>
              <a:buNone/>
            </a:pPr>
            <a:r>
              <a:rPr lang="en-US" sz="2000" dirty="0" smtClean="0"/>
              <a:t>                                                            </a:t>
            </a:r>
          </a:p>
          <a:p>
            <a:pPr>
              <a:buNone/>
            </a:pPr>
            <a:r>
              <a:rPr lang="en-US" sz="2000" dirty="0" smtClean="0"/>
              <a:t>                                                 </a:t>
            </a:r>
          </a:p>
          <a:p>
            <a:pPr>
              <a:buNone/>
            </a:pPr>
            <a:r>
              <a:rPr lang="en-US" sz="2000" dirty="0" smtClean="0"/>
              <a:t>                                                </a:t>
            </a:r>
            <a:endParaRPr lang="ru-RU" sz="2000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2000232" y="4857760"/>
            <a:ext cx="307183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1321571" y="4179099"/>
            <a:ext cx="1357322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 flipH="1" flipV="1">
            <a:off x="1500166" y="4857760"/>
            <a:ext cx="500066" cy="500066"/>
          </a:xfrm>
          <a:prstGeom prst="line">
            <a:avLst/>
          </a:prstGeom>
          <a:ln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428728" y="542926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214415" y="378619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857356" y="314324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000232" y="4572008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143504" y="4714884"/>
            <a:ext cx="71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0" y="5357826"/>
            <a:ext cx="71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5000628" y="328612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4643438" y="392906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Куб 7"/>
          <p:cNvSpPr/>
          <p:nvPr/>
        </p:nvSpPr>
        <p:spPr>
          <a:xfrm>
            <a:off x="1214414" y="3857628"/>
            <a:ext cx="4286280" cy="1928826"/>
          </a:xfrm>
          <a:prstGeom prst="cube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BBBBM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Устный опрос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1071538" y="1571612"/>
            <a:ext cx="4714908" cy="4786346"/>
          </a:xfrm>
        </p:spPr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</a:t>
            </a:r>
          </a:p>
          <a:p>
            <a:pPr>
              <a:buNone/>
            </a:pPr>
            <a:r>
              <a:rPr lang="en-US" sz="2400" dirty="0" smtClean="0"/>
              <a:t>         </a:t>
            </a:r>
          </a:p>
          <a:p>
            <a:pPr>
              <a:buNone/>
            </a:pPr>
            <a:r>
              <a:rPr lang="en-US" sz="2400" dirty="0" smtClean="0"/>
              <a:t>                                                                              </a:t>
            </a:r>
            <a:r>
              <a:rPr lang="ru-RU" sz="2400" dirty="0" smtClean="0"/>
              <a:t>    </a:t>
            </a:r>
            <a:r>
              <a:rPr lang="en-US" sz="2400" dirty="0" smtClean="0"/>
              <a:t>     </a:t>
            </a:r>
          </a:p>
          <a:p>
            <a:pPr>
              <a:buNone/>
            </a:pPr>
            <a:r>
              <a:rPr lang="en-US" sz="2400" dirty="0" smtClean="0"/>
              <a:t>                                                               </a:t>
            </a:r>
            <a:r>
              <a:rPr lang="ru-RU" sz="2400" dirty="0" smtClean="0"/>
              <a:t>    </a:t>
            </a:r>
            <a:r>
              <a:rPr lang="en-US" sz="2400" dirty="0" smtClean="0"/>
              <a:t>         </a:t>
            </a:r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                                                                                           </a:t>
            </a:r>
            <a:r>
              <a:rPr lang="ru-RU" sz="2400" dirty="0" smtClean="0"/>
              <a:t>   </a:t>
            </a:r>
            <a:r>
              <a:rPr lang="en-US" sz="2400" dirty="0" smtClean="0"/>
              <a:t>                    </a:t>
            </a:r>
          </a:p>
          <a:p>
            <a:pPr>
              <a:buNone/>
            </a:pPr>
            <a:r>
              <a:rPr lang="en-US" sz="2400" dirty="0" smtClean="0"/>
              <a:t>                                                                                 </a:t>
            </a:r>
          </a:p>
          <a:p>
            <a:pPr>
              <a:buNone/>
            </a:pPr>
            <a:r>
              <a:rPr lang="en-US" sz="2400" dirty="0" smtClean="0"/>
              <a:t>                                                                          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ru-RU" sz="2400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5786446" y="1524000"/>
            <a:ext cx="3147242" cy="466344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Назовите:</a:t>
            </a:r>
          </a:p>
          <a:p>
            <a:pPr>
              <a:buNone/>
            </a:pPr>
            <a:r>
              <a:rPr lang="ru-RU" dirty="0" smtClean="0"/>
              <a:t>а) все грани этого прямоугольного параллелепипеда</a:t>
            </a:r>
          </a:p>
          <a:p>
            <a:pPr>
              <a:buNone/>
            </a:pPr>
            <a:r>
              <a:rPr lang="en-US" dirty="0" smtClean="0"/>
              <a:t>b</a:t>
            </a:r>
            <a:r>
              <a:rPr lang="ru-RU" dirty="0" smtClean="0"/>
              <a:t>) все ребра</a:t>
            </a:r>
          </a:p>
          <a:p>
            <a:pPr>
              <a:buNone/>
            </a:pPr>
            <a:r>
              <a:rPr lang="ru-RU" dirty="0" smtClean="0"/>
              <a:t>с) какие ребра являются сторонами </a:t>
            </a:r>
            <a:r>
              <a:rPr lang="en-US" dirty="0" smtClean="0"/>
              <a:t>ABDC</a:t>
            </a:r>
            <a:r>
              <a:rPr lang="ru-RU" dirty="0" smtClean="0"/>
              <a:t>?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d) </a:t>
            </a:r>
            <a:r>
              <a:rPr lang="ru-RU" dirty="0" smtClean="0"/>
              <a:t>Какие вершины принадлежат задней грани? Какие ребра равны ребру </a:t>
            </a:r>
            <a:r>
              <a:rPr lang="en-US" dirty="0" smtClean="0"/>
              <a:t>AM</a:t>
            </a:r>
            <a:r>
              <a:rPr lang="ru-RU" dirty="0" smtClean="0"/>
              <a:t>?</a:t>
            </a:r>
          </a:p>
          <a:p>
            <a:pPr>
              <a:buNone/>
            </a:pPr>
            <a:r>
              <a:rPr lang="en-US" dirty="0" smtClean="0"/>
              <a:t>e)</a:t>
            </a:r>
            <a:r>
              <a:rPr lang="ru-RU" dirty="0" smtClean="0"/>
              <a:t> Какая грань равна грани </a:t>
            </a:r>
            <a:r>
              <a:rPr lang="en-US" dirty="0" smtClean="0"/>
              <a:t>ACPM</a:t>
            </a:r>
            <a:r>
              <a:rPr lang="ru-RU" dirty="0" smtClean="0"/>
              <a:t>?</a:t>
            </a:r>
          </a:p>
          <a:p>
            <a:pPr>
              <a:buNone/>
            </a:pPr>
            <a:r>
              <a:rPr lang="ru-RU" dirty="0" smtClean="0"/>
              <a:t>Как называются эти грани?</a:t>
            </a:r>
          </a:p>
          <a:p>
            <a:pPr>
              <a:buNone/>
            </a:pPr>
            <a:r>
              <a:rPr lang="ru-RU" dirty="0" smtClean="0"/>
              <a:t>Как называются остальные грани?</a:t>
            </a:r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10800000">
            <a:off x="1714480" y="5286388"/>
            <a:ext cx="378621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1000100" y="4572008"/>
            <a:ext cx="142876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1214414" y="5286388"/>
            <a:ext cx="500066" cy="50006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71538" y="5857892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714480" y="5000636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500694" y="5214950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000628" y="571501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000100" y="4143380"/>
            <a:ext cx="117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643042" y="342900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429256" y="350043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5000628" y="428625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№</a:t>
            </a:r>
            <a:r>
              <a:rPr lang="en-US" dirty="0" smtClean="0"/>
              <a:t>791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Из проволоки сделали каркас прямоугольного параллелепипеда (рис.79 учебника). Сколько понадобилось для этого проволоки?</a:t>
            </a:r>
            <a:endParaRPr lang="ru-RU" dirty="0"/>
          </a:p>
        </p:txBody>
      </p:sp>
      <p:pic>
        <p:nvPicPr>
          <p:cNvPr id="5" name="Содержимое 4" descr="рис 2 урок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76850" y="2194336"/>
            <a:ext cx="3657600" cy="3323403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Периметр прямоугольника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2411760" y="1700808"/>
          <a:ext cx="4824536" cy="226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4536"/>
              </a:tblGrid>
              <a:tr h="22650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987824" y="5157192"/>
            <a:ext cx="388843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5000" b="1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>Р</a:t>
            </a:r>
            <a:r>
              <a:rPr lang="en-US" sz="5000" b="1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>= </a:t>
            </a:r>
            <a:r>
              <a:rPr lang="ru-RU" sz="5000" b="1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>2</a:t>
            </a:r>
            <a:r>
              <a:rPr lang="en-US" sz="5000" b="1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>( a + b )</a:t>
            </a:r>
            <a:endParaRPr lang="ru-RU" sz="5000" b="1" dirty="0">
              <a:solidFill>
                <a:schemeClr val="accent1">
                  <a:lumMod val="75000"/>
                </a:schemeClr>
              </a:solidFill>
              <a:latin typeface="Impact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31640" y="2420888"/>
            <a:ext cx="10081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5000" b="1" dirty="0" smtClean="0">
                <a:solidFill>
                  <a:schemeClr val="accent3">
                    <a:lumMod val="50000"/>
                  </a:schemeClr>
                </a:solidFill>
                <a:latin typeface="Impact" pitchFamily="34" charset="0"/>
              </a:rPr>
              <a:t>a</a:t>
            </a:r>
            <a:endParaRPr lang="ru-RU" sz="5000" b="1" dirty="0">
              <a:solidFill>
                <a:schemeClr val="accent3">
                  <a:lumMod val="50000"/>
                </a:schemeClr>
              </a:solidFill>
              <a:latin typeface="Impact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23928" y="4005064"/>
            <a:ext cx="10081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5000" b="1" dirty="0" smtClean="0">
                <a:solidFill>
                  <a:schemeClr val="accent3">
                    <a:lumMod val="50000"/>
                  </a:schemeClr>
                </a:solidFill>
                <a:latin typeface="Impact" pitchFamily="34" charset="0"/>
              </a:rPr>
              <a:t>b</a:t>
            </a:r>
            <a:endParaRPr lang="ru-RU" sz="5000" b="1" dirty="0">
              <a:solidFill>
                <a:schemeClr val="accent3">
                  <a:lumMod val="50000"/>
                </a:schemeClr>
              </a:solidFill>
              <a:latin typeface="Impact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28604"/>
            <a:ext cx="7498080" cy="142876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</a:t>
            </a:r>
            <a:r>
              <a:rPr lang="ru-RU" sz="3600" dirty="0" err="1" smtClean="0"/>
              <a:t>умма</a:t>
            </a:r>
            <a:r>
              <a:rPr lang="ru-RU" sz="3600" dirty="0" smtClean="0"/>
              <a:t> длин всех ребер</a:t>
            </a:r>
            <a:r>
              <a:rPr lang="en-US" sz="3600" dirty="0" smtClean="0"/>
              <a:t> </a:t>
            </a:r>
            <a:r>
              <a:rPr lang="ru-RU" sz="3600" dirty="0" smtClean="0"/>
              <a:t>прямоугольного параллелепипеда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3571876"/>
            <a:ext cx="3657600" cy="235745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en-US" sz="4900" dirty="0" smtClean="0"/>
          </a:p>
          <a:p>
            <a:pPr>
              <a:buNone/>
            </a:pPr>
            <a:endParaRPr lang="en-US" sz="4900" dirty="0" smtClean="0"/>
          </a:p>
          <a:p>
            <a:pPr>
              <a:buNone/>
            </a:pPr>
            <a:r>
              <a:rPr lang="en-US" sz="7200" dirty="0" smtClean="0"/>
              <a:t>c</a:t>
            </a:r>
            <a:endParaRPr lang="ru-RU" sz="72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sz="7200" dirty="0" smtClean="0"/>
              <a:t>               a</a:t>
            </a:r>
          </a:p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sz="1600" dirty="0" smtClean="0"/>
              <a:t>            </a:t>
            </a:r>
            <a:r>
              <a:rPr lang="en-US" sz="1800" dirty="0" smtClean="0"/>
              <a:t> c</a:t>
            </a:r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b="1" dirty="0" smtClean="0"/>
          </a:p>
          <a:p>
            <a:pPr algn="ctr">
              <a:buNone/>
            </a:pPr>
            <a:endParaRPr lang="en-US" sz="5800" b="1" dirty="0" smtClean="0">
              <a:solidFill>
                <a:schemeClr val="accent3">
                  <a:lumMod val="50000"/>
                </a:schemeClr>
              </a:solidFill>
              <a:latin typeface="Impact" pitchFamily="34" charset="0"/>
            </a:endParaRPr>
          </a:p>
          <a:p>
            <a:pPr algn="ctr">
              <a:buNone/>
            </a:pPr>
            <a:endParaRPr lang="en-US" sz="5800" b="1" dirty="0" smtClean="0">
              <a:solidFill>
                <a:schemeClr val="accent3">
                  <a:lumMod val="50000"/>
                </a:schemeClr>
              </a:solidFill>
              <a:latin typeface="Impact" pitchFamily="34" charset="0"/>
            </a:endParaRPr>
          </a:p>
          <a:p>
            <a:pPr algn="ctr">
              <a:buNone/>
            </a:pPr>
            <a:r>
              <a:rPr lang="ru-RU" sz="5800" b="1" dirty="0" smtClean="0">
                <a:solidFill>
                  <a:schemeClr val="accent3">
                    <a:lumMod val="50000"/>
                  </a:schemeClr>
                </a:solidFill>
                <a:latin typeface="Impact" pitchFamily="34" charset="0"/>
              </a:rPr>
              <a:t>   </a:t>
            </a:r>
            <a:r>
              <a:rPr lang="ru-RU" sz="12800" b="1" dirty="0" smtClean="0">
                <a:solidFill>
                  <a:schemeClr val="accent3">
                    <a:lumMod val="50000"/>
                  </a:schemeClr>
                </a:solidFill>
                <a:latin typeface="Impact" pitchFamily="34" charset="0"/>
              </a:rPr>
              <a:t>Р</a:t>
            </a:r>
            <a:r>
              <a:rPr lang="en-US" sz="12800" b="1" dirty="0" smtClean="0">
                <a:solidFill>
                  <a:schemeClr val="accent3">
                    <a:lumMod val="50000"/>
                  </a:schemeClr>
                </a:solidFill>
                <a:latin typeface="Impact" pitchFamily="34" charset="0"/>
              </a:rPr>
              <a:t>= 4</a:t>
            </a:r>
            <a:r>
              <a:rPr lang="ru-RU" sz="12800" b="1" dirty="0" smtClean="0">
                <a:solidFill>
                  <a:schemeClr val="accent3">
                    <a:lumMod val="50000"/>
                  </a:schemeClr>
                </a:solidFill>
                <a:latin typeface="Impact" pitchFamily="34" charset="0"/>
              </a:rPr>
              <a:t> </a:t>
            </a:r>
            <a:r>
              <a:rPr lang="en-US" sz="12800" b="1" dirty="0" smtClean="0">
                <a:solidFill>
                  <a:schemeClr val="accent3">
                    <a:lumMod val="50000"/>
                  </a:schemeClr>
                </a:solidFill>
                <a:latin typeface="Impact" pitchFamily="34" charset="0"/>
              </a:rPr>
              <a:t>( a + b + c)</a:t>
            </a:r>
            <a:endParaRPr lang="ru-RU" sz="12800" b="1" dirty="0">
              <a:solidFill>
                <a:schemeClr val="accent3">
                  <a:lumMod val="50000"/>
                </a:schemeClr>
              </a:solidFill>
              <a:latin typeface="Impact" pitchFamily="34" charset="0"/>
            </a:endParaRPr>
          </a:p>
        </p:txBody>
      </p:sp>
      <p:sp>
        <p:nvSpPr>
          <p:cNvPr id="5" name="Куб 4"/>
          <p:cNvSpPr/>
          <p:nvPr/>
        </p:nvSpPr>
        <p:spPr>
          <a:xfrm>
            <a:off x="1785918" y="3571876"/>
            <a:ext cx="4071966" cy="2071702"/>
          </a:xfrm>
          <a:prstGeom prst="cub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857356" y="500063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pic>
        <p:nvPicPr>
          <p:cNvPr id="1026" name="Picture 2" descr="http://school5kuz.3dn.ru/1271621565_r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3643314"/>
            <a:ext cx="1500198" cy="1785950"/>
          </a:xfrm>
          <a:prstGeom prst="rect">
            <a:avLst/>
          </a:prstGeom>
          <a:noFill/>
        </p:spPr>
      </p:pic>
      <p:cxnSp>
        <p:nvCxnSpPr>
          <p:cNvPr id="20" name="Прямая соединительная линия 19"/>
          <p:cNvCxnSpPr/>
          <p:nvPr/>
        </p:nvCxnSpPr>
        <p:spPr>
          <a:xfrm rot="10800000">
            <a:off x="2285984" y="5143512"/>
            <a:ext cx="35719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500166" y="4357694"/>
            <a:ext cx="157163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 flipH="1" flipV="1">
            <a:off x="1785918" y="5143512"/>
            <a:ext cx="500066" cy="500066"/>
          </a:xfrm>
          <a:prstGeom prst="line">
            <a:avLst/>
          </a:prstGeom>
          <a:ln>
            <a:prstDash val="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Домашняя работа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Из чего состоит поверхность прямоугольного параллелепипеда?</a:t>
            </a:r>
            <a:endParaRPr lang="ru-RU" dirty="0"/>
          </a:p>
          <a:p>
            <a:r>
              <a:rPr lang="ru-RU" dirty="0" smtClean="0"/>
              <a:t>Сколько цветов для этого понадобится?</a:t>
            </a:r>
          </a:p>
          <a:p>
            <a:r>
              <a:rPr lang="ru-RU" dirty="0" smtClean="0"/>
              <a:t>Как называются грани заштрихованные одним цветом?</a:t>
            </a:r>
          </a:p>
          <a:p>
            <a:r>
              <a:rPr lang="ru-RU" dirty="0" smtClean="0"/>
              <a:t>Что вы скажете о площади этих граней?</a:t>
            </a:r>
          </a:p>
          <a:p>
            <a:r>
              <a:rPr lang="ru-RU" dirty="0" smtClean="0"/>
              <a:t>Как найти </a:t>
            </a:r>
            <a:r>
              <a:rPr lang="en-US" dirty="0" smtClean="0"/>
              <a:t>S</a:t>
            </a:r>
            <a:r>
              <a:rPr lang="ru-RU" dirty="0" smtClean="0"/>
              <a:t> поверхности прямоугольного параллелепипеда?</a:t>
            </a:r>
          </a:p>
        </p:txBody>
      </p:sp>
      <p:pic>
        <p:nvPicPr>
          <p:cNvPr id="7" name="Содержимое 6" descr="рис2 урок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76850" y="2130559"/>
            <a:ext cx="3657600" cy="3450956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</a:t>
            </a:r>
            <a:r>
              <a:rPr lang="ru-RU" dirty="0" smtClean="0"/>
              <a:t>Задача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       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Прямоугольный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параллелепипед имеет следующие измерения: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        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a = 5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см</a:t>
            </a:r>
            <a:endParaRPr lang="en-US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 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    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b = 3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см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  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    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c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= 6 см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  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Найти:</a:t>
            </a:r>
            <a:endParaRPr lang="en-US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         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S ACPM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   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   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S MKOP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  <a:endParaRPr lang="en-US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          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S ABKM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          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S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п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?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Куб 4"/>
          <p:cNvSpPr/>
          <p:nvPr/>
        </p:nvSpPr>
        <p:spPr>
          <a:xfrm>
            <a:off x="1714480" y="3714752"/>
            <a:ext cx="3786214" cy="2286016"/>
          </a:xfrm>
          <a:prstGeom prst="cub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10800000">
            <a:off x="2285984" y="5429264"/>
            <a:ext cx="321471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1428728" y="4572008"/>
            <a:ext cx="171451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1714480" y="5429264"/>
            <a:ext cx="571504" cy="571504"/>
          </a:xfrm>
          <a:prstGeom prst="line">
            <a:avLst/>
          </a:prstGeom>
          <a:ln>
            <a:prstDash val="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14546" y="3357562"/>
            <a:ext cx="214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428728" y="414338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572132" y="3500438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929190" y="421481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1500166" y="600076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2285984" y="514351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5572132" y="528638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5000628" y="600076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57818" y="1524000"/>
            <a:ext cx="3575870" cy="4663440"/>
          </a:xfrm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539496" indent="-457200">
              <a:buNone/>
            </a:pPr>
            <a:endParaRPr lang="ru-RU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539496" indent="-457200">
              <a:buNone/>
            </a:pP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1)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S </a:t>
            </a: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  <a:t>ACPM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= 5 ·3 = 15 (см)²</a:t>
            </a:r>
          </a:p>
          <a:p>
            <a:pPr marL="539496" indent="-457200">
              <a:buNone/>
            </a:pP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       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S </a:t>
            </a: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  <a:t>BDOK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?</a:t>
            </a:r>
          </a:p>
          <a:p>
            <a:pPr marL="539496" indent="-457200">
              <a:buNone/>
            </a:pP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2)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S </a:t>
            </a: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  <a:t>MKOP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= 3 ·6 = 18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(см)²</a:t>
            </a:r>
          </a:p>
          <a:p>
            <a:pPr marL="539496" indent="-457200">
              <a:buNone/>
            </a:pP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       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S </a:t>
            </a: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  <a:t>ABDC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?</a:t>
            </a:r>
          </a:p>
          <a:p>
            <a:pPr marL="539496" indent="-457200">
              <a:buNone/>
            </a:pP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3)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S </a:t>
            </a: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  <a:t>ABKM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 = 5 ·6 = 30 (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c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м)²</a:t>
            </a:r>
          </a:p>
          <a:p>
            <a:pPr marL="539496" indent="-457200">
              <a:buNone/>
            </a:pP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       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S </a:t>
            </a: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  <a:t>CDOP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?</a:t>
            </a:r>
          </a:p>
          <a:p>
            <a:pPr marL="539496" indent="-457200">
              <a:buNone/>
            </a:pP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4)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S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п.=18 · 2 + 15 ·2 + 30 ·2 = 2( 18 + 15 + 30) =       =126 (см)²</a:t>
            </a:r>
            <a:endParaRPr lang="ru-RU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Куб 5"/>
          <p:cNvSpPr/>
          <p:nvPr/>
        </p:nvSpPr>
        <p:spPr>
          <a:xfrm>
            <a:off x="1285852" y="3429000"/>
            <a:ext cx="3786214" cy="2071702"/>
          </a:xfrm>
          <a:prstGeom prst="cube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10800000">
            <a:off x="1785918" y="5000636"/>
            <a:ext cx="3286148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1000100" y="4214818"/>
            <a:ext cx="1571636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 flipH="1" flipV="1">
            <a:off x="1285852" y="5000636"/>
            <a:ext cx="500066" cy="500066"/>
          </a:xfrm>
          <a:prstGeom prst="line">
            <a:avLst/>
          </a:prstGeom>
          <a:ln>
            <a:prstDash val="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142976" y="564357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785918" y="464344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5143504" y="485776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4572000" y="5500702"/>
            <a:ext cx="71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1000100" y="378619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1643042" y="314324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4643438" y="378619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5072066" y="3143248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784</TotalTime>
  <Words>619</Words>
  <Application>Microsoft Office PowerPoint</Application>
  <PresentationFormat>Экран (4:3)</PresentationFormat>
  <Paragraphs>185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Тема урока: </vt:lpstr>
      <vt:lpstr>Устный опрос</vt:lpstr>
      <vt:lpstr>Устный опрос</vt:lpstr>
      <vt:lpstr>Решение №791</vt:lpstr>
      <vt:lpstr>Периметр прямоугольника</vt:lpstr>
      <vt:lpstr>Cумма длин всех ребер прямоугольного параллелепипеда</vt:lpstr>
      <vt:lpstr>Домашняя работа</vt:lpstr>
      <vt:lpstr>                 Задача</vt:lpstr>
      <vt:lpstr>Решение задачи</vt:lpstr>
      <vt:lpstr>№ 792 а)</vt:lpstr>
      <vt:lpstr>ФОРМУЛА НАХОЖДЕНИЯ ПЛОЩАДИ  ПОВЕРХНОСТИ ПРЯМОУГОЛЬНОГО ПАРАЛЛЕЛЕПИПЕДА</vt:lpstr>
      <vt:lpstr>Самостоятельная работа</vt:lpstr>
      <vt:lpstr>Самостоятельная работа</vt:lpstr>
      <vt:lpstr>Домашнее задание</vt:lpstr>
    </vt:vector>
  </TitlesOfParts>
  <Company>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</dc:title>
  <dc:creator>VZemtsova</dc:creator>
  <cp:lastModifiedBy>Azy</cp:lastModifiedBy>
  <cp:revision>58</cp:revision>
  <dcterms:created xsi:type="dcterms:W3CDTF">2011-12-09T06:59:20Z</dcterms:created>
  <dcterms:modified xsi:type="dcterms:W3CDTF">2013-12-19T20:16:32Z</dcterms:modified>
</cp:coreProperties>
</file>