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58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>
        <p:scale>
          <a:sx n="80" d="100"/>
          <a:sy n="80" d="100"/>
        </p:scale>
        <p:origin x="-222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1357313"/>
            <a:ext cx="7720013" cy="2995612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«Формирование приемов учебной деятельности в условиях проектного обучения на уроках естественно – научного цикла»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5572125"/>
            <a:ext cx="6019800" cy="1285875"/>
          </a:xfrm>
        </p:spPr>
        <p:txBody>
          <a:bodyPr>
            <a:normAutofit fontScale="77500" lnSpcReduction="20000"/>
          </a:bodyPr>
          <a:lstStyle/>
          <a:p>
            <a:pPr algn="ctr" eaLnBrk="1" hangingPunct="1"/>
            <a:endParaRPr lang="ru-RU" sz="2000" dirty="0" smtClean="0"/>
          </a:p>
          <a:p>
            <a:pPr algn="ctr" eaLnBrk="1" hangingPunct="1"/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 hangingPunct="1"/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 hangingPunct="1"/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 hangingPunct="1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Из опыта работы учителя биологии Андроновой Г.Д.</a:t>
            </a:r>
          </a:p>
          <a:p>
            <a:pPr algn="ctr" eaLnBrk="1" hangingPunct="1"/>
            <a:endParaRPr lang="ru-RU" sz="2000" dirty="0" smtClean="0"/>
          </a:p>
          <a:p>
            <a:pPr algn="ctr" eaLnBrk="1" hangingPunct="1"/>
            <a:endParaRPr lang="ru-RU" sz="2000" dirty="0" smtClean="0"/>
          </a:p>
          <a:p>
            <a:pPr algn="ctr" eaLnBrk="1" hangingPunct="1"/>
            <a:endParaRPr lang="ru-RU" sz="2000" dirty="0" smtClean="0"/>
          </a:p>
          <a:p>
            <a:pPr algn="ctr" eaLnBrk="1" hangingPunct="1"/>
            <a:endParaRPr lang="ru-RU" sz="2000" dirty="0" smtClean="0"/>
          </a:p>
          <a:p>
            <a:pPr algn="ctr" eaLnBrk="1" hangingPunct="1"/>
            <a:endParaRPr lang="ru-RU" sz="2000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419475" y="549275"/>
            <a:ext cx="5256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84213" y="333375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/>
              <a:t>Муниципальное бюджетное общеобразовательное учреждение</a:t>
            </a:r>
            <a:br>
              <a:rPr lang="ru-RU" b="1" dirty="0"/>
            </a:br>
            <a:r>
              <a:rPr lang="ru-RU" b="1" dirty="0" smtClean="0"/>
              <a:t>лицей №1 имени академика Петрова Б.Н.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Информационный проект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Целью</a:t>
            </a:r>
            <a:r>
              <a:rPr lang="ru-RU" dirty="0" smtClean="0"/>
              <a:t> его является сбор, оформление и представление информации.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У учащихся развивается и совершенствуется в основном </a:t>
            </a:r>
            <a:r>
              <a:rPr lang="ru-RU" dirty="0" smtClean="0">
                <a:solidFill>
                  <a:schemeClr val="accent2"/>
                </a:solidFill>
              </a:rPr>
              <a:t>информационная компетентность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Конечным продуктом таких проектов являются таблицы, схемы, графики, диаграммы.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Исследовательский проект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Целью</a:t>
            </a:r>
            <a:r>
              <a:rPr lang="ru-RU" dirty="0" smtClean="0"/>
              <a:t> учащегося в данном случае является доказательство или опровержение гипотезы проекта.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Основной упор в проекте будет сделан на </a:t>
            </a:r>
            <a:r>
              <a:rPr lang="ru-RU" dirty="0" smtClean="0">
                <a:solidFill>
                  <a:schemeClr val="accent2"/>
                </a:solidFill>
              </a:rPr>
              <a:t>мыслительную компетентность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Учащемуся потребуется проводить эксперименты, анализировать их результаты, обобщать, сравнивать, обосновывать свою точку зрения и делать выводы.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r>
              <a:rPr lang="ru-RU" sz="3600" b="1" dirty="0" smtClean="0"/>
              <a:t>Творческих вам успехов!</a:t>
            </a:r>
            <a:endParaRPr lang="ru-RU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382588"/>
            <a:ext cx="8642350" cy="884237"/>
          </a:xfrm>
        </p:spPr>
        <p:txBody>
          <a:bodyPr/>
          <a:lstStyle/>
          <a:p>
            <a:pPr eaLnBrk="1" hangingPunct="1"/>
            <a:r>
              <a:rPr lang="ru-RU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Социальный заказ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50825" y="1628775"/>
            <a:ext cx="2676525" cy="4895850"/>
          </a:xfrm>
          <a:solidFill>
            <a:srgbClr val="CDCEE5">
              <a:alpha val="20000"/>
            </a:srgbClr>
          </a:solidFill>
          <a:ln>
            <a:solidFill>
              <a:schemeClr val="accent3">
                <a:lumMod val="1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u="sng" dirty="0" smtClean="0">
                <a:solidFill>
                  <a:schemeClr val="bg1"/>
                </a:solidFill>
              </a:rPr>
              <a:t>Государство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Федеральные Государственные Образовательные Стандарты второго поколения</a:t>
            </a: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Приоритетный национальный проект «Образование»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Образовательная инициатива «Наша новая школа»</a:t>
            </a:r>
          </a:p>
        </p:txBody>
      </p:sp>
      <p:sp>
        <p:nvSpPr>
          <p:cNvPr id="58384" name="Rectangle 16"/>
          <p:cNvSpPr>
            <a:spLocks noGrp="1" noChangeArrowheads="1"/>
          </p:cNvSpPr>
          <p:nvPr>
            <p:ph sz="half" idx="2"/>
          </p:nvPr>
        </p:nvSpPr>
        <p:spPr>
          <a:xfrm>
            <a:off x="3276600" y="1628775"/>
            <a:ext cx="2663825" cy="4895850"/>
          </a:xfrm>
          <a:solidFill>
            <a:srgbClr val="CDCEE5">
              <a:alpha val="20000"/>
            </a:srgbClr>
          </a:solidFill>
          <a:ln>
            <a:solidFill>
              <a:schemeClr val="accent3">
                <a:lumMod val="1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chemeClr val="bg1"/>
                </a:solidFill>
              </a:rPr>
              <a:t>Общество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Дефицит кадров в области научно-естественных дисциплин.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Потребность в мобильных, инициативных, творчески мыслящих специалистах, самостоятельных в принятии решений</a:t>
            </a:r>
          </a:p>
        </p:txBody>
      </p:sp>
      <p:sp>
        <p:nvSpPr>
          <p:cNvPr id="5129" name="Text Box 17"/>
          <p:cNvSpPr txBox="1">
            <a:spLocks noChangeArrowheads="1"/>
          </p:cNvSpPr>
          <p:nvPr/>
        </p:nvSpPr>
        <p:spPr bwMode="auto">
          <a:xfrm>
            <a:off x="6011863" y="2133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6156176" y="1628800"/>
            <a:ext cx="2663825" cy="4693593"/>
          </a:xfrm>
          <a:prstGeom prst="rect">
            <a:avLst/>
          </a:prstGeom>
          <a:solidFill>
            <a:srgbClr val="CDCEE5">
              <a:alpha val="20000"/>
            </a:srgbClr>
          </a:solidFill>
          <a:ln w="9525">
            <a:solidFill>
              <a:schemeClr val="accent3">
                <a:lumMod val="10000"/>
              </a:schemeClr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u="sng" dirty="0">
                <a:solidFill>
                  <a:schemeClr val="bg1"/>
                </a:solidFill>
              </a:rPr>
              <a:t>Личность</a:t>
            </a:r>
          </a:p>
          <a:p>
            <a:pPr marL="342000" indent="-342000">
              <a:lnSpc>
                <a:spcPct val="90000"/>
              </a:lnSpc>
              <a:spcBef>
                <a:spcPct val="50000"/>
              </a:spcBef>
              <a:defRPr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Высокий уровень   биологической культуры</a:t>
            </a:r>
          </a:p>
          <a:p>
            <a:pPr marL="342000" indent="-342000">
              <a:lnSpc>
                <a:spcPct val="90000"/>
              </a:lnSpc>
              <a:spcBef>
                <a:spcPct val="50000"/>
              </a:spcBef>
              <a:defRPr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Прочные знания.</a:t>
            </a:r>
          </a:p>
          <a:p>
            <a:pPr marL="342000" indent="-342000">
              <a:lnSpc>
                <a:spcPct val="90000"/>
              </a:lnSpc>
              <a:spcBef>
                <a:spcPct val="50000"/>
              </a:spcBef>
              <a:defRPr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Учебно-познавательные компетенции</a:t>
            </a:r>
          </a:p>
          <a:p>
            <a:pPr marL="342000" indent="-342000">
              <a:lnSpc>
                <a:spcPct val="90000"/>
              </a:lnSpc>
              <a:spcBef>
                <a:spcPct val="50000"/>
              </a:spcBef>
              <a:defRPr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Развитие индивидуальных качеств личности</a:t>
            </a:r>
          </a:p>
          <a:p>
            <a:pPr marL="342000" indent="-342000">
              <a:lnSpc>
                <a:spcPct val="90000"/>
              </a:lnSpc>
              <a:spcBef>
                <a:spcPct val="50000"/>
              </a:spcBef>
              <a:defRPr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Самореализация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50000"/>
              </a:spcBef>
              <a:defRPr/>
            </a:pP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50000"/>
              </a:spcBef>
              <a:defRPr/>
            </a:pPr>
            <a:endParaRPr lang="ru-RU" sz="1400" dirty="0"/>
          </a:p>
          <a:p>
            <a:pPr>
              <a:spcBef>
                <a:spcPct val="50000"/>
              </a:spcBef>
              <a:defRPr/>
            </a:pPr>
            <a:endParaRPr lang="ru-RU" sz="1400" dirty="0"/>
          </a:p>
          <a:p>
            <a:pPr>
              <a:spcBef>
                <a:spcPct val="50000"/>
              </a:spcBef>
              <a:defRPr/>
            </a:pPr>
            <a:endParaRPr lang="ru-RU" sz="800" dirty="0"/>
          </a:p>
          <a:p>
            <a:pPr>
              <a:spcBef>
                <a:spcPct val="50000"/>
              </a:spcBef>
              <a:defRPr/>
            </a:pPr>
            <a:endParaRPr lang="ru-RU" sz="800" dirty="0"/>
          </a:p>
        </p:txBody>
      </p:sp>
      <p:pic>
        <p:nvPicPr>
          <p:cNvPr id="5132" name="Picture 22" descr="russia_hc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5516563"/>
            <a:ext cx="14398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xfrm>
            <a:off x="107950" y="260648"/>
            <a:ext cx="8748713" cy="619254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Проектная деятельность обучающихся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b="0" dirty="0" smtClean="0"/>
              <a:t>—</a:t>
            </a:r>
            <a:r>
              <a:rPr lang="ru-RU" sz="3200" dirty="0" smtClean="0"/>
              <a:t> </a:t>
            </a:r>
            <a:r>
              <a:rPr lang="ru-RU" sz="3200" b="0" dirty="0" smtClean="0"/>
              <a:t>деятельность, связанная с </a:t>
            </a:r>
            <a:r>
              <a:rPr lang="ru-RU" sz="3200" dirty="0" smtClean="0"/>
              <a:t>возможностью выразить свои собственные идеи в удобной для них творчески продуманной форме</a:t>
            </a:r>
            <a:r>
              <a:rPr lang="ru-RU" sz="3200" b="0" dirty="0" smtClean="0"/>
              <a:t> и предполагающая наличие основных этапов, характерных для </a:t>
            </a:r>
            <a:r>
              <a:rPr lang="ru-RU" sz="3200" dirty="0" smtClean="0"/>
              <a:t>проектов</a:t>
            </a:r>
            <a:r>
              <a:rPr lang="ru-RU" sz="3200" b="0" dirty="0" smtClean="0"/>
              <a:t> в научной сфере. </a:t>
            </a:r>
            <a:r>
              <a:rPr lang="ru-RU" b="0" dirty="0" err="1" smtClean="0">
                <a:solidFill>
                  <a:schemeClr val="accent2"/>
                </a:solidFill>
              </a:rPr>
              <a:t>Проектность</a:t>
            </a:r>
            <a:r>
              <a:rPr lang="ru-RU" b="0" dirty="0" smtClean="0">
                <a:solidFill>
                  <a:schemeClr val="accent2"/>
                </a:solidFill>
              </a:rPr>
              <a:t> </a:t>
            </a:r>
            <a:r>
              <a:rPr lang="ru-RU" sz="3200" b="0" dirty="0" smtClean="0"/>
              <a:t>- определяет черты современного мышления</a:t>
            </a:r>
            <a:r>
              <a:rPr lang="ru-RU" dirty="0" smtClean="0"/>
              <a:t>.</a:t>
            </a:r>
            <a:r>
              <a:rPr lang="ru-RU" sz="3200" b="0" dirty="0" smtClean="0"/>
              <a:t> </a:t>
            </a:r>
            <a:endParaRPr lang="ru-RU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80400" cy="874713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Этапы</a:t>
            </a:r>
            <a:r>
              <a:rPr lang="ru-RU" sz="3200" b="1" dirty="0" smtClean="0"/>
              <a:t> </a:t>
            </a:r>
            <a:r>
              <a:rPr lang="ru-RU" sz="3600" b="1" dirty="0" smtClean="0"/>
              <a:t>организации проектной деятельности</a:t>
            </a:r>
            <a:endParaRPr lang="ru-RU" sz="3200" b="1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7561262" cy="48244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dirty="0" smtClean="0"/>
              <a:t> Стимулирование поисковой      деятельности участников проекта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dirty="0" smtClean="0"/>
              <a:t> Выявление и постановка проблемы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dirty="0" smtClean="0"/>
              <a:t> Выдвижение гипотезы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dirty="0" smtClean="0"/>
              <a:t> Подбор методик и построение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     плана проектной работы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dirty="0" smtClean="0"/>
              <a:t> Сбор данных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dirty="0" smtClean="0"/>
              <a:t> Анализ и обобщение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dirty="0" smtClean="0"/>
              <a:t> Выводы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25538"/>
            <a:ext cx="8748713" cy="51847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A50021"/>
                </a:solidFill>
              </a:rPr>
              <a:t>Проектный</a:t>
            </a:r>
            <a:r>
              <a:rPr lang="ru-RU" sz="4400" dirty="0" smtClean="0">
                <a:solidFill>
                  <a:srgbClr val="A50021"/>
                </a:solidFill>
              </a:rPr>
              <a:t> метод обучения</a:t>
            </a:r>
            <a:r>
              <a:rPr lang="ru-RU" sz="4400" b="0" dirty="0" smtClean="0"/>
              <a:t> – это способ организации поисковой, творческой деятельности учащихся по решению новых для них проблем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628775"/>
            <a:ext cx="8353425" cy="41767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Главным смыслом проекта в сфере образования является то, что </a:t>
            </a:r>
            <a:r>
              <a:rPr lang="ru-RU" sz="3200" dirty="0" smtClean="0">
                <a:solidFill>
                  <a:srgbClr val="A50021"/>
                </a:solidFill>
              </a:rPr>
              <a:t>он создается для </a:t>
            </a:r>
            <a:r>
              <a:rPr lang="ru-RU" sz="3200" dirty="0" smtClean="0">
                <a:solidFill>
                  <a:schemeClr val="accent2"/>
                </a:solidFill>
              </a:rPr>
              <a:t>другого</a:t>
            </a:r>
            <a:r>
              <a:rPr lang="ru-RU" sz="3200" dirty="0" smtClean="0">
                <a:solidFill>
                  <a:srgbClr val="A50021"/>
                </a:solidFill>
              </a:rPr>
              <a:t> человека, которому доведется столкнуться с проблемой, решению которой посвящен данный проект</a:t>
            </a:r>
            <a:r>
              <a:rPr lang="ru-RU" sz="3200" dirty="0" smtClean="0"/>
              <a:t>. Это означает, что его главная </a:t>
            </a:r>
            <a:r>
              <a:rPr lang="ru-RU" sz="3200" dirty="0" smtClean="0">
                <a:solidFill>
                  <a:srgbClr val="A50021"/>
                </a:solidFill>
              </a:rPr>
              <a:t>цель - развитие личности</a:t>
            </a:r>
            <a:r>
              <a:rPr lang="ru-RU" sz="3200" dirty="0" smtClean="0"/>
              <a:t>, а не получение объективно нового результата, как в «большой» науке</a:t>
            </a:r>
            <a:endParaRPr lang="ru-RU" dirty="0" smtClean="0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250825" y="188913"/>
            <a:ext cx="756126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latin typeface="+mj-lt"/>
              </a:rPr>
              <a:t>Специфика</a:t>
            </a:r>
            <a:r>
              <a:rPr lang="ru-RU" sz="3200" b="1" dirty="0"/>
              <a:t> реализации </a:t>
            </a:r>
            <a:r>
              <a:rPr lang="ru-RU" sz="3200" b="1" dirty="0" smtClean="0"/>
              <a:t>проектной деятельности </a:t>
            </a:r>
            <a:r>
              <a:rPr lang="ru-RU" sz="3200" b="1" dirty="0"/>
              <a:t>в </a:t>
            </a:r>
            <a:r>
              <a:rPr lang="ru-RU" sz="3200" b="1" dirty="0" smtClean="0"/>
              <a:t>школе </a:t>
            </a:r>
            <a:endParaRPr lang="ru-RU" sz="3200" b="1" dirty="0"/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2411413" y="5734050"/>
            <a:ext cx="640873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600" dirty="0">
                <a:solidFill>
                  <a:schemeClr val="accent2"/>
                </a:solidFill>
              </a:rPr>
              <a:t>«Методические рекомендации по организации </a:t>
            </a:r>
            <a:r>
              <a:rPr lang="ru-RU" sz="1600" i="1" dirty="0">
                <a:solidFill>
                  <a:schemeClr val="accent2"/>
                </a:solidFill>
              </a:rPr>
              <a:t>проектной</a:t>
            </a:r>
            <a:r>
              <a:rPr lang="ru-RU" sz="1600" dirty="0">
                <a:solidFill>
                  <a:schemeClr val="accent2"/>
                </a:solidFill>
              </a:rPr>
              <a:t> и исследовательской деятельности обучающихся в образовательных учреждениях г. Москвы»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135096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Элементы </a:t>
            </a:r>
            <a:r>
              <a:rPr lang="ru-RU" sz="2800" b="1" dirty="0" smtClean="0"/>
              <a:t>проектной</a:t>
            </a:r>
            <a:r>
              <a:rPr lang="ru-RU" sz="2800" b="1" dirty="0" smtClean="0">
                <a:solidFill>
                  <a:schemeClr val="tx1"/>
                </a:solidFill>
              </a:rPr>
              <a:t> деятельности, которые необходимо формировать у учащихся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73238"/>
            <a:ext cx="8280400" cy="417671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Проблемные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Проектирование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Коммуникативные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Поисковые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Информационные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Презентационные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5856" y="476672"/>
            <a:ext cx="2160240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Проект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628800"/>
            <a:ext cx="2160240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Монопроект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56176" y="1268760"/>
            <a:ext cx="2304256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Межпредметный (групповой проект)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91680" y="4149080"/>
            <a:ext cx="2304256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Краткосрочный (творческое задание)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92080" y="3861048"/>
            <a:ext cx="2160240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Творческий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67944" y="2708920"/>
            <a:ext cx="2376264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Информационный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72200" y="5013176"/>
            <a:ext cx="2160240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Прикладной</a:t>
            </a:r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>
            <a:stCxn id="4" idx="1"/>
          </p:cNvCxnSpPr>
          <p:nvPr/>
        </p:nvCxnSpPr>
        <p:spPr>
          <a:xfrm flipH="1">
            <a:off x="1979712" y="836712"/>
            <a:ext cx="129614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483768" y="2348880"/>
            <a:ext cx="0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5436096" y="2276872"/>
            <a:ext cx="108012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948264" y="2276872"/>
            <a:ext cx="72008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7884368" y="2276872"/>
            <a:ext cx="144016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5436096" y="692696"/>
            <a:ext cx="172819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Краткосрочный проект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/>
              <a:t> </a:t>
            </a:r>
            <a:r>
              <a:rPr lang="ru-RU" dirty="0" smtClean="0">
                <a:solidFill>
                  <a:schemeClr val="accent2"/>
                </a:solidFill>
              </a:rPr>
              <a:t>Творческая задача </a:t>
            </a:r>
            <a:r>
              <a:rPr lang="ru-RU" dirty="0" smtClean="0"/>
              <a:t>– это задание, требующее от ученика нахождения нового алгоритма решения.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Примером </a:t>
            </a:r>
            <a:r>
              <a:rPr lang="ru-RU" dirty="0" smtClean="0">
                <a:solidFill>
                  <a:schemeClr val="accent2"/>
                </a:solidFill>
              </a:rPr>
              <a:t>форм обучения </a:t>
            </a:r>
            <a:r>
              <a:rPr lang="ru-RU" dirty="0" smtClean="0"/>
              <a:t>могут быть: отчет по экскурсиям, написание сочинений и сказок по выбранной теме, составление кроссвордов, вопросы и задания для одноклассников по определенной тематике.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300</TotalTime>
  <Words>414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 «Формирование приемов учебной деятельности в условиях проектного обучения на уроках естественно – научного цикла» </vt:lpstr>
      <vt:lpstr>Социальный заказ</vt:lpstr>
      <vt:lpstr>Проектная деятельность обучающихся — деятельность, связанная с возможностью выразить свои собственные идеи в удобной для них творчески продуманной форме и предполагающая наличие основных этапов, характерных для проектов в научной сфере. Проектность - определяет черты современного мышления. </vt:lpstr>
      <vt:lpstr>Этапы организации проектной деятельности</vt:lpstr>
      <vt:lpstr>Проектный метод обучения – это способ организации поисковой, творческой деятельности учащихся по решению новых для них проблем</vt:lpstr>
      <vt:lpstr>Главным смыслом проекта в сфере образования является то, что он создается для другого человека, которому доведется столкнуться с проблемой, решению которой посвящен данный проект. Это означает, что его главная цель - развитие личности, а не получение объективно нового результата, как в «большой» науке</vt:lpstr>
      <vt:lpstr>Элементы проектной деятельности, которые необходимо формировать у учащихся</vt:lpstr>
      <vt:lpstr>Слайд 8</vt:lpstr>
      <vt:lpstr>Краткосрочный проект</vt:lpstr>
      <vt:lpstr>Информационный проект</vt:lpstr>
      <vt:lpstr>Исследовательский проект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«Формирование приемов учебной деятельности в условиях проектного обучения на уроках естественно – научного цикла.» </dc:title>
  <dc:creator>Галя</dc:creator>
  <cp:lastModifiedBy>Галя</cp:lastModifiedBy>
  <cp:revision>50</cp:revision>
  <dcterms:created xsi:type="dcterms:W3CDTF">2013-04-11T14:05:40Z</dcterms:created>
  <dcterms:modified xsi:type="dcterms:W3CDTF">2013-04-14T11:07:45Z</dcterms:modified>
</cp:coreProperties>
</file>