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586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Случайные события. Случайный эксперимент. Элементарные исходы.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611607"/>
            <a:ext cx="4030216" cy="119970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Учитель математики</a:t>
            </a:r>
          </a:p>
          <a:p>
            <a:r>
              <a:rPr lang="ru-RU" sz="1600" dirty="0" smtClean="0"/>
              <a:t> МБОУ СОШ сельского поселения</a:t>
            </a:r>
          </a:p>
          <a:p>
            <a:r>
              <a:rPr lang="ru-RU" sz="1600" dirty="0" smtClean="0"/>
              <a:t> «Поселок </a:t>
            </a:r>
            <a:r>
              <a:rPr lang="ru-RU" sz="1600" dirty="0" err="1" smtClean="0"/>
              <a:t>Тумнин</a:t>
            </a:r>
            <a:r>
              <a:rPr lang="ru-RU" sz="1600" dirty="0" smtClean="0"/>
              <a:t>» </a:t>
            </a:r>
          </a:p>
          <a:p>
            <a:r>
              <a:rPr lang="ru-RU" sz="1600" dirty="0" smtClean="0"/>
              <a:t>Солдатова И.А.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251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Исходом (или элементарным исходом , элементарным событием) называется один из взаимоисключающих друг друга вариантов, которым может завершаться случайный эксперимент. В результате эксперимента всегда происходит один и только один из </a:t>
            </a:r>
            <a:r>
              <a:rPr lang="ru-RU" smtClean="0"/>
              <a:t>его исходов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Элементарный исход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6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Частота и вероятность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49" y="2564904"/>
            <a:ext cx="7128107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7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Подбрасывание </a:t>
            </a:r>
            <a:r>
              <a:rPr lang="ru-RU" dirty="0" err="1" smtClean="0"/>
              <a:t>манеты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42" y="1556792"/>
            <a:ext cx="7332666" cy="404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4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Подбрасывание кубика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0" y="2559049"/>
            <a:ext cx="7490808" cy="31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Вероятность события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1" y="3159124"/>
            <a:ext cx="8455108" cy="10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4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Вынимание шаров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7" y="1844824"/>
            <a:ext cx="7749821" cy="320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Велосипеды с дефектом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794153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9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Случайные события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подбрасывании игрального кубика выпадет 6 очков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Событие называется случайным, если при  одних и тех же условиях оно может как произойти, так и не произойти.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Неоднократное воспроизведение одного и того же условия, в котором наблюдается данное событие, позволяет судить о его случайности.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0125" y="2918039"/>
            <a:ext cx="2194750" cy="165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2442">
            <a:off x="4860032" y="1988840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Любое случайное событие всегда имеет в виду наличие определенных условий. Этот комплекс условий называют </a:t>
            </a:r>
            <a:r>
              <a:rPr lang="ru-RU" b="1" i="1" dirty="0" smtClean="0"/>
              <a:t>случайным опытом </a:t>
            </a:r>
            <a:r>
              <a:rPr lang="ru-RU" dirty="0" smtClean="0"/>
              <a:t>или</a:t>
            </a:r>
            <a:r>
              <a:rPr lang="ru-RU" b="1" i="1" dirty="0" smtClean="0"/>
              <a:t> случайным экспериментом.</a:t>
            </a:r>
          </a:p>
          <a:p>
            <a:endParaRPr lang="ru-RU" b="1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Случайный эксперимент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8070">
            <a:off x="1115616" y="4077072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59">
            <a:off x="5672138" y="4284814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1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случайные события в теории вероятности связаны со случайным экспериментом, в том числе:</a:t>
            </a:r>
          </a:p>
          <a:p>
            <a:r>
              <a:rPr lang="ru-RU" dirty="0" smtClean="0"/>
              <a:t>Невозможные, которые никогда не могут произойти;</a:t>
            </a:r>
          </a:p>
          <a:p>
            <a:r>
              <a:rPr lang="ru-RU" dirty="0" smtClean="0"/>
              <a:t>Достоверные, которые происходят при </a:t>
            </a:r>
            <a:r>
              <a:rPr lang="ru-RU" dirty="0"/>
              <a:t>к</a:t>
            </a:r>
            <a:r>
              <a:rPr lang="ru-RU" dirty="0" smtClean="0"/>
              <a:t>аждом таком эксперименте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Случайное событие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Невозможное событие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ru-RU" dirty="0" smtClean="0"/>
              <a:t>На игральном кубике выпадет 7 очков</a:t>
            </a:r>
          </a:p>
          <a:p>
            <a:r>
              <a:rPr lang="ru-RU" dirty="0" smtClean="0"/>
              <a:t>После двух подбрасываний кубика сумма очков буде равна 13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033">
            <a:off x="3821885" y="1526756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272">
            <a:off x="5791475" y="4522568"/>
            <a:ext cx="2544166" cy="16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4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игральном кубике </a:t>
            </a:r>
            <a:r>
              <a:rPr lang="ru-RU" dirty="0" smtClean="0"/>
              <a:t>выпадет меньше </a:t>
            </a:r>
            <a:r>
              <a:rPr lang="ru-RU" dirty="0"/>
              <a:t>7 очков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Достоверное событие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4" y="2524124"/>
            <a:ext cx="4024461" cy="364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6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Подбрасывание монеты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Простейший случайный эксперимент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52969"/>
            <a:ext cx="15525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86519"/>
            <a:ext cx="3028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95094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26003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b="1" dirty="0" smtClean="0"/>
                  <a:t>Подбрасывание кубика</a:t>
                </a:r>
              </a:p>
              <a:p>
                <a:r>
                  <a:rPr lang="ru-RU" b="1" dirty="0" smtClean="0"/>
                  <a:t>Выбор перчаток</a:t>
                </a:r>
              </a:p>
              <a:p>
                <a:r>
                  <a:rPr lang="ru-RU" b="1" dirty="0" smtClean="0"/>
                  <a:t>Выбор шаров </a:t>
                </a:r>
                <a:r>
                  <a:rPr lang="ru-RU" dirty="0" smtClean="0"/>
                  <a:t>(</a:t>
                </a:r>
                <a:r>
                  <a:rPr lang="ru-RU" sz="1800" dirty="0" smtClean="0"/>
                  <a:t>имеется </a:t>
                </a:r>
                <a:r>
                  <a:rPr lang="en-US" sz="1800" dirty="0" smtClean="0"/>
                  <a:t>M</a:t>
                </a:r>
                <a:r>
                  <a:rPr lang="ru-RU" sz="1800" dirty="0" smtClean="0"/>
                  <a:t> одинаковых на ощупь шаров, вынимают не глядя </a:t>
                </a:r>
                <a:r>
                  <a:rPr lang="en-US" sz="1800" dirty="0" smtClean="0"/>
                  <a:t>N </a:t>
                </a:r>
                <a:r>
                  <a:rPr lang="ru-RU" sz="1800" dirty="0" smtClean="0"/>
                  <a:t>шаров)</a:t>
                </a:r>
              </a:p>
              <a:p>
                <a:pPr marL="0" indent="0">
                  <a:buNone/>
                </a:pPr>
                <a:r>
                  <a:rPr lang="ru-RU" sz="1800" i="1" dirty="0" smtClean="0"/>
                  <a:t>-Выбор с возвращ</a:t>
                </a:r>
                <a:r>
                  <a:rPr lang="ru-RU" sz="1800" i="1" dirty="0"/>
                  <a:t>е</a:t>
                </a:r>
                <a:r>
                  <a:rPr lang="ru-RU" sz="1800" i="1" dirty="0" smtClean="0"/>
                  <a:t>нием</a:t>
                </a:r>
                <a:r>
                  <a:rPr lang="en-US" sz="1800" i="1" dirty="0" smtClean="0"/>
                  <a:t> </a:t>
                </a:r>
                <a:r>
                  <a:rPr lang="ru-RU" sz="1800" i="1" dirty="0" smtClean="0"/>
                  <a:t>(</a:t>
                </a:r>
                <a:r>
                  <a:rPr lang="en-US" sz="1800" i="1" dirty="0" smtClean="0"/>
                  <a:t>N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1800" b="0" i="1" dirty="0" smtClean="0">
                  <a:ea typeface="Cambria Math"/>
                </a:endParaRPr>
              </a:p>
              <a:p>
                <a:pPr>
                  <a:buFontTx/>
                  <a:buChar char="-"/>
                </a:pPr>
                <a:r>
                  <a:rPr lang="ru-RU" sz="1800" i="1" dirty="0" smtClean="0"/>
                  <a:t>Выбор без возвращения (</a:t>
                </a:r>
                <a:r>
                  <a:rPr lang="en-US" sz="1800" i="1" dirty="0" smtClean="0"/>
                  <a:t>N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𝑀</m:t>
                    </m:r>
                  </m:oMath>
                </a14:m>
                <a:r>
                  <a:rPr lang="ru-RU" sz="1800" i="1" dirty="0" smtClean="0"/>
                  <a:t>)</a:t>
                </a:r>
                <a:endParaRPr lang="en-US" sz="1800" i="1" dirty="0" smtClean="0"/>
              </a:p>
              <a:p>
                <a:pPr>
                  <a:buFontTx/>
                  <a:buChar char="-"/>
                </a:pPr>
                <a:r>
                  <a:rPr lang="ru-RU" sz="1800" i="1" dirty="0" smtClean="0"/>
                  <a:t>Одновременный выбор</a:t>
                </a:r>
              </a:p>
              <a:p>
                <a:pPr>
                  <a:buFontTx/>
                  <a:buChar char="-"/>
                </a:pPr>
                <a:endParaRPr lang="ru-RU" sz="1800" i="1" dirty="0" smtClean="0"/>
              </a:p>
              <a:p>
                <a:pPr lvl="0"/>
                <a:r>
                  <a:rPr lang="ru-RU" b="1" dirty="0" smtClean="0">
                    <a:solidFill>
                      <a:prstClr val="black"/>
                    </a:solidFill>
                  </a:rPr>
                  <a:t>Поступление абитуриента в МГУ </a:t>
                </a:r>
                <a:r>
                  <a:rPr lang="ru-RU" sz="1900" i="1" dirty="0" smtClean="0">
                    <a:solidFill>
                      <a:prstClr val="black"/>
                    </a:solidFill>
                  </a:rPr>
                  <a:t>(непредсказуемость, возможность многократного повторения проблематично)</a:t>
                </a:r>
                <a:endParaRPr lang="ru-RU" sz="1900" i="1" dirty="0">
                  <a:solidFill>
                    <a:prstClr val="black"/>
                  </a:solidFill>
                </a:endParaRPr>
              </a:p>
              <a:p>
                <a:pPr>
                  <a:buFontTx/>
                  <a:buChar char="-"/>
                </a:pPr>
                <a:endParaRPr lang="ru-RU" sz="1800" i="1" dirty="0" smtClean="0"/>
              </a:p>
              <a:p>
                <a:pPr>
                  <a:buFontTx/>
                  <a:buChar char="-"/>
                </a:pPr>
                <a:endParaRPr lang="ru-RU" sz="1800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15" b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случайных экспериментов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</TotalTime>
  <Words>274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Случайные события. Случайный эксперимент. Элементарные исходы.</vt:lpstr>
      <vt:lpstr>Случайные события</vt:lpstr>
      <vt:lpstr>Презентация PowerPoint</vt:lpstr>
      <vt:lpstr>Случайный эксперимент</vt:lpstr>
      <vt:lpstr>Случайное событие</vt:lpstr>
      <vt:lpstr>Невозможное событие</vt:lpstr>
      <vt:lpstr>Достоверное событие</vt:lpstr>
      <vt:lpstr>Простейший случайный эксперимент</vt:lpstr>
      <vt:lpstr>Примеры случайных экспериментов</vt:lpstr>
      <vt:lpstr>Элементарный исход</vt:lpstr>
      <vt:lpstr>Частота и вероятность</vt:lpstr>
      <vt:lpstr>Подбрасывание манеты</vt:lpstr>
      <vt:lpstr>Подбрасывание кубика</vt:lpstr>
      <vt:lpstr>Вероятность события</vt:lpstr>
      <vt:lpstr>Вынимание шаров</vt:lpstr>
      <vt:lpstr>Велосипеды с дефектом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Случайные события. Случайный эксперимент. Элементарные исходы.</dc:title>
  <dc:creator>ИРИНА</dc:creator>
  <cp:lastModifiedBy>ИРИНА</cp:lastModifiedBy>
  <cp:revision>15</cp:revision>
  <dcterms:created xsi:type="dcterms:W3CDTF">2014-04-05T23:29:04Z</dcterms:created>
  <dcterms:modified xsi:type="dcterms:W3CDTF">2014-04-22T08:14:59Z</dcterms:modified>
</cp:coreProperties>
</file>