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  <p:sldMasterId id="2147483892" r:id="rId2"/>
  </p:sldMasterIdLst>
  <p:sldIdLst>
    <p:sldId id="256" r:id="rId3"/>
    <p:sldId id="274" r:id="rId4"/>
    <p:sldId id="268" r:id="rId5"/>
    <p:sldId id="257" r:id="rId6"/>
    <p:sldId id="258" r:id="rId7"/>
    <p:sldId id="260" r:id="rId8"/>
    <p:sldId id="261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2" autoAdjust="0"/>
    <p:restoredTop sz="94671" autoAdjust="0"/>
  </p:normalViewPr>
  <p:slideViewPr>
    <p:cSldViewPr>
      <p:cViewPr varScale="1">
        <p:scale>
          <a:sx n="78" d="100"/>
          <a:sy n="78" d="100"/>
        </p:scale>
        <p:origin x="-35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7BCF0-9756-472E-AAD7-9A83F238D919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457E2-3275-42B8-A564-32F57EE0C8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CC03B-39BC-4F75-9DD3-D41DC2FECB37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D12AB-15C4-4CD0-90E0-66D0CE498C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D02E8-1D90-422E-9A6F-E39546DD1DC6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CEC4B-1C30-4966-A94C-499E1164B7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FEB54-2D38-4715-A436-C02D5A0CDE99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F5883-1693-4172-94A9-5A4766BE54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95662-96AA-439C-B94E-71041820BBC6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8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31834-F103-41AC-A5D7-66A29841F6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FE5D3-CFDD-43F0-995E-3880AF284D5C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4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31CA0-FD4D-4B9C-8A3C-311A3524BB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03674-AB9E-4059-B6FB-87260963D824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3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EBC4C-3E1C-45CC-A252-EEA15F37FF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7C4C1-8B99-48C4-B6C2-268265D3A84D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9FBD5-FD86-4A30-A981-673DB5EBD9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05019-B59A-48E2-BBAB-1E4E00E9542A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D99F7-0D04-4A22-85A2-169E3B0442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3E891-0DEC-4AD3-A1F7-14BD5FC05638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EA587-494E-4263-934A-422E0E1662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7400" cy="56197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97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CD095-9BD7-4BDA-9B73-839EFD512965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65539-400F-4439-AEEC-215E888BC8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6172F-B0E3-46BB-84B5-26035E98B78A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8EF2C-069D-41F1-8FDC-10261E44C6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53488-1F52-4671-A83D-079C54AAAEE3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45322-3C04-480F-92F2-3BA5EA8691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92FAC-0148-45BF-A46E-88E7400876B7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5A91C-EFA1-4760-8BA8-63659ABE8C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730F1-FBD4-4D0A-AFA1-F49FBFF29910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57495-9F4D-4BCB-89DB-1962F15796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1740D-EBB9-426E-A683-69CF5BEB8BE5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B2CAC-63C0-4956-8C75-AE292587BB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5B14A-0DFB-4684-825C-39EF9E20000F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5AAD7-0B98-491A-8E11-D07EE61791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7F441-6290-49D5-8E49-10FD9F8B0E52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87C1C-BCE1-4600-BF3F-380BCADDA6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4AC96-3084-4884-A9EE-136DA9443704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368A9-A17A-4CAF-BA31-949BB5E62E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7187D3-20B1-49EF-ADC2-1EA8F669EBF0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BC2908-F604-4308-92F2-982089D3FD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</p:sldLayoutIdLst>
  <p:transition spd="slow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10244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45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46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Date Placeholder 2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79B963-4EFC-4E96-BEA3-A9A3F3F08AC5}" type="datetimeFigureOut">
              <a:rPr lang="ru-RU"/>
              <a:pPr>
                <a:defRPr/>
              </a:pPr>
              <a:t>11.04.2014</a:t>
            </a:fld>
            <a:endParaRPr lang="ru-RU"/>
          </a:p>
        </p:txBody>
      </p:sp>
      <p:sp>
        <p:nvSpPr>
          <p:cNvPr id="15" name="Footer Placeholder 18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Slide Number Placeholder 26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17C5F6-C75E-4628-A0C0-95A4DF0FFD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 spd="slow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>
          <a:solidFill>
            <a:schemeClr val="tx1"/>
          </a:solidFill>
          <a:latin typeface="+mn-lt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>
          <a:solidFill>
            <a:schemeClr val="tx1"/>
          </a:solidFill>
          <a:latin typeface="+mn-lt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5pPr>
      <a:lvl6pPr marL="19192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6pPr>
      <a:lvl7pPr marL="23764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7pPr>
      <a:lvl8pPr marL="28336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8pPr>
      <a:lvl9pPr marL="32908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26430" y="2106390"/>
            <a:ext cx="5723468" cy="1828089"/>
          </a:xfrm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5600" b="1" kern="1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  </a:t>
            </a:r>
            <a:r>
              <a:rPr lang="ru-RU" sz="5600" b="1" kern="120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Задания </a:t>
            </a:r>
            <a:r>
              <a:rPr lang="ru-RU" sz="5600" b="1" kern="12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с </a:t>
            </a:r>
            <a:r>
              <a:rPr lang="en-US" sz="5600" b="1" kern="1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   </a:t>
            </a:r>
            <a:r>
              <a:rPr lang="ru-RU" sz="5600" b="1" kern="1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параметром</a:t>
            </a:r>
            <a:endParaRPr lang="ru-RU" sz="5600" b="1" kern="1200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1835150" y="260350"/>
            <a:ext cx="54006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/>
              <a:t>ГБОУ СОШ № 1392 ИМ. Д.В. РЯБИНКИНА</a:t>
            </a:r>
            <a:br>
              <a:rPr lang="ru-RU" altLang="ru-RU"/>
            </a:br>
            <a:r>
              <a:rPr lang="ru-RU" altLang="ru-RU"/>
              <a:t>С УГЛУБЛЕННЫМ ИЗУЧЕНИЕМ ОТДЕЛЬНЫХ ПРЕДМЕТОВ</a:t>
            </a:r>
            <a:endParaRPr lang="ru-RU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700338" y="1557338"/>
            <a:ext cx="320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2800">
                <a:effectLst>
                  <a:outerShdw blurRad="38100" dist="38100" dir="2700000" algn="tl">
                    <a:srgbClr val="04617B"/>
                  </a:outerShdw>
                </a:effectLst>
              </a:rPr>
              <a:t>Проектная работа</a:t>
            </a:r>
            <a:endParaRPr lang="ru-RU" sz="2800">
              <a:effectLst>
                <a:outerShdw blurRad="38100" dist="38100" dir="2700000" algn="tl">
                  <a:srgbClr val="04617B"/>
                </a:outerShdw>
              </a:effectLst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572000" y="4724400"/>
            <a:ext cx="4572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ru-RU" altLang="ru-RU"/>
              <a:t>Выполнила ученица 9 «А» класса</a:t>
            </a:r>
          </a:p>
          <a:p>
            <a:pPr algn="r">
              <a:defRPr/>
            </a:pPr>
            <a:r>
              <a:rPr lang="ru-RU" altLang="ru-RU" b="1" i="1">
                <a:effectLst>
                  <a:outerShdw blurRad="38100" dist="38100" dir="2700000" algn="tl">
                    <a:srgbClr val="04617B"/>
                  </a:outerShdw>
                </a:effectLst>
              </a:rPr>
              <a:t>Яресько Алиса</a:t>
            </a:r>
          </a:p>
          <a:p>
            <a:pPr algn="r">
              <a:defRPr/>
            </a:pPr>
            <a:r>
              <a:rPr lang="ru-RU" altLang="ru-RU"/>
              <a:t>Руководитель:</a:t>
            </a:r>
          </a:p>
          <a:p>
            <a:pPr algn="r">
              <a:defRPr/>
            </a:pPr>
            <a:r>
              <a:rPr lang="ru-RU"/>
              <a:t>учитель математики </a:t>
            </a:r>
            <a:r>
              <a:rPr lang="ru-RU" b="1" i="1">
                <a:effectLst>
                  <a:outerShdw blurRad="38100" dist="38100" dir="2700000" algn="tl">
                    <a:srgbClr val="04617B"/>
                  </a:outerShdw>
                </a:effectLst>
              </a:rPr>
              <a:t>Цырмаева А.С</a:t>
            </a:r>
            <a:r>
              <a:rPr lang="ru-RU" b="1" i="1" u="sng"/>
              <a:t>.</a:t>
            </a:r>
            <a:r>
              <a:rPr lang="ru-RU"/>
              <a:t> 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492896"/>
            <a:ext cx="8229600" cy="11430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внимание!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1"/>
          <p:cNvSpPr>
            <a:spLocks noGrp="1"/>
          </p:cNvSpPr>
          <p:nvPr>
            <p:ph type="body" idx="1"/>
          </p:nvPr>
        </p:nvSpPr>
        <p:spPr>
          <a:xfrm>
            <a:off x="323850" y="1196975"/>
            <a:ext cx="8229600" cy="43894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Цель проекта: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Прямоугольник 1"/>
          <p:cNvSpPr>
            <a:spLocks noChangeArrowheads="1"/>
          </p:cNvSpPr>
          <p:nvPr/>
        </p:nvSpPr>
        <p:spPr bwMode="auto">
          <a:xfrm>
            <a:off x="755650" y="1989138"/>
            <a:ext cx="7848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Решить уравнение с параметром, это значит показать, каким образом, для любого значения параметра можно найти соответствующее множество корней, если таковы существуют или установить, что при этом значении параметра корней нет.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050" y="0"/>
            <a:ext cx="5329238" cy="1503363"/>
          </a:xfrm>
        </p:spPr>
        <p:txBody>
          <a:bodyPr/>
          <a:lstStyle/>
          <a:p>
            <a:pPr algn="ctr" eaLnBrk="1" hangingPunct="1"/>
            <a:r>
              <a:rPr lang="ru-RU" sz="4400" b="1" i="1" smtClean="0"/>
              <a:t>Глава</a:t>
            </a:r>
            <a:r>
              <a:rPr lang="en-US" sz="4400" b="1" i="1" smtClean="0"/>
              <a:t> I </a:t>
            </a:r>
            <a:br>
              <a:rPr lang="en-US" sz="4400" b="1" i="1" smtClean="0"/>
            </a:br>
            <a:r>
              <a:rPr lang="ru-RU" sz="4400" b="1" i="1" smtClean="0"/>
              <a:t>Пример №1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1511300"/>
          </a:xfrm>
        </p:spPr>
        <p:txBody>
          <a:bodyPr>
            <a:no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Известно, что графики функций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у=2х²+рх-12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у=х²+6х-16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имеют ровно одну общую точку, причем абсцисса этой точки положительна. Найдите координаты этой точки и постройте графики  в одной системе координат.</a:t>
            </a:r>
          </a:p>
        </p:txBody>
      </p:sp>
      <p:pic>
        <p:nvPicPr>
          <p:cNvPr id="1027" name="Picture 3" descr="D:\мои графики\вариант 21.gif"/>
          <p:cNvPicPr>
            <a:picLocks noChangeAspect="1" noChangeArrowheads="1"/>
          </p:cNvPicPr>
          <p:nvPr/>
        </p:nvPicPr>
        <p:blipFill>
          <a:blip r:embed="rId2"/>
          <a:srcRect t="1997" b="11749"/>
          <a:stretch>
            <a:fillRect/>
          </a:stretch>
        </p:blipFill>
        <p:spPr bwMode="auto">
          <a:xfrm>
            <a:off x="196850" y="2708275"/>
            <a:ext cx="894715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11188" y="3141663"/>
            <a:ext cx="2147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630238" algn="l"/>
              </a:tabLst>
            </a:pPr>
            <a:r>
              <a:rPr lang="ru-RU" altLang="zh-CN" sz="2400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Ответ: (2;0)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mtClean="0"/>
              <a:t>Пример №2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143986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4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Постройте график функции у=х</a:t>
            </a:r>
            <a:r>
              <a:rPr lang="ru-RU" sz="2400" b="1" i="1" baseline="30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-41х²+400//(x+5)(x-4) и определите, при каких значениях параметра b прямая у=b имеет с графиком ровно одну общую точку?</a:t>
            </a:r>
          </a:p>
        </p:txBody>
      </p:sp>
      <p:sp>
        <p:nvSpPr>
          <p:cNvPr id="26627" name="Прямоугольник 5"/>
          <p:cNvSpPr>
            <a:spLocks noChangeArrowheads="1"/>
          </p:cNvSpPr>
          <p:nvPr/>
        </p:nvSpPr>
        <p:spPr bwMode="auto">
          <a:xfrm>
            <a:off x="6350" y="2274888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 descr="вариант 2 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05038"/>
            <a:ext cx="9144000" cy="440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79388" y="2997200"/>
            <a:ext cx="3351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-269875" algn="l"/>
                <a:tab pos="630238" algn="l"/>
              </a:tabLst>
            </a:pPr>
            <a:r>
              <a:rPr lang="ru-RU" altLang="zh-CN" sz="2400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Ответ: -20,25; -8; 10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969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Глава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Пример 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8313" y="1052513"/>
            <a:ext cx="7632700" cy="18002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Постройте график функции у=|х²-6х+5| и определите, при каких значениях а прямая у=а имеет с графиком четыре общих точки?</a:t>
            </a:r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781300"/>
            <a:ext cx="8964612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684213" y="3500438"/>
            <a:ext cx="2719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altLang="zh-CN" sz="2400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Ответ: у € (0;4)</a:t>
            </a:r>
            <a:r>
              <a:rPr lang="ru-RU" altLang="zh-CN"/>
              <a:t>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276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675" y="-387350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 №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7675" y="620713"/>
            <a:ext cx="8229600" cy="1655762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Известно, что прямая у=3х+а и линия |у|+|х|=4 имеют ровно одну общую точку. Найдите все возможные значения а и постройте для них графики этих уравнений.</a:t>
            </a:r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33600"/>
            <a:ext cx="9144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684213" y="3068638"/>
            <a:ext cx="2386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altLang="zh-CN" sz="2400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Ответ: -12;12</a:t>
            </a:r>
            <a:endParaRPr lang="ru-RU" altLang="zh-CN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1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86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29600" cy="11525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Глава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  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 №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981075"/>
            <a:ext cx="8820150" cy="5876925"/>
          </a:xfrm>
        </p:spPr>
        <p:txBody>
          <a:bodyPr>
            <a:noAutofit/>
          </a:bodyPr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sz="2200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Найдите все значения параметра а, при которых сумма квадратов корней уравнения х²-ах+а+7=0 равна 10</a:t>
            </a:r>
            <a:r>
              <a:rPr lang="ru-RU" sz="22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</a:t>
            </a:r>
            <a:endParaRPr lang="en-US" sz="2200" b="1" i="1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	Для того, чтобы сумма квадратов корней чему-то равнялась, эти корни должны существовать.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u="sng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800" b="1" u="sng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u="sng" smtClean="0">
                <a:latin typeface="Times New Roman" pitchFamily="18" charset="0"/>
                <a:cs typeface="Times New Roman" pitchFamily="18" charset="0"/>
              </a:rPr>
              <a:t>шаг: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	Значит, D нашего уравнения должен быть неотрицательным.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D=b²-4ac;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х²-ах+а+7=0;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D=а²-4(а+7)=а²-4а-28;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а²-4а-28≥0.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u="sng" smtClean="0">
                <a:latin typeface="Times New Roman" pitchFamily="18" charset="0"/>
                <a:cs typeface="Times New Roman" pitchFamily="18" charset="0"/>
              </a:rPr>
              <a:t>2 шаг.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	Решим неравенство.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а²-4а-28≥0;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а²-4а-28=0;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D=16+112=128=2∙64;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а1,2 =4±√2∙√64//2=2±4√2.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а € (-∞;2-4√2], [2+4√2;+∞).</a:t>
            </a:r>
            <a:endParaRPr lang="ru-RU" sz="18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600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0"/>
            <a:ext cx="8820150" cy="61658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u="sng" smtClean="0">
                <a:latin typeface="Times New Roman" pitchFamily="18" charset="0"/>
                <a:cs typeface="Times New Roman" pitchFamily="18" charset="0"/>
              </a:rPr>
              <a:t>3 шаг.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	При таких а у исходного уравнения найдутся (возможно совпадающие) корни х1 и х2, сумма которых будет равняться 10.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	Сначала запишем теорему Виета и систему уравнений: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х1+х2=а,                  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х1∙ х2=а+7; 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Решить мы ее не можем, так как 3 неизвестных на 2 системы.  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Теперь, не вычисляя корней, можно найти сумму квадратов через а.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х²1∙х²2=(х1+х2)²-2х1х2. 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а²-2(а+7) – сумма квадратов через а.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1800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u="sng" smtClean="0">
                <a:latin typeface="Times New Roman" pitchFamily="18" charset="0"/>
                <a:cs typeface="Times New Roman" pitchFamily="18" charset="0"/>
              </a:rPr>
              <a:t>4 шаг.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а²-2а-14=10;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а²-2а=24;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а²-2а-24=0;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D=4+96=100;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а1,2=2±10//2;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а1=6, х2=-4.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1800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u="sng" smtClean="0">
                <a:latin typeface="Times New Roman" pitchFamily="18" charset="0"/>
                <a:cs typeface="Times New Roman" pitchFamily="18" charset="0"/>
              </a:rPr>
              <a:t>5 шаг.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	Надо проверить, соответствует ли найденные параметры а условию, D&gt;0.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а²-4а-28.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а≠6 – исключаем, D&lt;0.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4&gt;0, при а=-4.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u="sng" smtClean="0"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: а=-4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1800" b="1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Поток">
  <a:themeElements>
    <a:clrScheme name="1_Поток 1">
      <a:dk1>
        <a:srgbClr val="04617B"/>
      </a:dk1>
      <a:lt1>
        <a:srgbClr val="FFFFFF"/>
      </a:lt1>
      <a:dk2>
        <a:srgbClr val="000000"/>
      </a:dk2>
      <a:lt2>
        <a:srgbClr val="DBF5F9"/>
      </a:lt2>
      <a:accent1>
        <a:srgbClr val="0F6FC6"/>
      </a:accent1>
      <a:accent2>
        <a:srgbClr val="009DD9"/>
      </a:accent2>
      <a:accent3>
        <a:srgbClr val="AAAAAA"/>
      </a:accent3>
      <a:accent4>
        <a:srgbClr val="DADADA"/>
      </a:accent4>
      <a:accent5>
        <a:srgbClr val="AABBDF"/>
      </a:accent5>
      <a:accent6>
        <a:srgbClr val="008EC4"/>
      </a:accent6>
      <a:hlink>
        <a:srgbClr val="F49100"/>
      </a:hlink>
      <a:folHlink>
        <a:srgbClr val="85DFD0"/>
      </a:folHlink>
    </a:clrScheme>
    <a:fontScheme name="1_Поток">
      <a:majorFont>
        <a:latin typeface="Calibri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Поток 1">
        <a:dk1>
          <a:srgbClr val="04617B"/>
        </a:dk1>
        <a:lt1>
          <a:srgbClr val="FFFFFF"/>
        </a:lt1>
        <a:dk2>
          <a:srgbClr val="000000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AAAAAA"/>
        </a:accent3>
        <a:accent4>
          <a:srgbClr val="DADADA"/>
        </a:accent4>
        <a:accent5>
          <a:srgbClr val="AABBDF"/>
        </a:accent5>
        <a:accent6>
          <a:srgbClr val="008EC4"/>
        </a:accent6>
        <a:hlink>
          <a:srgbClr val="F49100"/>
        </a:hlink>
        <a:folHlink>
          <a:srgbClr val="85DFD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827</TotalTime>
  <Words>335</Words>
  <Application>Microsoft Office PowerPoint</Application>
  <PresentationFormat>Экран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Constantia</vt:lpstr>
      <vt:lpstr>Wingdings 2</vt:lpstr>
      <vt:lpstr>Times New Roman</vt:lpstr>
      <vt:lpstr>Поток</vt:lpstr>
      <vt:lpstr>1_Поток</vt:lpstr>
      <vt:lpstr>Слайд 1</vt:lpstr>
      <vt:lpstr>Слайд 2</vt:lpstr>
      <vt:lpstr>Слайд 3</vt:lpstr>
      <vt:lpstr>Глава I  Пример №1</vt:lpstr>
      <vt:lpstr>Пример №2</vt:lpstr>
      <vt:lpstr>Глава II  Пример №3</vt:lpstr>
      <vt:lpstr>Пример №4</vt:lpstr>
      <vt:lpstr> Глава III    Пример №5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Задания с параметром</dc:title>
  <dc:creator>Кабинет37</dc:creator>
  <cp:lastModifiedBy>Алиса</cp:lastModifiedBy>
  <cp:revision>37</cp:revision>
  <dcterms:created xsi:type="dcterms:W3CDTF">2014-03-28T07:28:20Z</dcterms:created>
  <dcterms:modified xsi:type="dcterms:W3CDTF">2014-04-11T19:06:21Z</dcterms:modified>
</cp:coreProperties>
</file>