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3E0E-A485-4D5E-B889-9936A2D8A56D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BC1F-676C-4FAC-9717-FB40BAAB1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C3E9-29D4-485C-82E8-6BF061D192F3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B188-3754-4A2C-B198-9F19D594C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86B9-F933-4EBE-8E3C-EB09D412CB8A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34F5-A5A6-4B99-AD4F-66064C830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3685-780E-47ED-9762-CD396196E778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6E2E-21B7-43E6-8B99-EC347731A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077A-D192-4AB8-A715-F4607F5A8E5F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89BD-150C-489A-8579-E6D78FCF0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19F7-0065-4E10-BFE4-DF1B7B3D603D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D95D-D752-4BC5-B8A8-CFE7AACB9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5A8F-A202-4FF6-93AF-3FD9C4FF3D83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5D67-F50B-4939-9C7D-91798431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DEF6-D068-4813-AF90-61385624B6FB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00AD-B04F-4177-A232-F8696DB91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AEE5-008F-470F-9545-6B142A98223A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8CB2-D4C6-4F01-BE46-D4234494E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BF17-F919-4B85-93E1-C5F736B9BD8C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4860-53B1-4CBC-BB3E-FB32A678F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2C93-2041-4B71-A68A-771B5FC84A2F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0097-4B9B-417C-BB1D-09984C4FA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EB0D6-2C94-4432-9827-93CBAF395091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2EBDD8-00D3-4645-82DE-F7B8B06CF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tra-dv.1gb.ru/wp-content/uploads/2011/07/kartinka0431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oublebrick.ru/i/articles/bridges/bridges_big_4417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q-wallpapers.ru/wallpapers/1/hq-wallpapers_ru_nature_2252_800x600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Презентация открытого урока по технологии УМК «Перспектива»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3860800"/>
            <a:ext cx="7921625" cy="1905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Тема урока: «Мосты»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Выполнила: Штыкова Ирина Николаевна, учитель начальных классов ГБОУ ООШ №11 города Новокуйбышевска Самарской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4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439862"/>
          </a:xfrm>
        </p:spPr>
        <p:txBody>
          <a:bodyPr/>
          <a:lstStyle/>
          <a:p>
            <a:pPr eaLnBrk="1" hangingPunct="1"/>
            <a:r>
              <a:rPr lang="ru-RU" sz="6000" smtClean="0"/>
              <a:t>Висячие мосты</a:t>
            </a:r>
            <a:br>
              <a:rPr lang="ru-RU" sz="6000" smtClean="0"/>
            </a:br>
            <a:endParaRPr lang="ru-RU" sz="6000" smtClean="0"/>
          </a:p>
        </p:txBody>
      </p:sp>
      <p:sp>
        <p:nvSpPr>
          <p:cNvPr id="22530" name="Объект 5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/>
            <a:r>
              <a:rPr lang="ru-RU" smtClean="0"/>
              <a:t>Крупнейший подлине и высоте пролёта мост, в котором проезжая часть подвешена на гибких элементах (канатах, цепях)</a:t>
            </a:r>
          </a:p>
        </p:txBody>
      </p:sp>
      <p:sp>
        <p:nvSpPr>
          <p:cNvPr id="22531" name="Объект 6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Рисунок 3" descr="Обои для рабочего стола. Картинка. Природа. Лес. Деревья. Мост. Пропасть. Веревочный мост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38400"/>
            <a:ext cx="424973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84213" y="2492375"/>
            <a:ext cx="7772400" cy="1524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pPr eaLnBrk="1" hangingPunct="1"/>
            <a:r>
              <a:rPr lang="ru-RU" sz="6000" smtClean="0"/>
              <a:t>Путепровод – мост через дорогу</a:t>
            </a:r>
          </a:p>
        </p:txBody>
      </p:sp>
      <p:pic>
        <p:nvPicPr>
          <p:cNvPr id="23555" name="Picture 4" descr="File:2008-07-04 I-85 Gregson St overp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20938"/>
            <a:ext cx="60483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553325" cy="34861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pPr eaLnBrk="1" hangingPunct="1"/>
            <a:r>
              <a:rPr lang="ru-RU" sz="4800" smtClean="0"/>
              <a:t>Виадук – мост через ущелье или овраг</a:t>
            </a:r>
          </a:p>
        </p:txBody>
      </p:sp>
      <p:pic>
        <p:nvPicPr>
          <p:cNvPr id="24579" name="Рисунок 3" descr="горы, швейцария, поезд, виадук, мост, красный, железная доро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2420938"/>
            <a:ext cx="66452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1008063"/>
          </a:xfrm>
        </p:spPr>
        <p:txBody>
          <a:bodyPr/>
          <a:lstStyle/>
          <a:p>
            <a:pPr eaLnBrk="1" hangingPunct="1"/>
            <a:r>
              <a:rPr lang="ru-RU" sz="3200" smtClean="0"/>
              <a:t>По области применения мосты</a:t>
            </a:r>
            <a:br>
              <a:rPr lang="ru-RU" sz="3200" smtClean="0"/>
            </a:br>
            <a:r>
              <a:rPr lang="ru-RU" sz="3200" smtClean="0"/>
              <a:t>бывают: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1628775"/>
            <a:ext cx="8280400" cy="3960813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Железнодорожные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Автомобильные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Метромосты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Пешеходные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Комбинированные </a:t>
            </a:r>
            <a:r>
              <a:rPr lang="ru-RU" sz="2800" dirty="0"/>
              <a:t>(н-р: автомобильно-железнодорожные)</a:t>
            </a:r>
            <a:endParaRPr lang="ru-RU" sz="28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/>
              <a:t>В</a:t>
            </a:r>
            <a:r>
              <a:rPr lang="ru-RU" sz="2800" dirty="0" smtClean="0"/>
              <a:t>одные путепроводы(мосты для кораблей с низкой ватерлинией)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Акведуки (мосты для транспортировки воды)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Виадуки (мосты через овраги и ущелья)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727200"/>
          </a:xfrm>
        </p:spPr>
        <p:txBody>
          <a:bodyPr/>
          <a:lstStyle/>
          <a:p>
            <a:pPr eaLnBrk="1" hangingPunct="1"/>
            <a:r>
              <a:rPr lang="ru-RU" smtClean="0"/>
              <a:t>По конструкции мосты делятся:</a:t>
            </a:r>
            <a:br>
              <a:rPr lang="ru-RU" smtClean="0"/>
            </a:br>
            <a:endParaRPr lang="ru-RU" smtClean="0"/>
          </a:p>
        </p:txBody>
      </p:sp>
      <p:sp>
        <p:nvSpPr>
          <p:cNvPr id="2662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188" y="1628775"/>
            <a:ext cx="7921625" cy="3400425"/>
          </a:xfrm>
        </p:spPr>
        <p:txBody>
          <a:bodyPr/>
          <a:lstStyle/>
          <a:p>
            <a:pPr algn="l" eaLnBrk="1" hangingPunct="1"/>
            <a:r>
              <a:rPr lang="ru-RU" sz="4000" smtClean="0"/>
              <a:t>Балочные</a:t>
            </a:r>
          </a:p>
          <a:p>
            <a:pPr algn="l" eaLnBrk="1" hangingPunct="1"/>
            <a:r>
              <a:rPr lang="ru-RU" sz="4000" smtClean="0"/>
              <a:t>Висячие</a:t>
            </a:r>
          </a:p>
          <a:p>
            <a:pPr algn="l" eaLnBrk="1" hangingPunct="1"/>
            <a:r>
              <a:rPr lang="ru-RU" sz="4000" smtClean="0"/>
              <a:t>Вантовые</a:t>
            </a:r>
          </a:p>
          <a:p>
            <a:pPr algn="l" eaLnBrk="1" hangingPunct="1"/>
            <a:r>
              <a:rPr lang="ru-RU" sz="4000" smtClean="0"/>
              <a:t>Арочные</a:t>
            </a:r>
          </a:p>
          <a:p>
            <a:pPr algn="l" eaLnBrk="1" hangingPunct="1"/>
            <a:r>
              <a:rPr lang="ru-RU" sz="4000" smtClean="0"/>
              <a:t>Понтонные или наплавные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1524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Разновидность висячего моста, для конструкции которого используют стальные канаты (ванты)</a:t>
            </a:r>
            <a:endParaRPr lang="ru-RU" sz="3600" dirty="0"/>
          </a:p>
        </p:txBody>
      </p:sp>
      <p:sp>
        <p:nvSpPr>
          <p:cNvPr id="27650" name="Текст 3"/>
          <p:cNvSpPr>
            <a:spLocks noGrp="1"/>
          </p:cNvSpPr>
          <p:nvPr>
            <p:ph type="body" idx="1"/>
          </p:nvPr>
        </p:nvSpPr>
        <p:spPr>
          <a:xfrm>
            <a:off x="1366838" y="620713"/>
            <a:ext cx="6418262" cy="1079500"/>
          </a:xfrm>
        </p:spPr>
        <p:txBody>
          <a:bodyPr/>
          <a:lstStyle/>
          <a:p>
            <a:pPr eaLnBrk="1" hangingPunct="1"/>
            <a:r>
              <a:rPr lang="ru-RU" sz="6000" smtClean="0"/>
              <a:t>Вантовые мосты</a:t>
            </a:r>
          </a:p>
        </p:txBody>
      </p:sp>
      <p:pic>
        <p:nvPicPr>
          <p:cNvPr id="27651" name="Рисунок 4" descr="Большой Обуховский, неразводной вантовый м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700213"/>
            <a:ext cx="228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1397000"/>
          </a:xfrm>
        </p:spPr>
        <p:txBody>
          <a:bodyPr/>
          <a:lstStyle/>
          <a:p>
            <a:pPr algn="l" eaLnBrk="1" hangingPunct="1"/>
            <a:r>
              <a:rPr lang="ru-RU" sz="2800" smtClean="0"/>
              <a:t>Временные  мосты на плавучих опорах</a:t>
            </a: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pPr eaLnBrk="1" hangingPunct="1"/>
            <a:r>
              <a:rPr lang="ru-RU" sz="4800" smtClean="0"/>
              <a:t>Понтонные или наплавные мосты</a:t>
            </a:r>
          </a:p>
        </p:txBody>
      </p:sp>
      <p:pic>
        <p:nvPicPr>
          <p:cNvPr id="28675" name="loadedimage" descr="Понтонный мо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068638"/>
            <a:ext cx="62658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3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930275"/>
          </a:xfrm>
        </p:spPr>
        <p:txBody>
          <a:bodyPr/>
          <a:lstStyle/>
          <a:p>
            <a:pPr eaLnBrk="1" hangingPunct="1"/>
            <a:r>
              <a:rPr lang="ru-RU" smtClean="0"/>
              <a:t>Из чего строят мосты</a:t>
            </a:r>
          </a:p>
        </p:txBody>
      </p:sp>
      <p:sp>
        <p:nvSpPr>
          <p:cNvPr id="29698" name="Текст 5"/>
          <p:cNvSpPr>
            <a:spLocks noGrp="1"/>
          </p:cNvSpPr>
          <p:nvPr>
            <p:ph type="body" sz="half" idx="2"/>
          </p:nvPr>
        </p:nvSpPr>
        <p:spPr>
          <a:xfrm>
            <a:off x="4859338" y="1700213"/>
            <a:ext cx="3819525" cy="3578225"/>
          </a:xfrm>
        </p:spPr>
        <p:txBody>
          <a:bodyPr/>
          <a:lstStyle/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Прочные металлы (сталь и алюминиевые сплавы)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Железобетон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Бетон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Природный камень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Дерево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Верёвки </a:t>
            </a:r>
          </a:p>
        </p:txBody>
      </p:sp>
      <p:pic>
        <p:nvPicPr>
          <p:cNvPr id="7" name="Рисунок 6" descr="http://pulson.ru/wp-content/uploads/2012/01/construction-Golden-Gate-Bridge-01.pn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t="19152" b="19152"/>
          <a:stretch>
            <a:fillRect/>
          </a:stretch>
        </p:blipFill>
        <p:spPr>
          <a:xfrm>
            <a:off x="539552" y="692696"/>
            <a:ext cx="388843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1146175"/>
          </a:xfrm>
        </p:spPr>
        <p:txBody>
          <a:bodyPr/>
          <a:lstStyle/>
          <a:p>
            <a:pPr eaLnBrk="1" hangingPunct="1"/>
            <a:r>
              <a:rPr lang="ru-RU" smtClean="0"/>
              <a:t>При сооружении моста</a:t>
            </a:r>
          </a:p>
        </p:txBody>
      </p:sp>
      <p:sp>
        <p:nvSpPr>
          <p:cNvPr id="30722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1628775"/>
            <a:ext cx="3817937" cy="3578225"/>
          </a:xfrm>
        </p:spPr>
        <p:txBody>
          <a:bodyPr/>
          <a:lstStyle/>
          <a:p>
            <a:pPr eaLnBrk="1" hangingPunct="1"/>
            <a:r>
              <a:rPr lang="ru-RU" sz="2400" smtClean="0"/>
              <a:t>1.Возводят опоры</a:t>
            </a:r>
          </a:p>
          <a:p>
            <a:pPr eaLnBrk="1" hangingPunct="1"/>
            <a:r>
              <a:rPr lang="ru-RU" sz="2400" smtClean="0"/>
              <a:t>2.Устанавливают пролётные строения</a:t>
            </a:r>
          </a:p>
          <a:p>
            <a:pPr eaLnBrk="1" hangingPunct="1"/>
            <a:r>
              <a:rPr lang="ru-RU" sz="2400" smtClean="0"/>
              <a:t>3.Укрепляют конструкцию</a:t>
            </a:r>
          </a:p>
          <a:p>
            <a:pPr eaLnBrk="1" hangingPunct="1"/>
            <a:r>
              <a:rPr lang="ru-RU" sz="2400" smtClean="0"/>
              <a:t>4.Выполняют окончательное оформление (устанавливают освещение, скульптуры и т.д.)           </a:t>
            </a:r>
          </a:p>
        </p:txBody>
      </p:sp>
      <p:pic>
        <p:nvPicPr>
          <p:cNvPr id="5" name="Рисунок 4" descr="http://most3.ru/_mod_files/ce_images/photoalbum/eyvgqczu3ii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t="17305" b="17305"/>
          <a:stretch>
            <a:fillRect/>
          </a:stretch>
        </p:blipFill>
        <p:spPr>
          <a:xfrm>
            <a:off x="467544" y="620688"/>
            <a:ext cx="386480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859338" y="260350"/>
            <a:ext cx="3813175" cy="1439863"/>
          </a:xfrm>
        </p:spPr>
        <p:txBody>
          <a:bodyPr/>
          <a:lstStyle/>
          <a:p>
            <a:pPr eaLnBrk="1" hangingPunct="1"/>
            <a:r>
              <a:rPr lang="ru-RU" smtClean="0"/>
              <a:t>При строительстве навесных мостов</a:t>
            </a:r>
          </a:p>
        </p:txBody>
      </p:sp>
      <p:sp>
        <p:nvSpPr>
          <p:cNvPr id="31746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1773238"/>
            <a:ext cx="3817937" cy="3433762"/>
          </a:xfrm>
        </p:spPr>
        <p:txBody>
          <a:bodyPr/>
          <a:lstStyle/>
          <a:p>
            <a:pPr marL="342900" indent="-342900" eaLnBrk="1" hangingPunct="1">
              <a:buFont typeface="Symbol" pitchFamily="18" charset="2"/>
              <a:buAutoNum type="arabicPeriod"/>
            </a:pPr>
            <a:r>
              <a:rPr lang="ru-RU" sz="2000" smtClean="0"/>
              <a:t>Начинают с установки пилонов (столбов, поддерживающих основные (несущие) тросы)</a:t>
            </a:r>
          </a:p>
          <a:p>
            <a:pPr marL="342900" indent="-342900" eaLnBrk="1" hangingPunct="1">
              <a:buFont typeface="Symbol" pitchFamily="18" charset="2"/>
              <a:buAutoNum type="arabicPeriod"/>
            </a:pPr>
            <a:r>
              <a:rPr lang="ru-RU" sz="2000" smtClean="0"/>
              <a:t>Подвешивают кабели моста</a:t>
            </a:r>
          </a:p>
          <a:p>
            <a:pPr marL="342900" indent="-342900" eaLnBrk="1" hangingPunct="1">
              <a:buFont typeface="Symbol" pitchFamily="18" charset="2"/>
              <a:buAutoNum type="arabicPeriod"/>
            </a:pPr>
            <a:r>
              <a:rPr lang="ru-RU" sz="2000" smtClean="0"/>
              <a:t>В конце монтируют подвески и балку жёсткости</a:t>
            </a:r>
          </a:p>
          <a:p>
            <a:pPr marL="342900" indent="-342900" eaLnBrk="1" hangingPunct="1">
              <a:buFont typeface="Symbol" pitchFamily="18" charset="2"/>
              <a:buAutoNum type="arabicPeriod"/>
            </a:pPr>
            <a:r>
              <a:rPr lang="ru-RU" sz="2000" smtClean="0"/>
              <a:t> Оформляют освещением</a:t>
            </a:r>
          </a:p>
        </p:txBody>
      </p:sp>
      <p:pic>
        <p:nvPicPr>
          <p:cNvPr id="5" name="Рисунок 4" descr="Постройка моста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11879" r="11879"/>
          <a:stretch>
            <a:fillRect/>
          </a:stretch>
        </p:blipFill>
        <p:spPr>
          <a:xfrm>
            <a:off x="395536" y="1268760"/>
            <a:ext cx="439248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mtClean="0"/>
              <a:t>Определение</a:t>
            </a:r>
          </a:p>
        </p:txBody>
      </p:sp>
      <p:sp>
        <p:nvSpPr>
          <p:cNvPr id="14338" name="Объект 1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eaLnBrk="1" hangingPunct="1"/>
            <a:r>
              <a:rPr lang="ru-RU" sz="3600" smtClean="0"/>
              <a:t>Мост- искусственное сооружение для перехода или переезда.</a:t>
            </a:r>
          </a:p>
        </p:txBody>
      </p:sp>
      <p:pic>
        <p:nvPicPr>
          <p:cNvPr id="14339" name="Объект 4" descr="http://www.catsmob.com/post/2013/02/02359/bridges_from_all_over_the_world_02359_010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133600"/>
            <a:ext cx="3960813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Игра «Угадай вид моста»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844675"/>
            <a:ext cx="7408862" cy="4314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1" name="Picture 4" descr="img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3816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imgpreview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844675"/>
            <a:ext cx="38512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Picture 4" descr="imgpreview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41767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imgpreview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628775"/>
            <a:ext cx="36718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4" descr="imgpreview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34559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Bridges_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6913" y="908050"/>
            <a:ext cx="37449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Обоснуйте своё мнение</a:t>
            </a:r>
          </a:p>
        </p:txBody>
      </p:sp>
      <p:graphicFrame>
        <p:nvGraphicFramePr>
          <p:cNvPr id="42008" name="Group 24"/>
          <p:cNvGraphicFramePr>
            <a:graphicFrameLocks noGrp="1"/>
          </p:cNvGraphicFramePr>
          <p:nvPr>
            <p:ph idx="4294967295"/>
          </p:nvPr>
        </p:nvGraphicFramePr>
        <p:xfrm>
          <a:off x="871538" y="1700213"/>
          <a:ext cx="7408862" cy="3179762"/>
        </p:xfrm>
        <a:graphic>
          <a:graphicData uri="http://schemas.openxmlformats.org/drawingml/2006/table">
            <a:tbl>
              <a:tblPr/>
              <a:tblGrid>
                <a:gridCol w="2470150"/>
                <a:gridCol w="2468562"/>
                <a:gridCol w="247015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ряд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32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 ряд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1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Верно ли, что примитивные мосты строили из железобетона?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Верно ли, что акведук использовали для перехода через овраг?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Можно ли утверждать, что арочным называется мост, в котором основной несущей конструкцией являются ванты?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Фраза - конструктор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628775"/>
            <a:ext cx="7408862" cy="4497388"/>
          </a:xfrm>
        </p:spPr>
        <p:txBody>
          <a:bodyPr/>
          <a:lstStyle/>
          <a:p>
            <a:r>
              <a:rPr lang="ru-RU" sz="4000" smtClean="0"/>
              <a:t>Сооружение … позволило человеку преодолевать … пространства … и  использовать это изобретение для удобства и … передвижения.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Изготовление макета висячего моста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r>
              <a:rPr lang="ru-RU" sz="2000" smtClean="0"/>
              <a:t>Учебник с. 102-103</a:t>
            </a:r>
          </a:p>
          <a:p>
            <a:r>
              <a:rPr lang="ru-RU" sz="2000" smtClean="0"/>
              <a:t>Выполнение макета висячего моста, используя план в учебнике.</a:t>
            </a:r>
          </a:p>
          <a:p>
            <a:r>
              <a:rPr lang="ru-RU" sz="2000" smtClean="0"/>
              <a:t>Оцените работу по пятибалльной системе</a:t>
            </a:r>
          </a:p>
        </p:txBody>
      </p:sp>
      <p:sp>
        <p:nvSpPr>
          <p:cNvPr id="3789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37892" name="Picture 5" descr="Bridges_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36838"/>
            <a:ext cx="38877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252537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Самооценка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b="1" smtClean="0"/>
          </a:p>
        </p:txBody>
      </p:sp>
      <p:graphicFrame>
        <p:nvGraphicFramePr>
          <p:cNvPr id="38930" name="Group 18"/>
          <p:cNvGraphicFramePr>
            <a:graphicFrameLocks noGrp="1"/>
          </p:cNvGraphicFramePr>
          <p:nvPr/>
        </p:nvGraphicFramePr>
        <p:xfrm>
          <a:off x="900113" y="1397000"/>
          <a:ext cx="7343775" cy="4552950"/>
        </p:xfrm>
        <a:graphic>
          <a:graphicData uri="http://schemas.openxmlformats.org/drawingml/2006/table">
            <a:tbl>
              <a:tblPr/>
              <a:tblGrid>
                <a:gridCol w="2447925"/>
                <a:gridCol w="2447925"/>
                <a:gridCol w="2447925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V</a:t>
                      </a: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+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«Я справился с заданием самостоятельно на «отлично»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«Я справился с заданием хорошо, но мне помогали…»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«Я не смог справиться с заданием так, как хотелось. Мне надо ещё поучиться»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6600" smtClean="0"/>
              <a:t>Молодцы!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2708275"/>
            <a:ext cx="7408862" cy="3417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9" name="Picture 4" descr="Bridges_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7416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370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pPr eaLnBrk="1" hangingPunct="1"/>
            <a:r>
              <a:rPr lang="ru-RU" sz="6000" smtClean="0"/>
              <a:t>Примитивный мост</a:t>
            </a:r>
          </a:p>
        </p:txBody>
      </p:sp>
      <p:pic>
        <p:nvPicPr>
          <p:cNvPr id="15363" name="Рисунок 3" descr="&amp;kcy;&amp;acy;&amp;rcy;&amp;tcy;&amp;icy;&amp;ncy;&amp;kcy;&amp;acy;, &amp;bcy;&amp;rcy;&amp;iecy;&amp;vcy;&amp;ncy;&amp;acy;, &amp;kcy;&amp;acy;&amp;mcy;&amp;ncy;&amp;icy;, &amp;vcy;&amp;acy;&amp;lcy;&amp;ucy;&amp;ncy;&amp;ycy;, &amp;rcy;&amp;iecy;&amp;kcy;&amp;acy;, &amp;dcy;&amp;iecy;&amp;rcy;&amp;iecy;&amp;vcy;&amp;yacy;&amp;ncy;&amp;ncy;&amp;ycy;&amp;jcy;, &amp;mcy;&amp;ocy;&amp;scy;&amp;tcy;, &amp;tcy;&amp;rcy;&amp;acy;&amp;vcy;&amp;acy;, &amp;ocy;&amp;bcy;&amp;ocy;&amp;icy; &amp;dcy;&amp;lcy;&amp;yacy; &amp;rcy;&amp;acy;&amp;bcy;&amp;ocy;&amp;chcy;&amp;iecy;&amp;gcy;&amp;ocy; &amp;scy;&amp;tcy;&amp;ocy;&amp;lcy;&amp;acy;, full hd, wallpapers, &amp;zcy;&amp;acy;&amp;scy;&amp;tcy;&amp;acy;&amp;vcy;&amp;kcy;&amp;icy;, 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420938"/>
            <a:ext cx="77755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31257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pPr eaLnBrk="1" hangingPunct="1"/>
            <a:r>
              <a:rPr lang="ru-RU" sz="5400" smtClean="0"/>
              <a:t>Арочные деревянные мосты</a:t>
            </a:r>
          </a:p>
        </p:txBody>
      </p:sp>
      <p:pic>
        <p:nvPicPr>
          <p:cNvPr id="16387" name="previewImage" descr="http://kenozerjelive.ru/bridges/14n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92375"/>
            <a:ext cx="75612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31257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pPr eaLnBrk="1" hangingPunct="1"/>
            <a:r>
              <a:rPr lang="ru-RU" sz="6000" smtClean="0"/>
              <a:t>Верёвочные мосты</a:t>
            </a:r>
          </a:p>
        </p:txBody>
      </p:sp>
      <p:pic>
        <p:nvPicPr>
          <p:cNvPr id="17411" name="Рисунок 3" descr="hussaini bri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92375"/>
            <a:ext cx="77771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1989138"/>
            <a:ext cx="3352800" cy="34972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smtClean="0"/>
              <a:t>В Москве был построен первый каменный мост через реку Неглинную по решению Великого князя Московского Дмитрия (Дмитрий Донской) в 1367-1368 годах.</a:t>
            </a:r>
          </a:p>
          <a:p>
            <a:pPr eaLnBrk="1" hangingPunct="1">
              <a:spcBef>
                <a:spcPct val="0"/>
              </a:spcBef>
            </a:pPr>
            <a:r>
              <a:rPr lang="ru-RU" sz="2000" smtClean="0"/>
              <a:t>Через Москву – реку в 1643году по приказу царя Михаила Фёдоровича Романова.</a:t>
            </a:r>
          </a:p>
        </p:txBody>
      </p:sp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914400" y="620713"/>
            <a:ext cx="3352800" cy="1152525"/>
          </a:xfrm>
        </p:spPr>
        <p:txBody>
          <a:bodyPr/>
          <a:lstStyle/>
          <a:p>
            <a:pPr eaLnBrk="1" hangingPunct="1"/>
            <a:r>
              <a:rPr lang="ru-RU" smtClean="0"/>
              <a:t>Первые каменные мосты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51375" y="1828800"/>
            <a:ext cx="3905250" cy="1528763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 конца 18 века для строительства мостов стали использовать металл.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20 веке стали строить мосты из железобетона.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6" name="Picture 2" descr="http://www.fullhdoboi.ru/_ph/6/499945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429000"/>
            <a:ext cx="4225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90563" y="2060575"/>
            <a:ext cx="7772400" cy="3240088"/>
          </a:xfrm>
        </p:spPr>
        <p:txBody>
          <a:bodyPr/>
          <a:lstStyle/>
          <a:p>
            <a:pPr algn="l" eaLnBrk="1" hangingPunct="1"/>
            <a:r>
              <a:rPr lang="ru-RU" sz="2800" smtClean="0"/>
              <a:t>Через водные препятствия</a:t>
            </a:r>
            <a:br>
              <a:rPr lang="ru-RU" sz="2800" smtClean="0"/>
            </a:br>
            <a:r>
              <a:rPr lang="ru-RU" sz="2800" smtClean="0"/>
              <a:t>(балочные, арочные, висячие)</a:t>
            </a:r>
            <a:br>
              <a:rPr lang="ru-RU" sz="2800" smtClean="0"/>
            </a:br>
            <a:r>
              <a:rPr lang="ru-RU" sz="2800" smtClean="0"/>
              <a:t>Через дорогу (путепровод)</a:t>
            </a:r>
            <a:br>
              <a:rPr lang="ru-RU" sz="2800" smtClean="0"/>
            </a:br>
            <a:r>
              <a:rPr lang="ru-RU" sz="2800" smtClean="0"/>
              <a:t>Через овраг или ущелье (виадук)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1366838" y="981075"/>
            <a:ext cx="6418262" cy="1008063"/>
          </a:xfrm>
        </p:spPr>
        <p:txBody>
          <a:bodyPr/>
          <a:lstStyle/>
          <a:p>
            <a:pPr eaLnBrk="1" hangingPunct="1"/>
            <a:r>
              <a:rPr lang="ru-RU" sz="6000" smtClean="0"/>
              <a:t>Виды мостов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Балочный мост</a:t>
            </a:r>
          </a:p>
        </p:txBody>
      </p:sp>
      <p:sp>
        <p:nvSpPr>
          <p:cNvPr id="20482" name="Текст 2"/>
          <p:cNvSpPr>
            <a:spLocks noGrp="1"/>
          </p:cNvSpPr>
          <p:nvPr>
            <p:ph sz="quarter" idx="13"/>
          </p:nvPr>
        </p:nvSpPr>
        <p:spPr>
          <a:xfrm>
            <a:off x="674688" y="2673350"/>
            <a:ext cx="3822700" cy="3446463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z="4000" smtClean="0"/>
              <a:t>Самый простой вид моста, состоящий из опор и балок</a:t>
            </a:r>
          </a:p>
        </p:txBody>
      </p:sp>
      <p:sp>
        <p:nvSpPr>
          <p:cNvPr id="20483" name="Объект 4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Рисунок 3" descr="Мосты и шлюзы Legoland Bill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636838"/>
            <a:ext cx="43211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439862"/>
          </a:xfrm>
        </p:spPr>
        <p:txBody>
          <a:bodyPr/>
          <a:lstStyle/>
          <a:p>
            <a:pPr eaLnBrk="1" hangingPunct="1"/>
            <a:r>
              <a:rPr lang="ru-RU" sz="6000" smtClean="0"/>
              <a:t>Арочные мосты</a:t>
            </a:r>
            <a:br>
              <a:rPr lang="ru-RU" sz="6000" smtClean="0"/>
            </a:br>
            <a:endParaRPr lang="ru-RU" sz="6000" smtClean="0"/>
          </a:p>
        </p:txBody>
      </p:sp>
      <p:sp>
        <p:nvSpPr>
          <p:cNvPr id="21506" name="Объект 5"/>
          <p:cNvSpPr>
            <a:spLocks noGrp="1"/>
          </p:cNvSpPr>
          <p:nvPr>
            <p:ph sz="quarter" idx="13"/>
          </p:nvPr>
        </p:nvSpPr>
        <p:spPr>
          <a:xfrm>
            <a:off x="468313" y="2708275"/>
            <a:ext cx="4030662" cy="3417888"/>
          </a:xfrm>
        </p:spPr>
        <p:txBody>
          <a:bodyPr/>
          <a:lstStyle/>
          <a:p>
            <a:pPr eaLnBrk="1" hangingPunct="1"/>
            <a:r>
              <a:rPr lang="ru-RU" sz="3200" smtClean="0"/>
              <a:t>Мосты, основными несущими опорами которых являются арки или своды</a:t>
            </a:r>
          </a:p>
        </p:txBody>
      </p:sp>
      <p:sp>
        <p:nvSpPr>
          <p:cNvPr id="21507" name="Объект 6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Рисунок 3" descr="Арочный мост через реку 800x600">
            <a:hlinkClick r:id="rId2" tooltip="&quot;Обои Арочный мост через реку 800x600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49500"/>
            <a:ext cx="42497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</TotalTime>
  <Words>389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Candara</vt:lpstr>
      <vt:lpstr>Symbol</vt:lpstr>
      <vt:lpstr>Calibri</vt:lpstr>
      <vt:lpstr>Times New Roman</vt:lpstr>
      <vt:lpstr>Wingdings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Презентация открытого урока по технологии УМК «Перспектива»</vt:lpstr>
      <vt:lpstr>Определение</vt:lpstr>
      <vt:lpstr>Слайд 3</vt:lpstr>
      <vt:lpstr>Слайд 4</vt:lpstr>
      <vt:lpstr>Слайд 5</vt:lpstr>
      <vt:lpstr>Первые каменные мосты</vt:lpstr>
      <vt:lpstr>Через водные препятствия (балочные, арочные, висячие) Через дорогу (путепровод) Через овраг или ущелье (виадук)   </vt:lpstr>
      <vt:lpstr>Балочный мост</vt:lpstr>
      <vt:lpstr>Арочные мосты </vt:lpstr>
      <vt:lpstr>Висячие мосты </vt:lpstr>
      <vt:lpstr>Слайд 11</vt:lpstr>
      <vt:lpstr>Слайд 12</vt:lpstr>
      <vt:lpstr>По области применения мосты бывают:</vt:lpstr>
      <vt:lpstr>По конструкции мосты делятся: </vt:lpstr>
      <vt:lpstr>Разновидность висячего моста, для конструкции которого используют стальные канаты (ванты)</vt:lpstr>
      <vt:lpstr>Временные  мосты на плавучих опорах</vt:lpstr>
      <vt:lpstr>Из чего строят мосты</vt:lpstr>
      <vt:lpstr>При сооружении моста</vt:lpstr>
      <vt:lpstr>При строительстве навесных мостов</vt:lpstr>
      <vt:lpstr>Игра «Угадай вид моста»</vt:lpstr>
      <vt:lpstr>Слайд 21</vt:lpstr>
      <vt:lpstr>Слайд 22</vt:lpstr>
      <vt:lpstr>Обоснуйте своё мнение</vt:lpstr>
      <vt:lpstr>Фраза - конструктор</vt:lpstr>
      <vt:lpstr>Изготовление макета висячего моста</vt:lpstr>
      <vt:lpstr>Самооценка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открытого урока по технологии УМК «Перспектива»</dc:title>
  <dc:creator>Ирина</dc:creator>
  <cp:lastModifiedBy>1</cp:lastModifiedBy>
  <cp:revision>37</cp:revision>
  <dcterms:created xsi:type="dcterms:W3CDTF">2014-02-20T09:12:05Z</dcterms:created>
  <dcterms:modified xsi:type="dcterms:W3CDTF">2014-03-04T14:10:05Z</dcterms:modified>
</cp:coreProperties>
</file>