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81" r:id="rId4"/>
    <p:sldId id="282" r:id="rId5"/>
    <p:sldId id="283" r:id="rId6"/>
    <p:sldId id="263" r:id="rId7"/>
    <p:sldId id="284" r:id="rId8"/>
    <p:sldId id="274" r:id="rId9"/>
    <p:sldId id="275" r:id="rId10"/>
    <p:sldId id="276" r:id="rId11"/>
    <p:sldId id="277" r:id="rId12"/>
    <p:sldId id="278" r:id="rId13"/>
    <p:sldId id="279" r:id="rId14"/>
    <p:sldId id="268" r:id="rId15"/>
    <p:sldId id="286" r:id="rId16"/>
    <p:sldId id="280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544222-6B8A-46F7-BB1F-86A02697B4D9}" type="datetimeFigureOut">
              <a:rPr lang="ru-RU"/>
              <a:pPr>
                <a:defRPr/>
              </a:pPr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B9576-FF56-4F36-BF75-EAE4DEC600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2D57B-4C74-47BA-B384-76858C3BBA64}" type="datetimeFigureOut">
              <a:rPr lang="ru-RU"/>
              <a:pPr>
                <a:defRPr/>
              </a:pPr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FABB1-C83C-4770-BD56-DC21F5CAD5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5CC8C-E2D1-4668-B054-F41508C4F614}" type="datetimeFigureOut">
              <a:rPr lang="ru-RU"/>
              <a:pPr>
                <a:defRPr/>
              </a:pPr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41FCB-D8C4-4AA1-9D7A-98972D6B86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90F35-D77E-454A-A62F-9FEA7FCC590E}" type="datetimeFigureOut">
              <a:rPr lang="ru-RU"/>
              <a:pPr>
                <a:defRPr/>
              </a:pPr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9660F-3E1F-4223-967E-9170CA8285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3863B-1EE0-4A55-86AF-EAA94E831DB3}" type="datetimeFigureOut">
              <a:rPr lang="ru-RU"/>
              <a:pPr>
                <a:defRPr/>
              </a:pPr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838D3-3873-4D2E-8443-0F4A3E815F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E6017-C5F8-462B-9BE9-02A8019F91BA}" type="datetimeFigureOut">
              <a:rPr lang="ru-RU"/>
              <a:pPr>
                <a:defRPr/>
              </a:pPr>
              <a:t>26.01.2014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A1C76-6A99-4DD9-89A3-5438ED39B2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E8DAF-349A-4622-AF6A-30F85AA050BB}" type="datetimeFigureOut">
              <a:rPr lang="ru-RU"/>
              <a:pPr>
                <a:defRPr/>
              </a:pPr>
              <a:t>26.01.2014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9A9B5-1D90-495B-BEE1-FC45EA3D1B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66E92-BDBF-4E6E-8C0F-34DB122A856A}" type="datetimeFigureOut">
              <a:rPr lang="ru-RU"/>
              <a:pPr>
                <a:defRPr/>
              </a:pPr>
              <a:t>26.01.2014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8CF00-559E-49BD-ADDB-E6166FBEAD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AC468-6212-4DA2-AB78-31811794D798}" type="datetimeFigureOut">
              <a:rPr lang="ru-RU"/>
              <a:pPr>
                <a:defRPr/>
              </a:pPr>
              <a:t>26.01.2014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D009C-3ED5-49CB-9954-63FCC85D50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1BE55-D149-4B8D-9DED-0A917FDDF025}" type="datetimeFigureOut">
              <a:rPr lang="ru-RU"/>
              <a:pPr>
                <a:defRPr/>
              </a:pPr>
              <a:t>26.01.2014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2BEBB-4940-4C70-A0A2-E6FA0D6A8E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1AA7E-9041-4A8D-A456-5B048890575C}" type="datetimeFigureOut">
              <a:rPr lang="ru-RU"/>
              <a:pPr>
                <a:defRPr/>
              </a:pPr>
              <a:t>26.01.2014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1429A-8437-4852-A1F2-21461D5791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2BD89FF-1B36-41C7-8A71-594D6CDA86BF}" type="datetimeFigureOut">
              <a:rPr lang="ru-RU"/>
              <a:pPr>
                <a:defRPr/>
              </a:pPr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625A184-AC8D-4F7E-99FB-20C2E205F7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6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ypics.ru/mini/201211/32722.jpg" TargetMode="External"/><Relationship Id="rId2" Type="http://schemas.openxmlformats.org/officeDocument/2006/relationships/hyperlink" Target="http://www.mms.mts.ru/datas/000/005/5865_thumb.jpg?1232317156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lenagold.ru/fon/clipart/z/zve3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42938" y="214313"/>
            <a:ext cx="7772400" cy="1470025"/>
          </a:xfrm>
        </p:spPr>
        <p:txBody>
          <a:bodyPr/>
          <a:lstStyle/>
          <a:p>
            <a:pPr eaLnBrk="1" hangingPunct="1"/>
            <a:r>
              <a:rPr lang="ru-RU" sz="5400" b="1" smtClean="0">
                <a:solidFill>
                  <a:srgbClr val="7030A0"/>
                </a:solidFill>
                <a:latin typeface="Georgia" pitchFamily="18" charset="0"/>
              </a:rPr>
              <a:t>Работа с бумагой</a:t>
            </a: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63" y="2071688"/>
            <a:ext cx="5000625" cy="2214562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7030A0"/>
                </a:solidFill>
                <a:latin typeface="Georgia" pitchFamily="18" charset="0"/>
              </a:rPr>
              <a:t>Звёздочка </a:t>
            </a:r>
          </a:p>
          <a:p>
            <a:pPr eaLnBrk="1" hangingPunct="1"/>
            <a:r>
              <a:rPr lang="ru-RU" sz="3600" b="1" dirty="0" smtClean="0">
                <a:solidFill>
                  <a:srgbClr val="7030A0"/>
                </a:solidFill>
                <a:latin typeface="Georgia" pitchFamily="18" charset="0"/>
              </a:rPr>
              <a:t>Украшения для ёлки.</a:t>
            </a:r>
          </a:p>
        </p:txBody>
      </p:sp>
      <p:pic>
        <p:nvPicPr>
          <p:cNvPr id="2052" name="Рисунок 3" descr="elky153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3143250"/>
            <a:ext cx="2643188" cy="298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Рисунок 5" descr="star7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" y="378618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Рисунок 6" descr="star54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88" y="2143125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Рисунок 7" descr="star7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500" y="485775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Рисунок 8" descr="star7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29625" y="57150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Рисунок 9" descr="star54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38" y="641985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Рисунок 10" descr="star54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72438" y="3929063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Рисунок 11" descr="star54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313" y="35718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0" name="TextBox 12"/>
          <p:cNvSpPr txBox="1">
            <a:spLocks noChangeArrowheads="1"/>
          </p:cNvSpPr>
          <p:nvPr/>
        </p:nvSpPr>
        <p:spPr bwMode="auto">
          <a:xfrm>
            <a:off x="2428875" y="1428750"/>
            <a:ext cx="4786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Georgia" pitchFamily="18" charset="0"/>
              </a:rPr>
              <a:t>      Урок технологии в 1 классе</a:t>
            </a:r>
          </a:p>
        </p:txBody>
      </p:sp>
      <p:sp>
        <p:nvSpPr>
          <p:cNvPr id="2061" name="TextBox 13"/>
          <p:cNvSpPr txBox="1">
            <a:spLocks noChangeArrowheads="1"/>
          </p:cNvSpPr>
          <p:nvPr/>
        </p:nvSpPr>
        <p:spPr bwMode="auto">
          <a:xfrm>
            <a:off x="3571875" y="4929188"/>
            <a:ext cx="55721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Georgia" pitchFamily="18" charset="0"/>
              </a:rPr>
              <a:t>Учитель начальных классов </a:t>
            </a:r>
          </a:p>
          <a:p>
            <a:pPr algn="ctr"/>
            <a:r>
              <a:rPr lang="ru-RU" sz="2000">
                <a:latin typeface="Georgia" pitchFamily="18" charset="0"/>
              </a:rPr>
              <a:t>МОБУ  Талаканской СОШ №6</a:t>
            </a:r>
          </a:p>
          <a:p>
            <a:pPr algn="ctr"/>
            <a:r>
              <a:rPr lang="ru-RU" sz="2000" b="1">
                <a:latin typeface="Georgia" pitchFamily="18" charset="0"/>
              </a:rPr>
              <a:t>Костина Лариса Дмитриевна</a:t>
            </a:r>
          </a:p>
          <a:p>
            <a:pPr algn="ctr"/>
            <a:endParaRPr lang="ru-RU" sz="2400" b="1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404664"/>
            <a:ext cx="62179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Все короткие полоски склеим в кольца.</a:t>
            </a:r>
            <a:endParaRPr lang="ru-RU" sz="2800" dirty="0"/>
          </a:p>
        </p:txBody>
      </p:sp>
      <p:pic>
        <p:nvPicPr>
          <p:cNvPr id="3" name="Рисунок 2" descr="Image71 - копия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20000"/>
          </a:blip>
          <a:stretch>
            <a:fillRect/>
          </a:stretch>
        </p:blipFill>
        <p:spPr>
          <a:xfrm>
            <a:off x="2123728" y="1196752"/>
            <a:ext cx="4876743" cy="18002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99592" y="3429000"/>
            <a:ext cx="73218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Длинные полоски согнём и склеим капелькой.</a:t>
            </a:r>
            <a:endParaRPr lang="ru-RU" sz="2800" dirty="0"/>
          </a:p>
        </p:txBody>
      </p:sp>
      <p:pic>
        <p:nvPicPr>
          <p:cNvPr id="5" name="Рисунок 4" descr="Image72 - копия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20000"/>
          </a:blip>
          <a:stretch>
            <a:fillRect/>
          </a:stretch>
        </p:blipFill>
        <p:spPr>
          <a:xfrm>
            <a:off x="2267744" y="4293096"/>
            <a:ext cx="4652648" cy="20764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32656"/>
            <a:ext cx="82362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Внутрь каждой бумажной капельки вклеим колечко.</a:t>
            </a:r>
            <a:endParaRPr lang="ru-RU" sz="2800" dirty="0"/>
          </a:p>
        </p:txBody>
      </p:sp>
      <p:pic>
        <p:nvPicPr>
          <p:cNvPr id="4" name="Рисунок 3" descr="Image73- копия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30000"/>
          </a:blip>
          <a:stretch>
            <a:fillRect/>
          </a:stretch>
        </p:blipFill>
        <p:spPr>
          <a:xfrm>
            <a:off x="1979712" y="1052736"/>
            <a:ext cx="5040560" cy="20329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31640" y="3573016"/>
            <a:ext cx="64300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Разложим готовые петельки звёздочкой.</a:t>
            </a:r>
            <a:endParaRPr lang="ru-RU" sz="2800" dirty="0"/>
          </a:p>
        </p:txBody>
      </p:sp>
      <p:pic>
        <p:nvPicPr>
          <p:cNvPr id="6" name="Рисунок 5" descr="Image74 - копия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 contrast="20000"/>
          </a:blip>
          <a:stretch>
            <a:fillRect/>
          </a:stretch>
        </p:blipFill>
        <p:spPr>
          <a:xfrm>
            <a:off x="2987824" y="4221088"/>
            <a:ext cx="3528392" cy="24429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404664"/>
            <a:ext cx="46410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Склеим их попарно за бочок.</a:t>
            </a:r>
            <a:endParaRPr lang="ru-RU" sz="2800" dirty="0"/>
          </a:p>
        </p:txBody>
      </p:sp>
      <p:pic>
        <p:nvPicPr>
          <p:cNvPr id="3" name="Рисунок 2" descr="Image8 - копия - копия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lum bright="-30000" contrast="20000"/>
          </a:blip>
          <a:stretch>
            <a:fillRect/>
          </a:stretch>
        </p:blipFill>
        <p:spPr>
          <a:xfrm>
            <a:off x="2195736" y="980728"/>
            <a:ext cx="4710082" cy="245623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43608" y="3645024"/>
            <a:ext cx="69880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В середину звёздочки тоже вклеим колечко.</a:t>
            </a:r>
            <a:endParaRPr lang="ru-RU" sz="2800" dirty="0"/>
          </a:p>
        </p:txBody>
      </p:sp>
      <p:pic>
        <p:nvPicPr>
          <p:cNvPr id="5" name="Рисунок 4" descr="Image8 - копия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20000"/>
          </a:blip>
          <a:stretch>
            <a:fillRect/>
          </a:stretch>
        </p:blipFill>
        <p:spPr>
          <a:xfrm>
            <a:off x="3203848" y="4439725"/>
            <a:ext cx="2736304" cy="2418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476672"/>
            <a:ext cx="66718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Подвесим звёздочку на нитке от дождика.</a:t>
            </a:r>
            <a:endParaRPr lang="ru-RU" sz="2800" dirty="0"/>
          </a:p>
        </p:txBody>
      </p:sp>
      <p:pic>
        <p:nvPicPr>
          <p:cNvPr id="3" name="Рисунок 2" descr="Image8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 contrast="20000"/>
          </a:blip>
          <a:stretch>
            <a:fillRect/>
          </a:stretch>
        </p:blipFill>
        <p:spPr>
          <a:xfrm>
            <a:off x="2771800" y="1124744"/>
            <a:ext cx="3357725" cy="46652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4" descr="1be76a2b2eab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25" y="0"/>
            <a:ext cx="62753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Рисунок 5" descr="star54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25" y="114300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Рисунок 6" descr="star54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38" y="607218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Рисунок 7" descr="star54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50" y="4714875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Рисунок 8" descr="star54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314325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Рисунок 9" descr="star54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50" y="321468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Рисунок 10" descr="star54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57150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Рисунок 11" descr="star7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88" y="2500313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Рисунок 12" descr="star7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96350" y="492918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5" name="Рисунок 13" descr="star7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313" y="285750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6" name="Рисунок 14" descr="star7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3" y="35718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7" name="Рисунок 15" descr="star7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43875" y="2428875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8" name="Рисунок 16" descr="star7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5" y="5929313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214282" y="5643578"/>
            <a:ext cx="8643966" cy="642942"/>
          </a:xfrm>
          <a:prstGeom prst="rect">
            <a:avLst/>
          </a:prstGeom>
          <a:noFill/>
        </p:spPr>
        <p:txBody>
          <a:bodyPr spcFirstLastPara="1">
            <a:prstTxWarp prst="textArchDown">
              <a:avLst>
                <a:gd name="adj" fmla="val 161650"/>
              </a:avLst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i="1" dirty="0">
                <a:solidFill>
                  <a:srgbClr val="FFFF00"/>
                </a:solidFill>
                <a:latin typeface="Georgia" pitchFamily="18" charset="0"/>
              </a:rPr>
              <a:t>С    Новым  годом!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136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1365" fill="hold">
                                          <p:stCondLst>
                                            <p:cond delay="1365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36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68" decel="50000" autoRev="1" fill="hold">
                                          <p:stCondLst>
                                            <p:cond delay="1365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8" fill="hold">
                                          <p:stCondLst>
                                            <p:cond delay="2592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441328"/>
            <a:ext cx="8064896" cy="59400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200" dirty="0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94836" y="1773687"/>
            <a:ext cx="2847253" cy="646331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Я справился!</a:t>
            </a:r>
            <a:endParaRPr kumimoji="0" lang="ru-RU" sz="3600" b="1" i="0" u="none" strike="noStrike" kern="1200" cap="none" spc="50" normalizeH="0" baseline="0" noProof="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94836" y="3396744"/>
            <a:ext cx="3135795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Я сомневался.</a:t>
            </a:r>
            <a:endParaRPr kumimoji="0" lang="ru-RU" sz="3600" b="1" i="0" u="none" strike="noStrike" kern="1200" cap="none" spc="50" normalizeH="0" baseline="0" noProof="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810054" y="5090331"/>
            <a:ext cx="3427541" cy="646331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Я не справился.</a:t>
            </a:r>
            <a:endParaRPr kumimoji="0" lang="ru-RU" sz="3600" b="1" i="0" u="none" strike="noStrike" kern="1200" cap="none" spc="50" normalizeH="0" baseline="0" noProof="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1187624" y="260648"/>
            <a:ext cx="6984776" cy="1341748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/>
            </a:scene3d>
            <a:sp3d extrusionH="25400" contourW="6350" prstMaterial="plastic">
              <a:bevelT w="101600" h="1333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dirty="0" smtClean="0">
                <a:ln w="11430"/>
                <a:blipFill dpi="0" rotWithShape="1">
                  <a:blip r:embed="rId2"/>
                  <a:srcRect/>
                  <a:tile tx="0" ty="0" sx="100000" sy="100000" flip="none" algn="tl"/>
                </a:blipFill>
                <a:latin typeface="Bookman Old Style" pitchFamily="18" charset="0"/>
                <a:cs typeface="Times New Roman" pitchFamily="18" charset="0"/>
              </a:rPr>
              <a:t>ОЦЕНИ  СВОЮ  РАБОТУ…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1979712" y="1268760"/>
            <a:ext cx="756000" cy="1476000"/>
            <a:chOff x="3659872" y="1268760"/>
            <a:chExt cx="756000" cy="1476000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 xmlns="">
                    <a14:imgLayer r:embed="rId5">
                      <a14:imgEffect>
                        <a14:brightnessContrast bright="-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0761" r="15613"/>
            <a:stretch/>
          </p:blipFill>
          <p:spPr>
            <a:xfrm>
              <a:off x="3659872" y="1268760"/>
              <a:ext cx="756000" cy="1476000"/>
            </a:xfrm>
            <a:prstGeom prst="rec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</p:pic>
        <p:sp>
          <p:nvSpPr>
            <p:cNvPr id="13" name="Овал 12"/>
            <p:cNvSpPr/>
            <p:nvPr/>
          </p:nvSpPr>
          <p:spPr>
            <a:xfrm>
              <a:off x="3851920" y="1796317"/>
              <a:ext cx="398959" cy="40394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3851920" y="1392331"/>
              <a:ext cx="398959" cy="40394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2051720" y="3068960"/>
            <a:ext cx="756000" cy="1476000"/>
            <a:chOff x="3658002" y="2993865"/>
            <a:chExt cx="756000" cy="1476000"/>
          </a:xfrm>
        </p:grpSpPr>
        <p:pic>
          <p:nvPicPr>
            <p:cNvPr id="20" name="Рисунок 19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 xmlns="">
                    <a14:imgLayer r:embed="rId5">
                      <a14:imgEffect>
                        <a14:brightnessContrast bright="-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0761" r="15613"/>
            <a:stretch/>
          </p:blipFill>
          <p:spPr>
            <a:xfrm>
              <a:off x="3658002" y="2993865"/>
              <a:ext cx="756000" cy="1476000"/>
            </a:xfrm>
            <a:prstGeom prst="rec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</p:pic>
        <p:sp>
          <p:nvSpPr>
            <p:cNvPr id="16" name="Овал 15"/>
            <p:cNvSpPr/>
            <p:nvPr/>
          </p:nvSpPr>
          <p:spPr>
            <a:xfrm>
              <a:off x="3851920" y="3121295"/>
              <a:ext cx="398959" cy="40394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3836523" y="3943712"/>
              <a:ext cx="398959" cy="40394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2123728" y="4869160"/>
            <a:ext cx="756000" cy="1476000"/>
            <a:chOff x="3659872" y="4722057"/>
            <a:chExt cx="756000" cy="1476000"/>
          </a:xfrm>
        </p:grpSpPr>
        <p:pic>
          <p:nvPicPr>
            <p:cNvPr id="22" name="Рисунок 2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 xmlns="">
                    <a14:imgLayer r:embed="rId5">
                      <a14:imgEffect>
                        <a14:brightnessContrast bright="-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0761" r="15613"/>
            <a:stretch/>
          </p:blipFill>
          <p:spPr>
            <a:xfrm>
              <a:off x="3659872" y="4722057"/>
              <a:ext cx="756000" cy="1476000"/>
            </a:xfrm>
            <a:prstGeom prst="rec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</p:pic>
        <p:sp>
          <p:nvSpPr>
            <p:cNvPr id="23" name="Овал 22"/>
            <p:cNvSpPr/>
            <p:nvPr/>
          </p:nvSpPr>
          <p:spPr>
            <a:xfrm>
              <a:off x="3851920" y="5258087"/>
              <a:ext cx="398959" cy="40394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3838393" y="5662027"/>
              <a:ext cx="398959" cy="40394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xmlns="" val="143459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1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1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9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250"/>
                            </p:stCondLst>
                            <p:childTnLst>
                              <p:par>
                                <p:cTn id="25" presetID="21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27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6672"/>
            <a:ext cx="939699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Используемые ресурсы:</a:t>
            </a:r>
          </a:p>
          <a:p>
            <a:r>
              <a:rPr lang="ru-RU" sz="2000" dirty="0" smtClean="0"/>
              <a:t>«Я всё умею делать сам». Учебный комплект для начальной школы. 1 класс.</a:t>
            </a:r>
          </a:p>
          <a:p>
            <a:pPr marL="457200" indent="-457200"/>
            <a:r>
              <a:rPr lang="en-US" sz="2000" dirty="0" smtClean="0">
                <a:hlinkClick r:id="rId2"/>
              </a:rPr>
              <a:t>http://www.mms.mts.ru/datas/000/005/5865_thumb.jpg?1232317156</a:t>
            </a:r>
            <a:r>
              <a:rPr lang="ru-RU" sz="2000" dirty="0" smtClean="0"/>
              <a:t>  </a:t>
            </a:r>
          </a:p>
          <a:p>
            <a:pPr marL="457200" indent="-457200"/>
            <a:r>
              <a:rPr lang="ru-RU" sz="2000" u="sng" dirty="0" smtClean="0">
                <a:hlinkClick r:id="rId3"/>
              </a:rPr>
              <a:t>   </a:t>
            </a:r>
            <a:r>
              <a:rPr lang="en-US" sz="2000" u="sng" dirty="0" smtClean="0">
                <a:hlinkClick r:id="rId3"/>
              </a:rPr>
              <a:t>http://www.anypics.ru/mini/201211/32722.jpg</a:t>
            </a:r>
            <a:endParaRPr lang="ru-RU" sz="2000" dirty="0" smtClean="0"/>
          </a:p>
          <a:p>
            <a:r>
              <a:rPr lang="en-US" sz="2000" dirty="0" smtClean="0"/>
              <a:t>inokean.ru/animal/any/257-mor-zvezda‎</a:t>
            </a:r>
            <a:endParaRPr lang="ru-RU" sz="2000" dirty="0" smtClean="0"/>
          </a:p>
          <a:p>
            <a:r>
              <a:rPr lang="en-US" sz="2000" u="sng" dirty="0" smtClean="0">
                <a:hlinkClick r:id="rId4"/>
              </a:rPr>
              <a:t>http://www.lenagold.ru/fon/clipart/z/zve3.html</a:t>
            </a: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1"/>
          <p:cNvSpPr>
            <a:spLocks noChangeArrowheads="1"/>
          </p:cNvSpPr>
          <p:nvPr/>
        </p:nvSpPr>
        <p:spPr bwMode="auto">
          <a:xfrm>
            <a:off x="571500" y="571500"/>
            <a:ext cx="8286750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latin typeface="Georgia" pitchFamily="18" charset="0"/>
              </a:rPr>
              <a:t>Цель урока:  </a:t>
            </a:r>
          </a:p>
          <a:p>
            <a:r>
              <a:rPr lang="ru-RU" sz="2400" dirty="0">
                <a:latin typeface="Georgia" pitchFamily="18" charset="0"/>
              </a:rPr>
              <a:t>научить делать </a:t>
            </a:r>
            <a:r>
              <a:rPr lang="ru-RU" sz="2400" dirty="0" smtClean="0">
                <a:latin typeface="Georgia" pitchFamily="18" charset="0"/>
              </a:rPr>
              <a:t>новогодние игрушки из бумаги, </a:t>
            </a:r>
            <a:r>
              <a:rPr lang="ru-RU" sz="2400" dirty="0">
                <a:latin typeface="Georgia" pitchFamily="18" charset="0"/>
              </a:rPr>
              <a:t>обогащая </a:t>
            </a:r>
            <a:r>
              <a:rPr lang="ru-RU" sz="2400" dirty="0" smtClean="0">
                <a:latin typeface="Georgia" pitchFamily="18" charset="0"/>
              </a:rPr>
              <a:t> </a:t>
            </a:r>
            <a:r>
              <a:rPr lang="ru-RU" sz="2400" dirty="0">
                <a:latin typeface="Georgia" pitchFamily="18" charset="0"/>
              </a:rPr>
              <a:t>опыт детей;</a:t>
            </a:r>
          </a:p>
          <a:p>
            <a:endParaRPr lang="ru-RU" b="1" dirty="0">
              <a:latin typeface="Georgia" pitchFamily="18" charset="0"/>
            </a:endParaRPr>
          </a:p>
          <a:p>
            <a:r>
              <a:rPr lang="ru-RU" sz="2400" b="1" dirty="0">
                <a:latin typeface="Georgia" pitchFamily="18" charset="0"/>
              </a:rPr>
              <a:t>Задачи урока</a:t>
            </a:r>
            <a:r>
              <a:rPr lang="ru-RU" sz="2400" b="1" dirty="0" smtClean="0">
                <a:latin typeface="Georgia" pitchFamily="18" charset="0"/>
              </a:rPr>
              <a:t>:</a:t>
            </a:r>
          </a:p>
          <a:p>
            <a:pPr lvl="0"/>
            <a:r>
              <a:rPr lang="ru-RU" sz="2400" dirty="0" smtClean="0"/>
              <a:t>закрепить навыки резания ножницами бумаги ;</a:t>
            </a:r>
          </a:p>
          <a:p>
            <a:pPr lvl="0"/>
            <a:r>
              <a:rPr lang="ru-RU" sz="2400" dirty="0" smtClean="0"/>
              <a:t>закрепить навыки склеивания бумаги ;                             </a:t>
            </a:r>
          </a:p>
          <a:p>
            <a:pPr lvl="0"/>
            <a:r>
              <a:rPr lang="ru-RU" sz="2400" dirty="0" smtClean="0"/>
              <a:t>развивать мышление, внимание, память;                              </a:t>
            </a:r>
          </a:p>
          <a:p>
            <a:pPr lvl="0"/>
            <a:r>
              <a:rPr lang="ru-RU" sz="2400" dirty="0" smtClean="0"/>
              <a:t>воспитывать усидчивость, мотивацию к учению, аккуратность, трудолюбие, внимательность;</a:t>
            </a:r>
          </a:p>
          <a:p>
            <a:r>
              <a:rPr lang="ru-RU" sz="2400" dirty="0" smtClean="0"/>
              <a:t>             </a:t>
            </a:r>
          </a:p>
          <a:p>
            <a:endParaRPr lang="ru-RU" sz="2400" b="1" dirty="0">
              <a:latin typeface="Georgia" pitchFamily="18" charset="0"/>
            </a:endParaRPr>
          </a:p>
          <a:p>
            <a:endParaRPr lang="ru-RU" dirty="0">
              <a:latin typeface="Georgia" pitchFamily="18" charset="0"/>
            </a:endParaRPr>
          </a:p>
          <a:p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тон\Desktop\327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7688" y="919163"/>
            <a:ext cx="8048625" cy="5019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нтон\Desktop\морская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692696"/>
            <a:ext cx="7416824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тон\Desktop\кремлёвская звезд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7848871" cy="5904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Прямоугольник 2"/>
          <p:cNvSpPr>
            <a:spLocks noChangeArrowheads="1"/>
          </p:cNvSpPr>
          <p:nvPr/>
        </p:nvSpPr>
        <p:spPr bwMode="auto">
          <a:xfrm>
            <a:off x="1785938" y="0"/>
            <a:ext cx="64293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i="1">
                <a:solidFill>
                  <a:srgbClr val="FFFF00"/>
                </a:solidFill>
                <a:latin typeface="Georgia" pitchFamily="18" charset="0"/>
              </a:rPr>
              <a:t>Новогодняя    звёзда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нтон\Desktop\ёлка звезд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764704"/>
            <a:ext cx="8064896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6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lum bright="-20000"/>
          </a:blip>
          <a:stretch>
            <a:fillRect/>
          </a:stretch>
        </p:blipFill>
        <p:spPr>
          <a:xfrm>
            <a:off x="179512" y="0"/>
            <a:ext cx="4125516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99992" y="1268760"/>
            <a:ext cx="4364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Звёздочка склеена из</a:t>
            </a:r>
          </a:p>
          <a:p>
            <a:pPr algn="ctr"/>
            <a:r>
              <a:rPr lang="ru-RU" sz="2800" dirty="0" smtClean="0"/>
              <a:t>одинаковых узких полосок </a:t>
            </a:r>
          </a:p>
          <a:p>
            <a:pPr algn="ctr"/>
            <a:r>
              <a:rPr lang="ru-RU" sz="2800" dirty="0" smtClean="0"/>
              <a:t>бумаги. Для каждого луча полоску согнули капелькой и склеили кончики.</a:t>
            </a:r>
          </a:p>
          <a:p>
            <a:pPr algn="ctr"/>
            <a:r>
              <a:rPr lang="ru-RU" sz="2800" dirty="0" smtClean="0"/>
              <a:t>А внутри лучей и посередине звёздочки из полосок сделали колечко.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404664"/>
            <a:ext cx="820128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Подберём восемь одинаковых полосок бумаги.</a:t>
            </a:r>
          </a:p>
          <a:p>
            <a:pPr algn="ctr"/>
            <a:r>
              <a:rPr lang="ru-RU" sz="2800" dirty="0" smtClean="0"/>
              <a:t>Лучше, если они будут шириной 1 см, длиной 12 см.</a:t>
            </a:r>
            <a:endParaRPr lang="ru-RU" sz="2800" dirty="0"/>
          </a:p>
        </p:txBody>
      </p:sp>
      <p:pic>
        <p:nvPicPr>
          <p:cNvPr id="4" name="Рисунок 3" descr="Image7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30000"/>
          </a:blip>
          <a:stretch>
            <a:fillRect/>
          </a:stretch>
        </p:blipFill>
        <p:spPr>
          <a:xfrm>
            <a:off x="2123728" y="1628800"/>
            <a:ext cx="4886058" cy="22283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87624" y="4221088"/>
            <a:ext cx="6747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Три полоски сложим пополам и разрежем.</a:t>
            </a:r>
            <a:endParaRPr lang="ru-RU" sz="2800" dirty="0"/>
          </a:p>
        </p:txBody>
      </p:sp>
      <p:pic>
        <p:nvPicPr>
          <p:cNvPr id="6" name="Рисунок 5" descr="Image7 - копия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20000"/>
          </a:blip>
          <a:stretch>
            <a:fillRect/>
          </a:stretch>
        </p:blipFill>
        <p:spPr>
          <a:xfrm>
            <a:off x="2627784" y="4941168"/>
            <a:ext cx="3921516" cy="17080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</TotalTime>
  <Words>226</Words>
  <Application>Microsoft Office PowerPoint</Application>
  <PresentationFormat>Экран (4:3)</PresentationFormat>
  <Paragraphs>43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Работа с бумагой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антон</cp:lastModifiedBy>
  <cp:revision>50</cp:revision>
  <dcterms:created xsi:type="dcterms:W3CDTF">2009-11-13T14:08:05Z</dcterms:created>
  <dcterms:modified xsi:type="dcterms:W3CDTF">2014-01-26T11:30:04Z</dcterms:modified>
</cp:coreProperties>
</file>