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35"/>
  </p:notesMasterIdLst>
  <p:handoutMasterIdLst>
    <p:handoutMasterId r:id="rId36"/>
  </p:handoutMasterIdLst>
  <p:sldIdLst>
    <p:sldId id="256" r:id="rId3"/>
    <p:sldId id="394" r:id="rId4"/>
    <p:sldId id="319" r:id="rId5"/>
    <p:sldId id="334" r:id="rId6"/>
    <p:sldId id="335" r:id="rId7"/>
    <p:sldId id="336" r:id="rId8"/>
    <p:sldId id="371" r:id="rId9"/>
    <p:sldId id="370" r:id="rId10"/>
    <p:sldId id="372" r:id="rId11"/>
    <p:sldId id="393" r:id="rId12"/>
    <p:sldId id="391" r:id="rId13"/>
    <p:sldId id="396" r:id="rId14"/>
    <p:sldId id="398" r:id="rId15"/>
    <p:sldId id="397" r:id="rId16"/>
    <p:sldId id="384" r:id="rId17"/>
    <p:sldId id="402" r:id="rId18"/>
    <p:sldId id="407" r:id="rId19"/>
    <p:sldId id="408" r:id="rId20"/>
    <p:sldId id="409" r:id="rId21"/>
    <p:sldId id="410" r:id="rId22"/>
    <p:sldId id="411" r:id="rId23"/>
    <p:sldId id="389" r:id="rId24"/>
    <p:sldId id="390" r:id="rId25"/>
    <p:sldId id="383" r:id="rId26"/>
    <p:sldId id="392" r:id="rId27"/>
    <p:sldId id="385" r:id="rId28"/>
    <p:sldId id="413" r:id="rId29"/>
    <p:sldId id="414" r:id="rId30"/>
    <p:sldId id="386" r:id="rId31"/>
    <p:sldId id="412" r:id="rId32"/>
    <p:sldId id="379" r:id="rId33"/>
    <p:sldId id="260" r:id="rId34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4" autoAdjust="0"/>
    <p:restoredTop sz="94660"/>
  </p:normalViewPr>
  <p:slideViewPr>
    <p:cSldViewPr>
      <p:cViewPr varScale="1">
        <p:scale>
          <a:sx n="107" d="100"/>
          <a:sy n="107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745" y="0"/>
            <a:ext cx="4309434" cy="33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0F186-487C-4095-B9FF-278DE9BBA33A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745" y="6422188"/>
            <a:ext cx="4309434" cy="3378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CBBE9-D93B-4BD5-890C-B4200E944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0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1089A-78CD-41A2-9B64-7B4C853F6AC1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5FA1D-418C-434A-8AC9-A2B6397A3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5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6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1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2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2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73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00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9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0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8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9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9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8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2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6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7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3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2">
                <a:lumMod val="98000"/>
                <a:lumOff val="2000"/>
              </a:schemeClr>
            </a:gs>
            <a:gs pos="0">
              <a:schemeClr val="bg1"/>
            </a:gs>
            <a:gs pos="84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8C9DC-C627-4285-A349-F6A321A0AF9F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481E-051F-415B-85BD-1F2B38BDC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2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D4952-1A9D-4A8F-A6A1-3D5A4A2EF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8670-DC49-452A-A613-A05BBD7117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8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4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wmf"/><Relationship Id="rId4" Type="http://schemas.openxmlformats.org/officeDocument/2006/relationships/image" Target="../media/image21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buro.ru/" TargetMode="External"/><Relationship Id="rId7" Type="http://schemas.openxmlformats.org/officeDocument/2006/relationships/hyperlink" Target="mailto:chabalina7@mail.ru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vseoboi.com.ua/uploads/posts/2010-03/thumbs/1267705874_3d-humans-3.jpg" TargetMode="External"/><Relationship Id="rId5" Type="http://schemas.openxmlformats.org/officeDocument/2006/relationships/hyperlink" Target="http://legalpaper.com.ua/wp-content/uploads/2012/09/klipart_chelovek_kniga_ogromnyy_chtenie_znanie_19519_1280x1024.jpg" TargetMode="External"/><Relationship Id="rId4" Type="http://schemas.openxmlformats.org/officeDocument/2006/relationships/hyperlink" Target="http://www.zhaba.ru/site_data/10667/objects_images/c/8/d/original/c8de6924b2c95f28b69b8532abd50a5e_5751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0665" y="2044876"/>
            <a:ext cx="7494677" cy="34163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9779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Успех и </a:t>
            </a:r>
            <a:r>
              <a:rPr lang="ru-RU" sz="54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неудача</a:t>
            </a:r>
            <a:r>
              <a:rPr lang="ru-RU" sz="54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endParaRPr lang="ru-RU" sz="5400" b="1" spc="-1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54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Число  </a:t>
            </a:r>
            <a:r>
              <a:rPr lang="ru-RU" sz="54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успехов  в  испытаниях  Бернулли.</a:t>
            </a:r>
            <a:endParaRPr lang="ru-RU" sz="5400" b="1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4344" name="Picture 8" descr="http://komp-r.ucoz.ru/_ph/15/2/7784217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00" y="2770956"/>
            <a:ext cx="2059707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komp-r.ucoz.ru/_ph/15/317443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48780"/>
            <a:ext cx="1728192" cy="23042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komp-r.ucoz.ru/_ph/15/1773839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" y="4457205"/>
            <a:ext cx="2328787" cy="2328787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komp-r.ucoz.ru/_ph/15/669941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88" y="5517232"/>
            <a:ext cx="1901232" cy="14259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73379"/>
            <a:ext cx="4896544" cy="5847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279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3300"/>
                </a:solidFill>
                <a:latin typeface="Georgia" panose="02040502050405020303" pitchFamily="18" charset="0"/>
              </a:rPr>
              <a:t>Теория вероятностей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9941" y="-11071"/>
            <a:ext cx="1619672" cy="711648"/>
            <a:chOff x="54607" y="58659"/>
            <a:chExt cx="1619672" cy="711648"/>
          </a:xfrm>
        </p:grpSpPr>
        <p:sp>
          <p:nvSpPr>
            <p:cNvPr id="12" name="Двойная волна 11"/>
            <p:cNvSpPr/>
            <p:nvPr/>
          </p:nvSpPr>
          <p:spPr>
            <a:xfrm>
              <a:off x="54607" y="174146"/>
              <a:ext cx="1619672" cy="596161"/>
            </a:xfrm>
            <a:prstGeom prst="doubleWave">
              <a:avLst>
                <a:gd name="adj1" fmla="val 6908"/>
                <a:gd name="adj2" fmla="val -4702"/>
              </a:avLst>
            </a:prstGeom>
            <a:blipFill>
              <a:blip r:embed="rId7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8" descr="E:\Users\Л\Desktop\ПРЕЗЕНТАЦИЯ ИЮНЬ 2011\mo_emblem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52" y="58659"/>
              <a:ext cx="622390" cy="659001"/>
            </a:xfrm>
            <a:prstGeom prst="ellipse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22807" y="459131"/>
              <a:ext cx="1012280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Georgia" pitchFamily="18" charset="0"/>
                </a:rPr>
                <a:t>МсСВУ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763688" y="90382"/>
            <a:ext cx="5688632" cy="369332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+mn-cs"/>
              </a:rPr>
              <a:t>ФГКОУ  Московское суворовское военное училище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907704" y="543289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836712"/>
            <a:ext cx="0" cy="5832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www.hse.ru/data/855/478/1235/2makaro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5048"/>
            <a:ext cx="1124189" cy="14698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LeftFacing"/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урока найти и записать в тетради ответы на следующие  вопросы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Бернулли.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случайной величины.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математического ожидания. Формула.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дисперсии. Формула.</a:t>
            </a:r>
          </a:p>
        </p:txBody>
      </p:sp>
      <p:pic>
        <p:nvPicPr>
          <p:cNvPr id="3" name="Picture 6" descr="http://komp-r.ucoz.ru/_ph/15/844023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9" b="91222" l="10963" r="8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24" y="4365104"/>
            <a:ext cx="1997714" cy="26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5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19" y="214309"/>
            <a:ext cx="871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испытания. Формула Бернулли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394" y="2212521"/>
            <a:ext cx="89109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вероятностных задач часто приходится сталкиваться с ситуациями, в которых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 тоже испытание повторяется многократно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 каждого испытания независим от исходов других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Такой эксперимент еще называется 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схемой повторных независимых испытаний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схемой Бернулли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15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9773" y="988935"/>
            <a:ext cx="599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повторных испытаний: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komp-r.ucoz.ru/_ph/15/600148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95" y="388391"/>
            <a:ext cx="2604493" cy="347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К\AppData\Local\Microsoft\Windows\Temporary Internet Files\Content.IE5\J67PDSJG\MC9004370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70" y="1198942"/>
            <a:ext cx="713234" cy="7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К\AppData\Local\Microsoft\Windows\Temporary Internet Files\Content.IE5\1OB71G2M\MC90043705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39" y="2864591"/>
            <a:ext cx="631558" cy="63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К\AppData\Local\Microsoft\Windows\Temporary Internet Files\Content.IE5\NB2QCF4Y\MC90043705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03" y="2864591"/>
            <a:ext cx="652097" cy="6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ЛК\AppData\Local\Microsoft\Windows\Temporary Internet Files\Content.IE5\KMBSD0QJ\MC900437062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84" y="2874544"/>
            <a:ext cx="685829" cy="6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магнитный диск 10"/>
          <p:cNvSpPr/>
          <p:nvPr/>
        </p:nvSpPr>
        <p:spPr>
          <a:xfrm>
            <a:off x="6771980" y="2567093"/>
            <a:ext cx="1269774" cy="971861"/>
          </a:xfrm>
          <a:prstGeom prst="flowChartMagneticDisk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59000"/>
                </a:schemeClr>
              </a:gs>
              <a:gs pos="80000">
                <a:schemeClr val="accent6">
                  <a:shade val="93000"/>
                  <a:satMod val="130000"/>
                  <a:alpha val="66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C:\Users\ЛК\AppData\Local\Microsoft\Windows\Temporary Internet Files\Content.IE5\J67PDSJG\MP900341726[1]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804" r="94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10" y="4283190"/>
            <a:ext cx="1999765" cy="280341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ЛК\AppData\Local\Microsoft\Windows\Temporary Internet Files\Content.IE5\NB2QCF4Y\MC90041518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8815" y="4797152"/>
            <a:ext cx="2275995" cy="20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1742893"/>
            <a:ext cx="63106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многократное извлечение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урны одного шара при условии, что вынутый шар после регистрации его цвета кладется обратно в урну;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10" y="3696221"/>
            <a:ext cx="50264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стрелком выстрелов по одной и той же мишени при условии, что вероятность удачного попадания при каждом выстреле принимается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1519" y="214309"/>
            <a:ext cx="871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испытания. Формула Бернулли</a:t>
            </a:r>
          </a:p>
        </p:txBody>
      </p:sp>
    </p:spTree>
    <p:extLst>
      <p:ext uri="{BB962C8B-B14F-4D97-AF65-F5344CB8AC3E}">
        <p14:creationId xmlns:p14="http://schemas.microsoft.com/office/powerpoint/2010/main" val="29831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519" y="214309"/>
            <a:ext cx="871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испытания. Формула Бернулли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14063" y="777043"/>
                <a:ext cx="814636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4500"/>
                <a:r>
                  <a:rPr lang="ru-RU" sz="2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в </a:t>
                </a:r>
                <a:r>
                  <a:rPr lang="ru-RU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результате испытания возможны два исхода: </a:t>
                </a:r>
                <a:r>
                  <a:rPr lang="ru-RU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либо появится событие А</a:t>
                </a:r>
                <a:r>
                  <a:rPr lang="ru-RU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либо противоположное ему </a:t>
                </a:r>
                <a:r>
                  <a:rPr lang="ru-RU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событие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8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 smtClean="0"/>
                  <a:t>.</a:t>
                </a:r>
                <a:endParaRPr lang="ru-RU" sz="32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3" y="777043"/>
                <a:ext cx="8146367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572" t="-4202" b="-12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6390423" y="4581128"/>
            <a:ext cx="2297969" cy="1656184"/>
            <a:chOff x="6660232" y="1772816"/>
            <a:chExt cx="2297969" cy="165618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660232" y="1772816"/>
              <a:ext cx="2297969" cy="165618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7020272" y="2060848"/>
              <a:ext cx="1080120" cy="108012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08304" y="2436563"/>
              <a:ext cx="4812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32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8146739" y="2087624"/>
                  <a:ext cx="574195" cy="5865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ru-RU" sz="32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ru-RU" sz="3200" b="1" dirty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</m:acc>
                      </m:oMath>
                    </m:oMathPara>
                  </a14:m>
                  <a:endParaRPr lang="ru-RU" sz="3200" dirty="0"/>
                </a:p>
              </p:txBody>
            </p:sp>
          </mc:Choice>
          <mc:Fallback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6739" y="2087624"/>
                  <a:ext cx="574195" cy="5865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Прямоугольник 1"/>
          <p:cNvSpPr/>
          <p:nvPr/>
        </p:nvSpPr>
        <p:spPr>
          <a:xfrm>
            <a:off x="290388" y="2852936"/>
            <a:ext cx="6033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Проведем n испытаний Бернулли. Это означает, что все n испытаний независимы; вероятность появления события А в каждом отдельно взятом или единичном испытании постоянна и от испытания к испытанию не изменяется (т.е. испытания проводятся в одинаковых условиях).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62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1484784"/>
                <a:ext cx="8784976" cy="1816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2925" algn="just"/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Обозначим 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вероятность появления события А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единичном испытании буквой р, т.е. </a:t>
                </a:r>
                <a:r>
                  <a:rPr lang="ru-RU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p=P(A)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вероятность </a:t>
                </a:r>
                <a:r>
                  <a:rPr lang="ru-RU" sz="28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противоположного события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(событие А не наступило)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буквой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q=P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800" b="1" i="1" dirty="0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800" b="1" i="1" dirty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b="1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sz="2800" b="1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−p.</a:t>
                </a:r>
                <a:endParaRPr lang="ru-RU" sz="28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84784"/>
                <a:ext cx="8784976" cy="1816779"/>
              </a:xfrm>
              <a:prstGeom prst="rect">
                <a:avLst/>
              </a:prstGeom>
              <a:blipFill rotWithShape="1">
                <a:blip r:embed="rId2"/>
                <a:stretch>
                  <a:fillRect l="-1457" t="-3356" r="-1388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351721" y="3429000"/>
            <a:ext cx="6606480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/>
              </a:rPr>
              <a:t>Тогда вероятность того, что событие </a:t>
            </a:r>
            <a:r>
              <a:rPr lang="ru-RU" i="1" dirty="0">
                <a:latin typeface="Arial"/>
              </a:rPr>
              <a:t>А</a:t>
            </a:r>
            <a:r>
              <a:rPr lang="ru-RU" dirty="0">
                <a:latin typeface="Arial"/>
              </a:rPr>
              <a:t> появится в этих </a:t>
            </a:r>
            <a:r>
              <a:rPr lang="ru-RU" i="1" dirty="0">
                <a:latin typeface="Arial"/>
              </a:rPr>
              <a:t>n</a:t>
            </a:r>
            <a:r>
              <a:rPr lang="ru-RU" dirty="0">
                <a:latin typeface="Arial"/>
              </a:rPr>
              <a:t> испытаниях ровно </a:t>
            </a:r>
            <a:r>
              <a:rPr lang="ru-RU" i="1" dirty="0">
                <a:latin typeface="Arial"/>
              </a:rPr>
              <a:t>k</a:t>
            </a:r>
            <a:r>
              <a:rPr lang="ru-RU" dirty="0">
                <a:latin typeface="Arial"/>
              </a:rPr>
              <a:t> раз, </a:t>
            </a:r>
            <a:r>
              <a:rPr lang="ru-RU" dirty="0" smtClean="0">
                <a:latin typeface="Arial"/>
              </a:rPr>
              <a:t>выражается </a:t>
            </a:r>
            <a:r>
              <a:rPr lang="ru-RU" b="1" i="1" dirty="0" smtClean="0">
                <a:latin typeface="Arial"/>
              </a:rPr>
              <a:t>формулой </a:t>
            </a:r>
            <a:r>
              <a:rPr lang="ru-RU" b="1" i="1" dirty="0">
                <a:latin typeface="Arial"/>
              </a:rPr>
              <a:t>Бернулли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605789"/>
            <a:ext cx="8975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числа успехов (появлений события) носит название </a:t>
            </a:r>
            <a:r>
              <a:rPr 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биномиального распределения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519" y="214309"/>
            <a:ext cx="871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испытания. Формула Бернулли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68499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1518" y="799084"/>
            <a:ext cx="6562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вероятностей всегда равна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6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256" y="0"/>
            <a:ext cx="4689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Бернулли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924944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появления события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независимых испытаниях,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вероятность появления события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испытании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108504" cy="123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2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9" y="35535"/>
            <a:ext cx="188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9" y="641908"/>
            <a:ext cx="892899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19050"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Пример 1.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В урне 20 белых и 10 черных шаров. Вынули 4 шара, причем каждый вынутый шар возвращают в урну перед извлечением следующего и шары в урне перемешивают. Найти вероятность того, что из четырех вынутых шаров окажется 2 белых.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Решение.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Событие </a:t>
            </a:r>
            <a:r>
              <a:rPr lang="ru-RU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– достали белый шар. </a:t>
            </a: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Тогда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вероятности               , </a:t>
            </a:r>
            <a:endParaRPr lang="ru-RU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формуле Бернулли требуемая вероятность равна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www.matburo.ru/tv/tvbook/par_1_7.files/image00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1311642" cy="98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matburo.ru/tv/tvbook/par_1_7.files/image010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63813"/>
            <a:ext cx="1616819" cy="102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matburo.ru/tv/tvbook/par_1_7.files/image01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69" y="5120057"/>
            <a:ext cx="4608512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5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9" y="35535"/>
            <a:ext cx="188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9" y="641908"/>
            <a:ext cx="89289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19050"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Пример 2.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Определить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вероятность того, что в семье, имеющей 5 детей, будет не больше трех девочек. Вероятности рождения мальчика и девочки предполагаются одинаковыми.</a:t>
            </a:r>
          </a:p>
          <a:p>
            <a:pPr marL="19050" marR="19050"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Решение.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9050" marR="19050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Вероятность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рождения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девочки              , тогда</a:t>
            </a:r>
          </a:p>
          <a:p>
            <a:pPr marL="19050" marR="19050" algn="just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 того, что в семье нет девочек, родилась одна, две или три девочки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9050" marR="19050" algn="just">
              <a:spcBef>
                <a:spcPts val="600"/>
              </a:spcBef>
              <a:spcAft>
                <a:spcPts val="600"/>
              </a:spcAf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" marR="19050" algn="just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искомая вероятность</a:t>
            </a:r>
          </a:p>
        </p:txBody>
      </p:sp>
      <p:pic>
        <p:nvPicPr>
          <p:cNvPr id="10" name="Рисунок 9" descr="http://www.matburo.ru/tv/tvbook/par_1_7.files/image01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1152128" cy="97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matburo.ru/tv/tvbook/par_1_7.files/image01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46354"/>
            <a:ext cx="1140891" cy="97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matburo.ru/tv/tvbook/par_1_7.files/image018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" y="4589939"/>
            <a:ext cx="1888011" cy="78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matburo.ru/tv/tvbook/par_1_7.files/image020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652474"/>
            <a:ext cx="1944216" cy="64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matburo.ru/tv/tvbook/par_1_7.files/image022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4896"/>
            <a:ext cx="2160240" cy="78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matburo.ru/tv/tvbook/par_1_7.files/image024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96" y="4547870"/>
            <a:ext cx="2191992" cy="75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matburo.ru/tv/tvbook/par_1_7.files/image026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6" y="5810837"/>
            <a:ext cx="5688632" cy="928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7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9" y="35535"/>
            <a:ext cx="188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9" y="641908"/>
            <a:ext cx="89289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19050"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Пример 3.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Среди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деталей, обрабатываемых рабочим, бывает в среднем 4% нестандартных. Найти вероятность того, что среди взятых на испытание 30 деталей две будут нестандартными.</a:t>
            </a:r>
          </a:p>
          <a:p>
            <a:pPr marL="19050" marR="19050"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Решение.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Здесь опыт заключается в проверке каждой из 30 деталей на качество. Событие А - «появление нестандартной детали», его вероятность </a:t>
            </a:r>
            <a:r>
              <a:rPr lang="en-US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 = 0,004 ,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тогда </a:t>
            </a:r>
            <a:r>
              <a:rPr lang="en-US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q = 0,96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Отсюда по формуле Бернулли находим</a:t>
            </a:r>
            <a:r>
              <a:rPr lang="en-US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9050" marR="19050" algn="just">
              <a:spcBef>
                <a:spcPts val="600"/>
              </a:spcBef>
              <a:spcAft>
                <a:spcPts val="600"/>
              </a:spcAft>
            </a:pP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http://www.matburo.ru/tv/tvbook/par_1_7.files/image03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7272808" cy="88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4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9" y="35535"/>
            <a:ext cx="188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9" y="641908"/>
            <a:ext cx="89289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19050"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Пример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каждом отдельном выстреле из орудия вероятность поражения цели равна 0,9. Найти вероятность того, что из 20 выстрелов число удачных будет не менее 16 и не более 19.</a:t>
            </a:r>
          </a:p>
          <a:p>
            <a:pPr marL="19050" marR="19050" algn="just"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Решение.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Вычисляем по формуле Бернулли:</a:t>
            </a:r>
          </a:p>
        </p:txBody>
      </p:sp>
      <p:pic>
        <p:nvPicPr>
          <p:cNvPr id="6" name="Рисунок 5" descr="http://www.matburo.ru/tv/tvbook/par_1_7.files/image03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7920880" cy="172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4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komp-r.ucoz.ru/_ph/15/82543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90" y="5890"/>
            <a:ext cx="3424118" cy="27544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3477" y="1277950"/>
            <a:ext cx="210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3477" y="3068960"/>
            <a:ext cx="6278803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279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003300"/>
                </a:solidFill>
                <a:latin typeface="Georgia" panose="02040502050405020303" pitchFamily="18" charset="0"/>
              </a:rPr>
              <a:t>Теория вероятностей</a:t>
            </a:r>
          </a:p>
        </p:txBody>
      </p:sp>
      <p:pic>
        <p:nvPicPr>
          <p:cNvPr id="5" name="Picture 8" descr="http://komp-r.ucoz.ru/_ph/15/2/7784217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49" y="3861048"/>
            <a:ext cx="2059707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474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Биномиальное распределение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(распределение по схеме Бернулли) позволяет, в частности, установить, какое число появлений события А наиболее вероятно. Формула для наиболее вероятного числа успехов   (появлений события) имеет вид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                                           то эти границы отличаются на 1.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являющееся целым числом, может принимать либо одно значение, когда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k=np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np+p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отсюда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np-q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нецелое число, либо два значения,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np-q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www.matburo.ru/tv/tvbook/par_1_8.files/image00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72539"/>
            <a:ext cx="2767617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matburo.ru/tv/tvbook/par_1_8.files/image00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40028"/>
            <a:ext cx="2805335" cy="6031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-163094"/>
            <a:ext cx="7758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Наивероятнейшее число успехов</a:t>
            </a:r>
          </a:p>
        </p:txBody>
      </p:sp>
    </p:spTree>
    <p:extLst>
      <p:ext uri="{BB962C8B-B14F-4D97-AF65-F5344CB8AC3E}">
        <p14:creationId xmlns:p14="http://schemas.microsoft.com/office/powerpoint/2010/main" val="428622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65590" cy="23762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" y="3284983"/>
            <a:ext cx="9016772" cy="355808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3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77072"/>
            <a:ext cx="7920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называется потому, что до эксперимента невозможно точно предсказать то значение, которое эта величина примет в результате эксперимента - это выясняется только тогда, когда эксперимент завершен.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238" y="128350"/>
            <a:ext cx="5359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 величины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268760"/>
            <a:ext cx="7992888" cy="150810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536575" algn="just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Случайной величиной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любую числовую величину, связанную со случайным экспериментом. </a:t>
            </a:r>
          </a:p>
        </p:txBody>
      </p:sp>
    </p:spTree>
    <p:extLst>
      <p:ext uri="{BB962C8B-B14F-4D97-AF65-F5344CB8AC3E}">
        <p14:creationId xmlns:p14="http://schemas.microsoft.com/office/powerpoint/2010/main" val="45158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20888"/>
            <a:ext cx="7847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такой объект описывается обычно набором числовых характеристик, то выборка предстает перед нами в виде одного или нескольких числовых рядов.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34855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Располагая понятием случайной величины, мы можем рассматривать случайную выборку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наблюдений за одной или несколькими случайными величинами.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941168"/>
            <a:ext cx="6065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случайная величина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функцию, определенную на множестве всех возможных исходов опыта: областью определения этой функции является множество всех возможных исходов W, 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значениями - числа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(целые или действительные).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06206"/>
            <a:ext cx="7848872" cy="175432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6575" algn="just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Случайной выборкой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множество случайно выбранных объектов генеральной совокупности. </a:t>
            </a:r>
          </a:p>
        </p:txBody>
      </p:sp>
    </p:spTree>
    <p:extLst>
      <p:ext uri="{BB962C8B-B14F-4D97-AF65-F5344CB8AC3E}">
        <p14:creationId xmlns:p14="http://schemas.microsoft.com/office/powerpoint/2010/main" val="58292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6632"/>
            <a:ext cx="5359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 величины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распределения дискретной случайной величины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76456" cy="108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46" y="3671088"/>
            <a:ext cx="2134612" cy="155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933056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вероятностей всегда равна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257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введения дисперсии можно привести следующий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часто требуется оценить рассеяние возможных значений случайно величины вокруг ее среднего значения.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важно знать, насколько кучно лягут снаряды вблизи цели, которая должна быть поражена. Именно такие задачи решает дисперсия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653136"/>
            <a:ext cx="7848872" cy="181588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6575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Дисперсией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случайной величины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 называется математическое ожидание квадрата отклонений случайной величины от ее математического ожидания.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20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159" y="1484784"/>
            <a:ext cx="4947841" cy="170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36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ожидание случайной величины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717032"/>
            <a:ext cx="6030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появления события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независимых испытаниях,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вероятность появления события при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испытании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398" y="1484784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дискретной случайной величины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заданной рядом распределения:</a:t>
            </a:r>
          </a:p>
        </p:txBody>
      </p:sp>
    </p:spTree>
    <p:extLst>
      <p:ext uri="{BB962C8B-B14F-4D97-AF65-F5344CB8AC3E}">
        <p14:creationId xmlns:p14="http://schemas.microsoft.com/office/powerpoint/2010/main" val="4260257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ожидание случайной величины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" y="1200329"/>
            <a:ext cx="9073008" cy="19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" y="3101567"/>
            <a:ext cx="9104514" cy="205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" y="5175646"/>
            <a:ext cx="9090488" cy="14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58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ожидание случайной величины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964488" cy="30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7964"/>
            <a:ext cx="8964488" cy="8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32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750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 случайной величины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2976"/>
            <a:ext cx="8722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дискретной случайной величины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заданной рядом распределения: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3" y="1862826"/>
            <a:ext cx="8385386" cy="84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6" y="4437112"/>
            <a:ext cx="85248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99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komp-r.ucoz.ru/_ph/15/82543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90" y="5890"/>
            <a:ext cx="3424118" cy="27544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021" y="2517871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формулы комбинаторики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перестановки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501008"/>
            <a:ext cx="443558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baseline="-250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=n!=1·2·3…(n – 1)</a:t>
            </a:r>
            <a:r>
              <a:rPr 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·n</a:t>
            </a:r>
            <a:endParaRPr lang="ru-RU" sz="32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707904" y="5589240"/>
                <a:ext cx="4752528" cy="121584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2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ru-RU" sz="32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32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  <m:r>
                        <a:rPr lang="en-US" sz="3200" b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32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ru-RU" sz="32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sz="32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  <m:r>
                        <a:rPr lang="en-US" sz="3200" b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32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32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r>
                                <a:rPr lang="en-US" sz="3200" b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sz="32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!∙</m:t>
                          </m:r>
                          <m:r>
                            <a:rPr lang="en-US" sz="32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3200" b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589240"/>
                <a:ext cx="4752528" cy="12158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4247456" y="58507"/>
            <a:ext cx="4896544" cy="5847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279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3300"/>
                </a:solidFill>
                <a:latin typeface="Georgia" panose="02040502050405020303" pitchFamily="18" charset="0"/>
              </a:rPr>
              <a:t>Теория вероятностей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75028" y="691079"/>
            <a:ext cx="2665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  <a:endParaRPr lang="ru-RU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4250" y="1045022"/>
            <a:ext cx="20601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14791" y="4365104"/>
                <a:ext cx="3737529" cy="108395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2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𝒓</m:t>
                          </m:r>
                        </m:sup>
                      </m:sSubSup>
                      <m:r>
                        <a:rPr lang="en-US" sz="32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32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r>
                                <a:rPr lang="en-US" sz="3200" b="1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sz="3200" b="1" i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91" y="4365104"/>
                <a:ext cx="3737529" cy="10839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441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случайных величин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4500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Биномиальное распределение (дискретное)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541" y="1196752"/>
            <a:ext cx="886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количество «успехов» в последовательности из n независимых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случайных экспериментов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что вероятность «успеха» в каждом из них равна p </a:t>
            </a:r>
            <a:r>
              <a:rPr lang="ru-RU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=1− p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541" y="2581747"/>
            <a:ext cx="5425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распределения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вид</a:t>
            </a:r>
            <a:r>
              <a:rPr lang="ru-RU" dirty="0">
                <a:latin typeface="TimesNewRoman"/>
              </a:rPr>
              <a:t>: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" y="3284984"/>
            <a:ext cx="8640960" cy="89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88324"/>
            <a:ext cx="4464496" cy="48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5541" y="4365104"/>
            <a:ext cx="8125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вероятности находятся по формуле Бернулли: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1520" y="5589240"/>
                <a:ext cx="7951472" cy="542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Характеристики: M (</a:t>
                </a:r>
                <a:r>
                  <a:rPr lang="ru-RU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D(X)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npq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σ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sz="28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npq</m:t>
                        </m:r>
                      </m:e>
                    </m:rad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89240"/>
                <a:ext cx="7951472" cy="542008"/>
              </a:xfrm>
              <a:prstGeom prst="rect">
                <a:avLst/>
              </a:prstGeom>
              <a:blipFill rotWithShape="1">
                <a:blip r:embed="rId4"/>
                <a:stretch>
                  <a:fillRect l="-1533" t="-11236" b="-26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315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0243"/>
            <a:ext cx="6684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самоподготовку: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439864"/>
            <a:ext cx="4572000" cy="12003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520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п. </a:t>
            </a:r>
            <a:r>
              <a:rPr lang="ru-RU" sz="3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49-52, </a:t>
            </a:r>
          </a:p>
          <a:p>
            <a:r>
              <a:rPr lang="ru-RU" sz="3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стр. 192 № 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2, </a:t>
            </a:r>
            <a:r>
              <a:rPr lang="ru-RU" sz="36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3, 4</a:t>
            </a:r>
            <a:endParaRPr lang="ru-RU" sz="36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Picture 2" descr="http://komp-r.ucoz.ru/_ph/15/5871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45632"/>
            <a:ext cx="2484276" cy="33123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nion-eco.ru/wp-content/uploads/2012/04/Diction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5991066" cy="37444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98629"/>
            <a:ext cx="813690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http://www.matburo.ru/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www.zhaba.ru/site_data/10667/objects_images/c/8/d/original/c8de6924b2c95f28b69b8532abd50a5e_57512.jpg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legalpaper.com.ua/wp-content/uploads/2012/09/klipart_chelovek_kniga_ogromnyy_chtenie_znanie_19519_1280x1024.jpg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nevseoboi.com.ua/uploads/posts/2010-03/thumbs/1267705874_3d-humans-3.jpg</a:t>
            </a: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Усть-Мосихинская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СОШ»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Новосёлова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Шабалина Надежда Ивановна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chabalina7@mail.ru</a:t>
            </a: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584" y="188640"/>
            <a:ext cx="1831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Ссылки: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komp-r.ucoz.ru/_ph/15/82543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90" y="5890"/>
            <a:ext cx="3424118" cy="27544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021" y="251787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Классическое определение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67544" y="3861048"/>
                <a:ext cx="2426885" cy="94275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3200" b="1" i="1" smtClean="0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61048"/>
                <a:ext cx="2426885" cy="9427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4247456" y="58507"/>
            <a:ext cx="4896544" cy="5847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279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3300"/>
                </a:solidFill>
                <a:latin typeface="Georgia" panose="02040502050405020303" pitchFamily="18" charset="0"/>
              </a:rPr>
              <a:t>Теория вероятностей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75028" y="691079"/>
            <a:ext cx="2665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  <a:endParaRPr lang="ru-RU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4250" y="1045022"/>
            <a:ext cx="20601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52682" y="4005064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благоприятствующих событию A исходов, 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равновозможных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komp-r.ucoz.ru/_ph/15/82543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90" y="5890"/>
            <a:ext cx="3424118" cy="27544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021" y="251787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Вероятность суммы событий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68477" y="4221088"/>
                <a:ext cx="4824536" cy="584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32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32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US" sz="32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32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32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77" y="4221088"/>
                <a:ext cx="482453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4247456" y="58507"/>
            <a:ext cx="4896544" cy="5847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279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3300"/>
                </a:solidFill>
                <a:latin typeface="Georgia" panose="02040502050405020303" pitchFamily="18" charset="0"/>
              </a:rPr>
              <a:t>Теория вероятностей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75028" y="691079"/>
            <a:ext cx="2665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  <a:endParaRPr lang="ru-RU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4250" y="1045022"/>
            <a:ext cx="20601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350" y="3717032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сложения вероятностей несовместных событий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сложения вероятностей совместных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79" y="5520968"/>
            <a:ext cx="554461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3300"/>
                </a:solidFill>
                <a:latin typeface="Cambria Math"/>
                <a:cs typeface="Times New Roman" panose="02020603050405020304" pitchFamily="18" charset="0"/>
              </a:rPr>
              <a:t>P(A+ B) </a:t>
            </a:r>
            <a:r>
              <a:rPr lang="en-US" sz="3200" b="1" i="1" dirty="0" smtClean="0">
                <a:solidFill>
                  <a:srgbClr val="003300"/>
                </a:solidFill>
                <a:latin typeface="Cambria Math"/>
                <a:cs typeface="Times New Roman" panose="02020603050405020304" pitchFamily="18" charset="0"/>
              </a:rPr>
              <a:t>= </a:t>
            </a:r>
            <a:r>
              <a:rPr lang="en-US" sz="3200" b="1" i="1" dirty="0">
                <a:solidFill>
                  <a:srgbClr val="003300"/>
                </a:solidFill>
                <a:latin typeface="Cambria Math"/>
                <a:cs typeface="Times New Roman" panose="02020603050405020304" pitchFamily="18" charset="0"/>
              </a:rPr>
              <a:t>P(A) </a:t>
            </a:r>
            <a:r>
              <a:rPr lang="en-US" sz="3200" b="1" i="1" dirty="0" smtClean="0">
                <a:solidFill>
                  <a:srgbClr val="003300"/>
                </a:solidFill>
                <a:latin typeface="Cambria Math"/>
                <a:cs typeface="Times New Roman" panose="02020603050405020304" pitchFamily="18" charset="0"/>
              </a:rPr>
              <a:t>+P(B)−P(AB</a:t>
            </a:r>
            <a:r>
              <a:rPr lang="en-US" sz="3200" b="1" i="1" dirty="0">
                <a:solidFill>
                  <a:srgbClr val="003300"/>
                </a:solidFill>
                <a:latin typeface="Cambria Math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rgbClr val="003300"/>
              </a:solidFill>
              <a:latin typeface="Cambria Mat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komp-r.ucoz.ru/_ph/15/82543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90" y="5890"/>
            <a:ext cx="3424118" cy="27544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021" y="251787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Вероятность произведения событий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47456" y="58507"/>
            <a:ext cx="4896544" cy="5847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2794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3300"/>
                </a:solidFill>
                <a:latin typeface="Georgia" panose="02040502050405020303" pitchFamily="18" charset="0"/>
              </a:rPr>
              <a:t>Теория вероятностей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75028" y="691079"/>
            <a:ext cx="2665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  <a:endParaRPr lang="ru-RU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4250" y="1045022"/>
            <a:ext cx="20601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350" y="3717032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умножения вероятностей независимых событий: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умножения вероятностей зависимых событий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6554" y="4255641"/>
            <a:ext cx="38395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3300"/>
                </a:solidFill>
                <a:latin typeface="Cambria Math"/>
                <a:cs typeface="Times New Roman" panose="02020603050405020304" pitchFamily="18" charset="0"/>
              </a:rPr>
              <a:t>P(A⋅ B) = P(A) ⋅ P(B)</a:t>
            </a:r>
            <a:endParaRPr lang="ru-RU" sz="3200" b="1" i="1" dirty="0">
              <a:solidFill>
                <a:srgbClr val="003300"/>
              </a:solidFill>
              <a:latin typeface="Cambria Math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86554" y="5589240"/>
            <a:ext cx="421942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3300"/>
                </a:solidFill>
                <a:latin typeface="Cambria Math"/>
                <a:cs typeface="Times New Roman" panose="02020603050405020304" pitchFamily="18" charset="0"/>
              </a:rPr>
              <a:t>P(A⋅ B) = P(A) ⋅ P(B|A)</a:t>
            </a:r>
          </a:p>
          <a:p>
            <a:r>
              <a:rPr lang="en-US" sz="3200" b="1" i="1" dirty="0">
                <a:solidFill>
                  <a:srgbClr val="003300"/>
                </a:solidFill>
                <a:latin typeface="Cambria Math"/>
                <a:cs typeface="Times New Roman" panose="02020603050405020304" pitchFamily="18" charset="0"/>
              </a:rPr>
              <a:t>P(A⋅ B) = P(B) ⋅ P(A|B)</a:t>
            </a:r>
            <a:endParaRPr lang="ru-RU" sz="3200" b="1" i="1" dirty="0">
              <a:solidFill>
                <a:srgbClr val="003300"/>
              </a:solidFill>
              <a:latin typeface="Cambria Mat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0766" y="44406"/>
            <a:ext cx="2695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Сколькими способам можно вывезти со склада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ящиков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автомашинах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каждую автомашину грузят по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ящиков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 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не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формула: Сочетания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55976" y="2276872"/>
                <a:ext cx="2641846" cy="83599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𝒓</m:t>
                          </m:r>
                        </m:sup>
                      </m:sSubSup>
                      <m:r>
                        <a:rPr lang="en-US" sz="24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r>
                                <a:rPr lang="en-US" sz="2400" b="1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!∙</m:t>
                          </m:r>
                          <m:r>
                            <a:rPr lang="en-US" sz="24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𝒓</m:t>
                          </m:r>
                          <m:r>
                            <a:rPr lang="en-US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76872"/>
                <a:ext cx="2641846" cy="835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3068960"/>
                <a:ext cx="9144000" cy="3730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Выбрать 5 ящиков, которые будут погружены на первую машину, из 10 ящиков,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можно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r>
                      <a:rPr lang="en-US" sz="2800" b="1" i="1">
                        <a:solidFill>
                          <a:srgbClr val="0033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!∙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33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33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33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𝟐𝟓𝟐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способами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(сочетания из 10 объектов по 5).</a:t>
                </a: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остальные 5 ящиков автоматически погружаем и везем во второй машине.</a:t>
                </a: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Итого получаем N = 252 способа.</a:t>
                </a: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252.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8960"/>
                <a:ext cx="9144000" cy="3730893"/>
              </a:xfrm>
              <a:prstGeom prst="rect">
                <a:avLst/>
              </a:prstGeom>
              <a:blipFill rotWithShape="1">
                <a:blip r:embed="rId3"/>
                <a:stretch>
                  <a:fillRect l="-1333" t="-1634" b="-3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 descr="C:\Users\ЛК\AppData\Local\Microsoft\Windows\Temporary Internet Files\Content.IE5\R91U745V\dglxasse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4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88" y="5229200"/>
            <a:ext cx="1734132" cy="17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3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2747" y="30907"/>
            <a:ext cx="3058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одного дня состоит из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число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из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Решение.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=11,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 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важен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(уроки идут по порядку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формула: Размещения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3832950"/>
                <a:ext cx="9004795" cy="2852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Будем считать, что уроки в течение дня не повторяются. Тогда количество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вариантов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расписания при выборе из 11 дисциплин определим по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формуле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размещений: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ru-RU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𝒓</m:t>
                        </m:r>
                      </m:sup>
                    </m:sSubSup>
                    <m:r>
                      <a:rPr lang="en-US" sz="2800" b="1" i="1">
                        <a:solidFill>
                          <a:srgbClr val="0033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800" b="1" i="1">
                                <a:solidFill>
                                  <a:srgbClr val="0033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33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  <m:r>
                              <a:rPr lang="en-US" sz="2800" b="1" i="1">
                                <a:solidFill>
                                  <a:srgbClr val="0033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33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33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2800" b="1" i="1" smtClean="0">
                            <a:solidFill>
                              <a:srgbClr val="0033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33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33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en-US" sz="2800" b="1" i="1" smtClean="0">
                        <a:solidFill>
                          <a:srgbClr val="0033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US" sz="2800" b="1" i="1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33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1" i="1" smtClean="0">
                        <a:solidFill>
                          <a:srgbClr val="0033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2800" b="1" i="1">
                        <a:solidFill>
                          <a:srgbClr val="0033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1" i="1" smtClean="0">
                        <a:solidFill>
                          <a:srgbClr val="0033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2800" b="1" i="1">
                        <a:solidFill>
                          <a:srgbClr val="0033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b="1" i="1" smtClean="0">
                        <a:solidFill>
                          <a:srgbClr val="0033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 b="1" i="1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55440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вариантов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55440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32950"/>
                <a:ext cx="9004795" cy="2852256"/>
              </a:xfrm>
              <a:prstGeom prst="rect">
                <a:avLst/>
              </a:prstGeom>
              <a:blipFill rotWithShape="1">
                <a:blip r:embed="rId2"/>
                <a:stretch>
                  <a:fillRect l="-1422" t="-2137" r="-1625" b="-5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04048" y="2996952"/>
                <a:ext cx="2641846" cy="83599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𝒓</m:t>
                          </m:r>
                        </m:sup>
                      </m:sSubSup>
                      <m:r>
                        <a:rPr lang="en-US" sz="2400" b="1" i="1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r>
                                <a:rPr lang="en-US" sz="2400" b="1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996952"/>
                <a:ext cx="2641846" cy="835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25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6980" y="11088"/>
            <a:ext cx="3478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Перестановки</a:t>
            </a:r>
            <a:endParaRPr lang="ru-RU" sz="4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43" y="63552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Сколькими способами 4 человека могут разместиться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четырехместном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4, r = 4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важен (места в купе различны),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объекты, повторений нет.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формула: Перестановки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4588" y="3789040"/>
                <a:ext cx="9004795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Значит, число различных размещений 4 человек в четырехместном купе –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всех перестановок из 4 элементов: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b="1" dirty="0" smtClean="0">
                    <a:solidFill>
                      <a:srgbClr val="003300"/>
                    </a:solidFill>
                    <a:latin typeface="Cambria Math"/>
                    <a:cs typeface="Times New Roman" panose="02020603050405020304" pitchFamily="18" charset="0"/>
                  </a:rPr>
                  <a:t>N </a:t>
                </a:r>
                <a:r>
                  <a:rPr lang="ru-RU" sz="2800" b="1" dirty="0">
                    <a:solidFill>
                      <a:srgbClr val="003300"/>
                    </a:solidFill>
                    <a:latin typeface="Cambria Math"/>
                    <a:cs typeface="Times New Roman" panose="02020603050405020304" pitchFamily="18" charset="0"/>
                  </a:rPr>
                  <a:t>= 4!=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Cambria Math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33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800" b="1" dirty="0">
                    <a:solidFill>
                      <a:srgbClr val="003300"/>
                    </a:solidFill>
                    <a:latin typeface="Cambria Math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33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800" b="1" dirty="0" smtClean="0">
                    <a:solidFill>
                      <a:srgbClr val="003300"/>
                    </a:solidFill>
                    <a:latin typeface="Cambria Math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33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800" b="1" dirty="0">
                    <a:solidFill>
                      <a:srgbClr val="003300"/>
                    </a:solidFill>
                    <a:latin typeface="Cambria Math"/>
                    <a:cs typeface="Times New Roman" panose="02020603050405020304" pitchFamily="18" charset="0"/>
                  </a:rPr>
                  <a:t>4 = 24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способа.</a:t>
                </a: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24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8" y="3789040"/>
                <a:ext cx="9004795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354" t="-2387" r="-1422" b="-4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148064" y="2913321"/>
            <a:ext cx="151216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baseline="-250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n!</a:t>
            </a:r>
            <a:endParaRPr lang="ru-RU" sz="32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46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1478</Words>
  <Application>Microsoft Office PowerPoint</Application>
  <PresentationFormat>Экран (4:3)</PresentationFormat>
  <Paragraphs>168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136</cp:revision>
  <cp:lastPrinted>2014-04-17T22:07:09Z</cp:lastPrinted>
  <dcterms:created xsi:type="dcterms:W3CDTF">2014-04-03T18:33:11Z</dcterms:created>
  <dcterms:modified xsi:type="dcterms:W3CDTF">2014-04-18T03:41:04Z</dcterms:modified>
</cp:coreProperties>
</file>