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7" r:id="rId3"/>
    <p:sldId id="288" r:id="rId4"/>
    <p:sldId id="258" r:id="rId5"/>
    <p:sldId id="259" r:id="rId6"/>
    <p:sldId id="260" r:id="rId7"/>
    <p:sldId id="261" r:id="rId8"/>
    <p:sldId id="272" r:id="rId9"/>
    <p:sldId id="264" r:id="rId10"/>
    <p:sldId id="265" r:id="rId11"/>
    <p:sldId id="274" r:id="rId12"/>
    <p:sldId id="276" r:id="rId13"/>
    <p:sldId id="263" r:id="rId14"/>
    <p:sldId id="271" r:id="rId15"/>
    <p:sldId id="262" r:id="rId16"/>
    <p:sldId id="283" r:id="rId17"/>
    <p:sldId id="284" r:id="rId18"/>
    <p:sldId id="286" r:id="rId19"/>
    <p:sldId id="278" r:id="rId20"/>
    <p:sldId id="266" r:id="rId21"/>
    <p:sldId id="269" r:id="rId22"/>
    <p:sldId id="25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7167" autoAdjust="0"/>
  </p:normalViewPr>
  <p:slideViewPr>
    <p:cSldViewPr>
      <p:cViewPr varScale="1">
        <p:scale>
          <a:sx n="56" d="100"/>
          <a:sy n="56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perspective val="30"/>
    </c:view3D>
    <c:plotArea>
      <c:layout>
        <c:manualLayout>
          <c:layoutTarget val="inner"/>
          <c:xMode val="edge"/>
          <c:yMode val="edge"/>
          <c:x val="5.3526512183461765E-2"/>
          <c:y val="4.9344531933508365E-2"/>
          <c:w val="0.89112417938053201"/>
          <c:h val="0.41774418197725327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1 класс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научно-техническое</c:v>
                </c:pt>
                <c:pt idx="1">
                  <c:v>художественное</c:v>
                </c:pt>
                <c:pt idx="2">
                  <c:v>Физкультурно-спортивное</c:v>
                </c:pt>
                <c:pt idx="3">
                  <c:v>Эколого-биологическое</c:v>
                </c:pt>
                <c:pt idx="4">
                  <c:v>Туристско-краеведческое</c:v>
                </c:pt>
                <c:pt idx="5">
                  <c:v>Естественно-научное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</c:v>
                </c:pt>
                <c:pt idx="1">
                  <c:v>4.0000000000000049E-2</c:v>
                </c:pt>
                <c:pt idx="2">
                  <c:v>8.0000000000000099E-2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4класс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научно-техническое</c:v>
                </c:pt>
                <c:pt idx="1">
                  <c:v>художественное</c:v>
                </c:pt>
                <c:pt idx="2">
                  <c:v>Физкультурно-спортивное</c:v>
                </c:pt>
                <c:pt idx="3">
                  <c:v>Эколого-биологическое</c:v>
                </c:pt>
                <c:pt idx="4">
                  <c:v>Туристско-краеведческое</c:v>
                </c:pt>
                <c:pt idx="5">
                  <c:v>Естественно-научное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0.16000000000000017</c:v>
                </c:pt>
                <c:pt idx="1">
                  <c:v>0.24000000000000021</c:v>
                </c:pt>
                <c:pt idx="2">
                  <c:v>0.2</c:v>
                </c:pt>
                <c:pt idx="3">
                  <c:v>0.16000000000000017</c:v>
                </c:pt>
                <c:pt idx="4">
                  <c:v>0.12000000000000002</c:v>
                </c:pt>
                <c:pt idx="5">
                  <c:v>0.16000000000000017</c:v>
                </c:pt>
              </c:numCache>
            </c:numRef>
          </c:val>
        </c:ser>
        <c:shape val="cylinder"/>
        <c:axId val="66756992"/>
        <c:axId val="66758528"/>
        <c:axId val="0"/>
      </c:bar3DChart>
      <c:catAx>
        <c:axId val="667569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 baseline="0"/>
            </a:pPr>
            <a:endParaRPr lang="ru-RU"/>
          </a:p>
        </c:txPr>
        <c:crossAx val="66758528"/>
        <c:crosses val="autoZero"/>
        <c:auto val="1"/>
        <c:lblAlgn val="ctr"/>
        <c:lblOffset val="100"/>
      </c:catAx>
      <c:valAx>
        <c:axId val="6675852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66756992"/>
        <c:crosses val="autoZero"/>
        <c:crossBetween val="between"/>
      </c:valAx>
      <c:spPr>
        <a:noFill/>
        <a:ln w="25384">
          <a:noFill/>
        </a:ln>
      </c:spPr>
    </c:plotArea>
    <c:legend>
      <c:legendPos val="r"/>
      <c:layout>
        <c:manualLayout>
          <c:xMode val="edge"/>
          <c:yMode val="edge"/>
          <c:x val="0.76251640419947564"/>
          <c:y val="0.35721060729477888"/>
          <c:w val="0.14921598035855024"/>
          <c:h val="0.31095293088364012"/>
        </c:manualLayout>
      </c:layout>
      <c:txPr>
        <a:bodyPr/>
        <a:lstStyle/>
        <a:p>
          <a:pPr>
            <a:defRPr sz="2398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2 класс</c:v>
                </c:pt>
                <c:pt idx="1">
                  <c:v>3класс</c:v>
                </c:pt>
                <c:pt idx="2">
                  <c:v>4класс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0.28000000000000008</c:v>
                </c:pt>
                <c:pt idx="1">
                  <c:v>0.60000000000000042</c:v>
                </c:pt>
                <c:pt idx="2">
                  <c:v>0.92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 класс</c:v>
                </c:pt>
                <c:pt idx="1">
                  <c:v>3класс</c:v>
                </c:pt>
                <c:pt idx="2">
                  <c:v>4класс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axId val="83945728"/>
        <c:axId val="83947520"/>
      </c:barChart>
      <c:catAx>
        <c:axId val="83945728"/>
        <c:scaling>
          <c:orientation val="minMax"/>
        </c:scaling>
        <c:axPos val="l"/>
        <c:tickLblPos val="nextTo"/>
        <c:crossAx val="83947520"/>
        <c:crosses val="autoZero"/>
        <c:auto val="1"/>
        <c:lblAlgn val="ctr"/>
        <c:lblOffset val="100"/>
      </c:catAx>
      <c:valAx>
        <c:axId val="83947520"/>
        <c:scaling>
          <c:orientation val="minMax"/>
        </c:scaling>
        <c:axPos val="b"/>
        <c:majorGridlines/>
        <c:numFmt formatCode="0%" sourceLinked="1"/>
        <c:tickLblPos val="nextTo"/>
        <c:crossAx val="839457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FA8F68-C43B-4145-99D8-1DE03C2FDA45}" type="doc">
      <dgm:prSet loTypeId="urn:microsoft.com/office/officeart/2005/8/layout/hProcess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32360E-30B9-476B-8B11-7439E06EFA23}" type="pres">
      <dgm:prSet presAssocID="{19FA8F68-C43B-4145-99D8-1DE03C2FDA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D56C85EA-30A3-4692-8FA7-E6A09B16CD1E}" type="presOf" srcId="{19FA8F68-C43B-4145-99D8-1DE03C2FDA45}" destId="{5232360E-30B9-476B-8B11-7439E06EFA23}" srcOrd="0" destOrd="0" presId="urn:microsoft.com/office/officeart/2005/8/layout/hProcess7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009D6-CF76-4A89-9146-A341449894FE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4291B-245A-461E-967B-77F9A4458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4291B-245A-461E-967B-77F9A4458DD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4291B-245A-461E-967B-77F9A4458DD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4291B-245A-461E-967B-77F9A4458DD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85728"/>
            <a:ext cx="85347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Программа внеурочной деятельности</a:t>
            </a:r>
          </a:p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«ЮНЫЙ ОЛИМПИОНИК»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Picture 2" descr="D:\фотки\фотки с фотика\маме-тете марине\IMG_357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2500307"/>
            <a:ext cx="3000396" cy="23826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71472" y="5500702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МБОУ СОШ № 70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Г.Дзержинск</a:t>
            </a:r>
          </a:p>
        </p:txBody>
      </p:sp>
    </p:spTree>
    <p:extLst>
      <p:ext uri="{BB962C8B-B14F-4D97-AF65-F5344CB8AC3E}">
        <p14:creationId xmlns:p14="http://schemas.microsoft.com/office/powerpoint/2010/main" xmlns="" val="421839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Примерная схема занятия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1.Орг. момент ( 1 мин.)</a:t>
            </a:r>
          </a:p>
          <a:p>
            <a:pPr>
              <a:buNone/>
            </a:pPr>
            <a:r>
              <a:rPr lang="ru-RU" dirty="0" smtClean="0"/>
              <a:t>2.Игра (4 мин.)</a:t>
            </a:r>
          </a:p>
          <a:p>
            <a:pPr>
              <a:buNone/>
            </a:pPr>
            <a:r>
              <a:rPr lang="ru-RU" dirty="0" smtClean="0"/>
              <a:t>3.Разминка «Мозговой штурм» (5 мин.)</a:t>
            </a:r>
          </a:p>
          <a:p>
            <a:pPr>
              <a:buNone/>
            </a:pPr>
            <a:r>
              <a:rPr lang="ru-RU" dirty="0" smtClean="0"/>
              <a:t>4.Теоретический материал «Школа юного мыслителя» (10мин.)</a:t>
            </a:r>
          </a:p>
          <a:p>
            <a:pPr>
              <a:buNone/>
            </a:pPr>
            <a:r>
              <a:rPr lang="ru-RU" dirty="0" smtClean="0"/>
              <a:t>5. «Великое нечто» (3 мин.)</a:t>
            </a:r>
          </a:p>
          <a:p>
            <a:pPr>
              <a:buNone/>
            </a:pPr>
            <a:r>
              <a:rPr lang="ru-RU" dirty="0" smtClean="0"/>
              <a:t>6. «Мы вместе!»(работа в парах) ( 10мин.)</a:t>
            </a:r>
          </a:p>
          <a:p>
            <a:pPr>
              <a:buNone/>
            </a:pPr>
            <a:r>
              <a:rPr lang="ru-RU" dirty="0" smtClean="0"/>
              <a:t>7. «Проверь себя!» (самостоятельная работа)(7 мин.)</a:t>
            </a:r>
          </a:p>
          <a:p>
            <a:pPr>
              <a:buNone/>
            </a:pPr>
            <a:r>
              <a:rPr lang="ru-RU" dirty="0" smtClean="0"/>
              <a:t>8.Решение старинных задач и задач-шуток(4 мин.)</a:t>
            </a:r>
          </a:p>
          <a:p>
            <a:pPr>
              <a:buNone/>
            </a:pPr>
            <a:r>
              <a:rPr lang="ru-RU" dirty="0" smtClean="0"/>
              <a:t>9.Подведение итогов ( 1 мин.)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8860" y="500042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Тематические блоки  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214810" y="1214422"/>
            <a:ext cx="357190" cy="7143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571604" y="2071678"/>
            <a:ext cx="56436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Развитие познавательного интереса младших школьников по основным разделам русского языка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071670" y="2928934"/>
            <a:ext cx="1143008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643174" y="357166"/>
            <a:ext cx="3571900" cy="7858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285852" y="2071678"/>
            <a:ext cx="6072230" cy="7858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42910" y="378619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Фонетика</a:t>
            </a:r>
            <a:endParaRPr lang="ru-RU" b="1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2501093" y="3928273"/>
            <a:ext cx="2000265" cy="15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571736" y="5143512"/>
            <a:ext cx="1785950" cy="5000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571736" y="521495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Орфография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142976" y="3786190"/>
            <a:ext cx="1500198" cy="5000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714744" y="3714752"/>
            <a:ext cx="1714512" cy="571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3714744" y="378619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Морфология</a:t>
            </a:r>
            <a:endParaRPr lang="ru-RU" b="1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rot="5400000">
            <a:off x="3929852" y="3285330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5072860" y="3999710"/>
            <a:ext cx="214314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86380" y="514351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Синтаксис</a:t>
            </a:r>
            <a:endParaRPr lang="ru-RU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286380" y="5143512"/>
            <a:ext cx="1643074" cy="5000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6858016" y="2928934"/>
            <a:ext cx="857256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6786578" y="3714752"/>
            <a:ext cx="1785950" cy="571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6786578" y="371475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Развитие  речи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17409" grpId="0"/>
      <p:bldP spid="12" grpId="0" animBg="1"/>
      <p:bldP spid="13" grpId="0" animBg="1"/>
      <p:bldP spid="14" grpId="0"/>
      <p:bldP spid="17" grpId="0" animBg="1"/>
      <p:bldP spid="18" grpId="0"/>
      <p:bldP spid="19" grpId="0" animBg="1"/>
      <p:bldP spid="24" grpId="0" animBg="1"/>
      <p:bldP spid="25" grpId="0"/>
      <p:bldP spid="33" grpId="0"/>
      <p:bldP spid="34" grpId="0" animBg="1"/>
      <p:bldP spid="37" grpId="0" animBg="1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71802" y="428604"/>
            <a:ext cx="3214710" cy="1071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43174" y="714356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Тематические блоки  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357686" y="1571612"/>
            <a:ext cx="357190" cy="7143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2428868"/>
            <a:ext cx="6072230" cy="7858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785918" y="2500306"/>
            <a:ext cx="56436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Развитие познавательного интереса младших школьников по  математике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1035819" y="3321843"/>
            <a:ext cx="928694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2751125" y="3821115"/>
            <a:ext cx="92869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4822430" y="3821512"/>
            <a:ext cx="92869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6822297" y="3536157"/>
            <a:ext cx="857256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14282" y="4357694"/>
            <a:ext cx="1785950" cy="71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285984" y="4357694"/>
            <a:ext cx="1928826" cy="71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429124" y="4357694"/>
            <a:ext cx="1643074" cy="71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572264" y="4357694"/>
            <a:ext cx="2214578" cy="71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2285984" y="4357694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Геометрический </a:t>
            </a:r>
          </a:p>
          <a:p>
            <a:pPr algn="ctr"/>
            <a:r>
              <a:rPr lang="ru-RU" b="1" dirty="0" smtClean="0"/>
              <a:t>материа</a:t>
            </a:r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4572000" y="450057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Задачи</a:t>
            </a:r>
            <a:endParaRPr lang="ru-RU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572264" y="4429132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Старинные задачи и задачи-шутки</a:t>
            </a:r>
            <a:endParaRPr lang="ru-RU" b="1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4429132"/>
            <a:ext cx="22860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Арифметический материал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10" grpId="0" animBg="1"/>
      <p:bldP spid="11" grpId="0"/>
      <p:bldP spid="30" grpId="0" animBg="1"/>
      <p:bldP spid="31" grpId="0" animBg="1"/>
      <p:bldP spid="32" grpId="0" animBg="1"/>
      <p:bldP spid="36" grpId="0" animBg="1"/>
      <p:bldP spid="40" grpId="0"/>
      <p:bldP spid="41" grpId="0"/>
      <p:bldP spid="42" grpId="0"/>
      <p:bldP spid="194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Критерии оценки результатов к концу 4-го года обучения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Высокий уровень:</a:t>
            </a:r>
          </a:p>
          <a:p>
            <a:r>
              <a:rPr lang="ru-RU" dirty="0" smtClean="0"/>
              <a:t>Умеют самостоятельно работать, правильно оценивая сделанную работу.</a:t>
            </a:r>
          </a:p>
          <a:p>
            <a:r>
              <a:rPr lang="ru-RU" dirty="0" smtClean="0"/>
              <a:t>Предлагают творческое решение задач.</a:t>
            </a:r>
          </a:p>
          <a:p>
            <a:r>
              <a:rPr lang="ru-RU" dirty="0" smtClean="0"/>
              <a:t>Владеют устной и письменной речью, выше уровня, предусмотренного программой.</a:t>
            </a:r>
          </a:p>
          <a:p>
            <a:r>
              <a:rPr lang="ru-RU" dirty="0" smtClean="0"/>
              <a:t>Составляют алгоритмы выполнения заданий.</a:t>
            </a:r>
          </a:p>
          <a:p>
            <a:r>
              <a:rPr lang="ru-RU" dirty="0" smtClean="0"/>
              <a:t>Стремятся к самостоятельному приобретению                                         новых знаний.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Критерии оценки результатов к концу 4-го года обучения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Средний уровень</a:t>
            </a:r>
          </a:p>
          <a:p>
            <a:r>
              <a:rPr lang="ru-RU" dirty="0" smtClean="0"/>
              <a:t>Умеют самостоятельно работать, но испытывают затруднения в оценивании выполненной работы.</a:t>
            </a:r>
          </a:p>
          <a:p>
            <a:r>
              <a:rPr lang="ru-RU" dirty="0" smtClean="0"/>
              <a:t>Творческие задания выполняют в совместной деятельности.</a:t>
            </a:r>
          </a:p>
          <a:p>
            <a:r>
              <a:rPr lang="ru-RU" dirty="0" smtClean="0"/>
              <a:t>Владеют речью в соответствии с программными требованиями.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Низкий уровень:</a:t>
            </a:r>
          </a:p>
          <a:p>
            <a:r>
              <a:rPr lang="ru-RU" dirty="0" smtClean="0"/>
              <a:t>Самостоятельно работают только с некоторыми заданиями, испытывая сложности в оценивании выполненной работы.</a:t>
            </a:r>
          </a:p>
          <a:p>
            <a:r>
              <a:rPr lang="ru-RU" dirty="0" smtClean="0"/>
              <a:t>Творческие задания выполняют  под руководством учителя или при помощи одноклассников.</a:t>
            </a:r>
          </a:p>
          <a:p>
            <a:r>
              <a:rPr lang="ru-RU" dirty="0" smtClean="0"/>
              <a:t>Речь развита ниже уровня, предусмотренного программой.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Ожидаемые результаты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Курс «Юный </a:t>
            </a:r>
            <a:r>
              <a:rPr lang="ru-RU" sz="2400" dirty="0" err="1" smtClean="0"/>
              <a:t>олимпионик</a:t>
            </a:r>
            <a:r>
              <a:rPr lang="ru-RU" sz="2400" dirty="0" smtClean="0"/>
              <a:t>» помогает освоить  программу общеобразовательной начальной школы.</a:t>
            </a:r>
          </a:p>
          <a:p>
            <a:r>
              <a:rPr lang="ru-RU" sz="2400" dirty="0" smtClean="0"/>
              <a:t>Обеспечивает комплексное развитие  различных видов памяти, внимания.</a:t>
            </a:r>
          </a:p>
          <a:p>
            <a:r>
              <a:rPr lang="ru-RU" sz="2400" dirty="0" smtClean="0"/>
              <a:t>Развивает наблюдательность, воображение.</a:t>
            </a:r>
          </a:p>
          <a:p>
            <a:r>
              <a:rPr lang="ru-RU" sz="2400" dirty="0" smtClean="0"/>
              <a:t>Способствует развитию сенсорной и двигательной сфер ребенка.</a:t>
            </a:r>
          </a:p>
          <a:p>
            <a:r>
              <a:rPr lang="ru-RU" sz="2400" dirty="0" smtClean="0"/>
              <a:t>Формирует мышление.</a:t>
            </a:r>
            <a:endParaRPr lang="ru-RU" sz="2400" dirty="0"/>
          </a:p>
        </p:txBody>
      </p:sp>
      <p:pic>
        <p:nvPicPr>
          <p:cNvPr id="4" name="Picture 8" descr="C:\Users\оп\Desktop\маме\фотки в 9 школе\IMG_19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143380"/>
            <a:ext cx="2786082" cy="2089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i="1" dirty="0" smtClean="0">
                <a:solidFill>
                  <a:schemeClr val="bg1"/>
                </a:solidFill>
              </a:rPr>
              <a:t>Система подготовки детей к лингвистическим олимпиадам</a:t>
            </a:r>
          </a:p>
        </p:txBody>
      </p:sp>
      <p:sp>
        <p:nvSpPr>
          <p:cNvPr id="7" name="Лента лицом вниз 6"/>
          <p:cNvSpPr/>
          <p:nvPr/>
        </p:nvSpPr>
        <p:spPr>
          <a:xfrm>
            <a:off x="285750" y="1928813"/>
            <a:ext cx="4143375" cy="1327150"/>
          </a:xfrm>
          <a:prstGeom prst="ribbon">
            <a:avLst>
              <a:gd name="adj1" fmla="val 3333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1.На уроках русского языка, при изучении соответствующих разделов</a:t>
            </a:r>
          </a:p>
        </p:txBody>
      </p:sp>
      <p:sp>
        <p:nvSpPr>
          <p:cNvPr id="8" name="Лента лицом вниз 7"/>
          <p:cNvSpPr/>
          <p:nvPr/>
        </p:nvSpPr>
        <p:spPr>
          <a:xfrm>
            <a:off x="2357438" y="4357688"/>
            <a:ext cx="4143375" cy="1327150"/>
          </a:xfrm>
          <a:prstGeom prst="ribbon">
            <a:avLst>
              <a:gd name="adj1" fmla="val 3333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3.При осуществлении </a:t>
            </a:r>
            <a:r>
              <a:rPr lang="ru-RU" sz="1600" b="1" dirty="0" err="1">
                <a:solidFill>
                  <a:schemeClr val="tx1"/>
                </a:solidFill>
              </a:rPr>
              <a:t>межпредметных</a:t>
            </a:r>
            <a:r>
              <a:rPr lang="ru-RU" sz="1600" b="1" dirty="0">
                <a:solidFill>
                  <a:schemeClr val="tx1"/>
                </a:solidFill>
              </a:rPr>
              <a:t> связей </a:t>
            </a:r>
          </a:p>
        </p:txBody>
      </p:sp>
      <p:sp>
        <p:nvSpPr>
          <p:cNvPr id="9" name="Лента лицом вниз 8"/>
          <p:cNvSpPr/>
          <p:nvPr/>
        </p:nvSpPr>
        <p:spPr>
          <a:xfrm>
            <a:off x="5000625" y="1928813"/>
            <a:ext cx="4143375" cy="1327150"/>
          </a:xfrm>
          <a:prstGeom prst="ribbon">
            <a:avLst>
              <a:gd name="adj1" fmla="val 3333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2.На занятиях во внеурочной деятельности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Тематическое планирование 1 класс</a:t>
            </a:r>
            <a:endParaRPr lang="ru-RU" b="1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6072230"/>
                <a:gridCol w="161447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№</a:t>
                      </a:r>
                      <a:r>
                        <a:rPr lang="ru-RU" b="1" dirty="0" err="1" smtClean="0"/>
                        <a:t>п\п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Тема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Кол-во часов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Вводное занятие</a:t>
                      </a:r>
                      <a:r>
                        <a:rPr lang="ru-RU" b="1" baseline="0" dirty="0" smtClean="0"/>
                        <a:t> «Давайте познакомимся!»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1ч.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Игры Деда Буквоеда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1ч.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«Дорожки практики» Игры с палочками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1ч.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Добрый «волшебник» - ударение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1ч.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«Смекай, отгадывай, считай» Решение задач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1ч.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6.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Слова-родственники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1ч.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7.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Магические квадраты. Решение арифметических ребусов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1ч.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8.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 наоборот! (слова-антонимы)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1ч.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Тематическое планирование 2-4 классы</a:t>
            </a:r>
            <a:endParaRPr lang="ru-RU" b="1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0"/>
                <a:gridCol w="6072230"/>
                <a:gridCol w="161447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№</a:t>
                      </a:r>
                      <a:r>
                        <a:rPr lang="ru-RU" b="1" dirty="0" err="1" smtClean="0"/>
                        <a:t>п\п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Тема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Кол-во часов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Вводное занятие. Входная</a:t>
                      </a:r>
                      <a:r>
                        <a:rPr lang="ru-RU" b="1" baseline="0" dirty="0" smtClean="0"/>
                        <a:t> диагностика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1ч.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Закономерности</a:t>
                      </a:r>
                      <a:r>
                        <a:rPr lang="ru-RU" b="1" baseline="0" dirty="0" smtClean="0"/>
                        <a:t> в числах и фигурах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1ч.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Фонемы.</a:t>
                      </a:r>
                      <a:r>
                        <a:rPr lang="ru-RU" b="1" baseline="0" dirty="0" smtClean="0"/>
                        <a:t> Для всех ли фонем есть буква?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1ч.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Геометрия</a:t>
                      </a:r>
                      <a:r>
                        <a:rPr lang="ru-RU" b="1" baseline="0" dirty="0" smtClean="0"/>
                        <a:t> – страна очень важная она. Решение геометрических задач.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1ч.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Закономерности</a:t>
                      </a:r>
                      <a:r>
                        <a:rPr lang="ru-RU" b="1" baseline="0" dirty="0" smtClean="0"/>
                        <a:t> в буквах и словах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1ч.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6.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Торопись-</a:t>
                      </a:r>
                      <a:r>
                        <a:rPr lang="ru-RU" b="1" baseline="0" dirty="0" smtClean="0"/>
                        <a:t> не ошибись! Решение арифметических задач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1ч.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7.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«Волшебник»- ударение! Омографы и омофоны.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1ч.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8.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Викторина</a:t>
                      </a:r>
                      <a:r>
                        <a:rPr lang="ru-RU" b="1" baseline="0" dirty="0" smtClean="0"/>
                        <a:t> «</a:t>
                      </a:r>
                      <a:r>
                        <a:rPr lang="ru-RU" b="1" baseline="0" dirty="0" err="1" smtClean="0"/>
                        <a:t>Думай,решай,отгадывай</a:t>
                      </a:r>
                      <a:r>
                        <a:rPr lang="ru-RU" b="1" baseline="0" dirty="0" smtClean="0"/>
                        <a:t>!»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1ч.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000364" y="3714752"/>
            <a:ext cx="5357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b="1" dirty="0" smtClean="0">
                <a:latin typeface="Calibri" pitchFamily="34" charset="0"/>
                <a:cs typeface="Times New Roman" pitchFamily="18" charset="0"/>
              </a:rPr>
              <a:t>                   </a:t>
            </a:r>
            <a:endParaRPr lang="ru-RU" sz="20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14313"/>
            <a:ext cx="9358313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bg1"/>
                </a:solidFill>
                <a:latin typeface="+mn-lt"/>
                <a:cs typeface="+mn-cs"/>
              </a:rPr>
              <a:t>Занятость обучающихся в кружках и секциях </a:t>
            </a:r>
            <a:r>
              <a:rPr lang="ru-RU" sz="2800" b="1" i="1" dirty="0" smtClean="0">
                <a:solidFill>
                  <a:schemeClr val="bg1"/>
                </a:solidFill>
                <a:latin typeface="+mn-lt"/>
                <a:cs typeface="+mn-cs"/>
              </a:rPr>
              <a:t>Диаграмма </a:t>
            </a:r>
            <a:endParaRPr lang="ru-RU" sz="2800" b="1" i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214313" y="1643050"/>
          <a:ext cx="8929687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ru-RU" dirty="0" smtClean="0"/>
              <a:t>Существенный вклад в становление и развитие олимпиадного движения, в разработку методики организации и проведения олимпиад внесли такие ученые и педагоги, как П.С. Александров, Л.Д. Глейзер, Б.Н. Делоне, В.Ф. Каган, М. </a:t>
            </a:r>
            <a:r>
              <a:rPr lang="ru-RU" dirty="0" err="1" smtClean="0"/>
              <a:t>Клайн</a:t>
            </a:r>
            <a:r>
              <a:rPr lang="ru-RU" dirty="0" smtClean="0"/>
              <a:t>, А.Н. Колмогоров, Л.А. Люстерник, А.И. </a:t>
            </a:r>
            <a:r>
              <a:rPr lang="ru-RU" dirty="0" err="1" smtClean="0"/>
              <a:t>Маркушевич</a:t>
            </a:r>
            <a:r>
              <a:rPr lang="ru-RU" dirty="0" smtClean="0"/>
              <a:t>, И.С. Петраков, Д. Пойа, В.И. Смирнов, С.Л. Соболев, В.А. Тартаковский, Г.А. </a:t>
            </a:r>
            <a:r>
              <a:rPr lang="ru-RU" dirty="0" err="1" smtClean="0"/>
              <a:t>Тоноян</a:t>
            </a:r>
            <a:r>
              <a:rPr lang="ru-RU" dirty="0" smtClean="0"/>
              <a:t>, Г.М. Фихтенгольц, СИ. </a:t>
            </a:r>
            <a:r>
              <a:rPr lang="ru-RU" dirty="0" err="1" smtClean="0"/>
              <a:t>Шварцбурд</a:t>
            </a:r>
            <a:r>
              <a:rPr lang="ru-RU" dirty="0" smtClean="0"/>
              <a:t>, Л.Г. Шнирельман и др.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Количество участников конкурсов, олимпиад по предметам</a:t>
            </a:r>
            <a:endParaRPr lang="ru-RU" b="1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Олимпиады и конкурсы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С 2009г.  обучающиеся принимают участие в национальной образовательной программе «Интеллектуально - творческий потенциал России» в  Российских заочных  конкурсных олимпиадах «Познание и творчество» под эгидой Академии наук ; в 2009 г получили 2 диплома за 3 место,3 диплома лауреатов ( 4 место по России)  в номинации «Я знаю русский язык»; в 2010 г. в той же номинации «Я знаю русский язык»  диплом за 3 место и 5 диплома- лауреата; в 2011г. в той же номинации диплом за 3 место.</a:t>
            </a:r>
          </a:p>
          <a:p>
            <a:r>
              <a:rPr lang="ru-RU" dirty="0" smtClean="0"/>
              <a:t>               С 2010 г.  обучающиеся принимают  участие во Всероссийском открытом  проекте «Интеллект- экспресс» : «Тайны русского языка» 3ученика заняли 1 место по России,   «Тайны математики»1  ученик -1 место, 5учеников -3 место, 1 ученик-лауреат; в 2011г.  «Мир русского языка» - 3 ученик- 1 место, 1 ученик- 2 место, 3 ученика- лауреаты; «Загадки математики» - 3 лауреата.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296729"/>
            <a:ext cx="74168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9586" y="2547721"/>
            <a:ext cx="6768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СПАСИБО ЗА ВНИМАНИЕ !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xmlns="" val="419287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«… </a:t>
            </a:r>
            <a:r>
              <a:rPr lang="ru-RU" sz="5100" dirty="0" smtClean="0"/>
              <a:t>изучение русского языка, литературного чтения, математики в начальной школе направлено на пробуждение познавательного интереса к родному слову, стремление совершенствовать свою речь; понимать  закономерности окружающего мира, расширять представления о математических отношениях; овладение умениями правильно писать и читать, формирование основ логического мышления, пространственного воображения, математической речи и аргументации; овладевать первоначальными знаниями о лексике, фонетике, грамматике русского языка, осваивать начальные математические знания, формирование умения решать учебные и практические задачи средствами математики, проявлять математическую и лингвистическую готовность к продолжению образования.»</a:t>
            </a:r>
            <a:endParaRPr lang="ru-RU" sz="51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http://86sch34-nv.edusite.ru/images/clip_image0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3423324" cy="4583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Актуальность 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300" dirty="0" smtClean="0"/>
              <a:t>Актуальным является вопрос о диагностике, развитии и обучении детей, обладающих теми или иными способностями. Но это не означает, что можно ожидать одинаково высокого развития одних  и тех же способностей у всех детей. Детям с разными видами способностей  нужен разный подход. В связи с этим, важным является подход к привлечению большого количества учащихся к внеклассным занятиям, направленным на развитие          психических процессов.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Научно-методический аппарат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Цель:  создание условий для развития познавательного интереса и нестандартного мышления младших школьников при подготовке и проведении предметных олимпиад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Задачи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8229600" cy="4525963"/>
          </a:xfrm>
        </p:spPr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r>
              <a:rPr lang="ru-RU" sz="5500" b="1" dirty="0" smtClean="0"/>
              <a:t>Развитие познавательных потребностей младших школьников через разные виды работ и содержание заданий на основе лингвистического и математического материала.</a:t>
            </a:r>
          </a:p>
          <a:p>
            <a:pPr lvl="0"/>
            <a:r>
              <a:rPr lang="ru-RU" sz="5500" b="1" dirty="0" smtClean="0"/>
              <a:t>Развитие навыков сотрудничества и взаимодействия со взрослыми и сверстниками.</a:t>
            </a:r>
          </a:p>
          <a:p>
            <a:pPr lvl="0"/>
            <a:r>
              <a:rPr lang="ru-RU" sz="5500" b="1" dirty="0" smtClean="0"/>
              <a:t>Развитие нестандартного мышления и формирование опыта творческой деятельности у учащихся.</a:t>
            </a:r>
          </a:p>
          <a:p>
            <a:pPr lvl="0"/>
            <a:r>
              <a:rPr lang="ru-RU" sz="5500" b="1" dirty="0" smtClean="0"/>
              <a:t> Формирование универсальных учебных действий (познавательных, личностных, регулятивных, коммуникативных) через формы, методы, содержание внеурочной деятельности.</a:t>
            </a:r>
          </a:p>
          <a:p>
            <a:pPr lvl="0"/>
            <a:r>
              <a:rPr lang="ru-RU" sz="5500" b="1" dirty="0" smtClean="0"/>
              <a:t>Воспитание  языкового и математического чутья; повышение общей языковой культуры учащихся, расширение лингвистического и математического  кругозора школьников.</a:t>
            </a:r>
          </a:p>
          <a:p>
            <a:pPr lvl="0"/>
            <a:r>
              <a:rPr lang="ru-RU" sz="5500" b="1" dirty="0" smtClean="0"/>
              <a:t>Выявление одаренных в лингвистическом и математическом отношении учеников.</a:t>
            </a:r>
          </a:p>
          <a:p>
            <a:pPr>
              <a:buNone/>
            </a:pPr>
            <a:endParaRPr lang="ru-RU" sz="3800" dirty="0" smtClean="0"/>
          </a:p>
          <a:p>
            <a:pPr marL="1143000" indent="-1143000">
              <a:buAutoNum type="arabicPeriod" startAt="4"/>
            </a:pPr>
            <a:endParaRPr lang="ru-RU" sz="3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900" b="1" dirty="0" smtClean="0"/>
              <a:t>                                                                         База исследования: МБОУ СОШ № 70 г.Дзержинска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Новизна работы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1.В программе объединены два направления развития познавательного интереса через лингвистический и математический материал.</a:t>
            </a:r>
          </a:p>
          <a:p>
            <a:pPr>
              <a:buNone/>
            </a:pPr>
            <a:r>
              <a:rPr lang="ru-RU" b="1" dirty="0" smtClean="0"/>
              <a:t>2.Подготовка к предметным олимпиадам начинает осуществляться со второго полугодия 1 класса.</a:t>
            </a:r>
          </a:p>
          <a:p>
            <a:pPr>
              <a:buNone/>
            </a:pPr>
            <a:r>
              <a:rPr lang="ru-RU" b="1" dirty="0" smtClean="0"/>
              <a:t>3. Разработаны диагностические методики, направленные на выявление уровня развития  познавательных способностей у младших школьников.</a:t>
            </a:r>
          </a:p>
          <a:p>
            <a:pPr>
              <a:buNone/>
            </a:pPr>
            <a:r>
              <a:rPr lang="ru-RU" b="1" dirty="0" smtClean="0"/>
              <a:t>4.Разработана система упражнений интегрированного характера, направленная на развитие различных психических процессов у детей.</a:t>
            </a:r>
          </a:p>
          <a:p>
            <a:pPr>
              <a:buNone/>
            </a:pPr>
            <a:r>
              <a:rPr lang="ru-RU" b="1" dirty="0" smtClean="0"/>
              <a:t>5.Подобраны, систематизированы и разработаны олимпиадные лингвистические и математические задания в соответствии с программными разделами предмета «Русский язык» и « Математика» по каждому классу.</a:t>
            </a:r>
          </a:p>
          <a:p>
            <a:pPr>
              <a:buNone/>
            </a:pPr>
            <a:r>
              <a:rPr lang="ru-RU" b="1" dirty="0" smtClean="0"/>
              <a:t>6.Определены итоговые уровни развития учащихся к заключительному этапу работы кружка « Юный </a:t>
            </a:r>
            <a:r>
              <a:rPr lang="ru-RU" b="1" dirty="0" err="1" smtClean="0"/>
              <a:t>олимпионик</a:t>
            </a:r>
            <a:r>
              <a:rPr lang="ru-RU" b="1" dirty="0" smtClean="0"/>
              <a:t>»</a:t>
            </a:r>
          </a:p>
          <a:p>
            <a:pPr>
              <a:buNone/>
            </a:pPr>
            <a:r>
              <a:rPr lang="ru-RU" b="1" dirty="0" smtClean="0"/>
              <a:t>7.Получены результаты, показывающие эффективность использования программы « Юный </a:t>
            </a:r>
            <a:r>
              <a:rPr lang="ru-RU" b="1" dirty="0" err="1" smtClean="0"/>
              <a:t>олимпионик</a:t>
            </a:r>
            <a:r>
              <a:rPr lang="ru-RU" b="1" dirty="0" smtClean="0"/>
              <a:t>» в начальной школе.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Условия реализации программы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Занятия проводятся в учебном классе.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Каждый ребенок обеспечен обычной рабочей тетрадью.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Подобраны нестандартные задания и упражнения, направленные на развитие познавательных процессов  у младших школьников на математическом и лингвистическом материале.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Разработаны  тематическое планирование с 1 по 4 классы, подобраны олимпиадные задания с 1 по 4 классы, примерная структура занятий по всем годам обучения, разработаны олимпиады по предметам1-4 классы, разработаны конспекты занятий 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Содержание занятий</a:t>
            </a:r>
            <a:endParaRPr lang="ru-RU" b="1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Вертикальный свиток 4"/>
          <p:cNvSpPr/>
          <p:nvPr/>
        </p:nvSpPr>
        <p:spPr>
          <a:xfrm>
            <a:off x="857224" y="2071678"/>
            <a:ext cx="2143140" cy="242889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1.Игровая часть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3571868" y="2786058"/>
            <a:ext cx="2143140" cy="242889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2.Теорети-ческая часть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6500826" y="3571876"/>
            <a:ext cx="2143140" cy="242889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3.Практи-</a:t>
            </a:r>
          </a:p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ческая</a:t>
            </a:r>
            <a:r>
              <a:rPr lang="ru-RU" sz="2400" b="1" dirty="0" smtClean="0">
                <a:solidFill>
                  <a:schemeClr val="bg1"/>
                </a:solidFill>
              </a:rPr>
              <a:t> часть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1268</Words>
  <Application>Microsoft Office PowerPoint</Application>
  <PresentationFormat>Экран (4:3)</PresentationFormat>
  <Paragraphs>155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Актуальность </vt:lpstr>
      <vt:lpstr>Научно-методический аппарат</vt:lpstr>
      <vt:lpstr>Задачи</vt:lpstr>
      <vt:lpstr>Новизна работы</vt:lpstr>
      <vt:lpstr>Условия реализации программы</vt:lpstr>
      <vt:lpstr>Содержание занятий</vt:lpstr>
      <vt:lpstr>Примерная схема занятия</vt:lpstr>
      <vt:lpstr>Слайд 11</vt:lpstr>
      <vt:lpstr>Слайд 12</vt:lpstr>
      <vt:lpstr>Критерии оценки результатов к концу 4-го года обучения</vt:lpstr>
      <vt:lpstr>Критерии оценки результатов к концу 4-го года обучения</vt:lpstr>
      <vt:lpstr>Ожидаемые результаты</vt:lpstr>
      <vt:lpstr>Система подготовки детей к лингвистическим олимпиадам</vt:lpstr>
      <vt:lpstr>Тематическое планирование 1 класс</vt:lpstr>
      <vt:lpstr>Тематическое планирование 2-4 классы</vt:lpstr>
      <vt:lpstr>Слайд 19</vt:lpstr>
      <vt:lpstr>Количество участников конкурсов, олимпиад по предметам</vt:lpstr>
      <vt:lpstr>Олимпиады и конкурсы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Суроегина Лариса Павловна</cp:lastModifiedBy>
  <cp:revision>37</cp:revision>
  <dcterms:created xsi:type="dcterms:W3CDTF">2012-08-04T09:14:40Z</dcterms:created>
  <dcterms:modified xsi:type="dcterms:W3CDTF">2013-08-27T14:04:26Z</dcterms:modified>
</cp:coreProperties>
</file>