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66" r:id="rId4"/>
    <p:sldId id="274" r:id="rId5"/>
    <p:sldId id="273" r:id="rId6"/>
    <p:sldId id="267" r:id="rId7"/>
    <p:sldId id="280" r:id="rId8"/>
    <p:sldId id="258" r:id="rId9"/>
    <p:sldId id="269" r:id="rId10"/>
    <p:sldId id="279" r:id="rId11"/>
    <p:sldId id="275" r:id="rId12"/>
    <p:sldId id="271" r:id="rId13"/>
    <p:sldId id="272" r:id="rId14"/>
    <p:sldId id="268" r:id="rId15"/>
    <p:sldId id="282" r:id="rId16"/>
    <p:sldId id="276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2011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09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EC44-F4D5-42C4-A5AC-F9B73A881E8D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82D3-6B9B-447F-9703-429D4C675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84FC-7F9D-4A78-9172-D5B939BDC46A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B6FA-BB8D-4882-9B36-4CAA085A4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FF7F-D413-450C-A815-6EDF1B9796E7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FADC-F3A5-41FC-81C7-90FF43F76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224C-3C14-4115-9A0E-FBF3E6060562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45CE-26A9-4EBF-B314-37342AE5C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6693-984C-48B6-AD9F-F1A55D5546CC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C385-36AB-4C79-A2EF-09AA13D9B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6E21-64C3-493E-9BCD-63A6547C384E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3CD4-DFBA-4ADE-851F-FCA12BFB9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1A28-A889-4554-BC16-E101C1D66F7C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852C-E699-4D0C-A78C-D5C9EA53A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82EE-CDAA-4A69-BFC4-64E9F3FC57D7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B7CB-BC46-4880-9962-7F92C39DB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21A5-F977-4661-A735-D685BC5ECE2E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1DDD-82B8-4047-8F8F-15F18F146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2D13-CE7C-4EBE-817B-8961BC256915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DF9C-8683-41FA-B79F-8755B2B9E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B529-2F0D-4029-9338-6569CE04784A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38CA-1F73-433E-AD66-0B9BFF46C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AF427B-A9CC-4457-9974-CDCDFB5006EF}" type="datetimeFigureOut">
              <a:rPr lang="ru-RU"/>
              <a:pPr>
                <a:defRPr/>
              </a:pPr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DC42C9-47A3-4991-9FB4-F24B41C6E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0;&#1077;&#1089;&#1090;&#1080;&#1074;&#1072;&#1083;&#1100;\&#1054;&#1090;&#1082;&#1088;&#1099;&#1090;&#1099;&#1081;%20&#1091;&#1088;&#1086;&#1082;\&#1053;&#1072;&#1096;&#1080;%20&#1091;&#1095;&#1080;&#1090;&#1077;&#1083;&#1103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file:///E:\&#1055;&#1088;&#1086;&#1087;&#1086;&#1088;&#1094;&#1080;&#1080;\&#1050;&#1072;&#1082;%20&#1087;&#1088;&#1077;&#1082;&#1088;&#1072;&#1089;&#1077;&#1085;%20&#1101;&#1090;&#1086;&#1090;%20&#1084;&#1080;&#1088;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E:\&#1055;&#1088;&#1086;&#1087;&#1086;&#1088;&#1094;&#1080;&#1080;\&#1050;&#1072;&#1082;%20&#1087;&#1088;&#1077;&#1082;&#1088;&#1072;&#1089;&#1077;&#1085;%20&#1101;&#1090;&#1086;&#1090;%20&#1084;&#1080;&#1088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E:\&#1055;&#1088;&#1086;&#1087;&#1086;&#1088;&#1094;&#1080;&#1080;\&#1050;&#1072;&#1082;%20&#1087;&#1088;&#1077;&#1082;&#1088;&#1072;&#1089;&#1077;&#1085;%20&#1101;&#1090;&#1086;&#1090;%20&#1084;&#1080;&#1088;.mp3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5;&#1088;&#1086;&#1087;&#1086;&#1088;&#1094;&#1080;&#1080;\&#1050;&#1072;&#1082;%20&#1087;&#1088;&#1077;&#1082;&#1088;&#1072;&#1089;&#1077;&#1085;%20&#1101;&#1090;&#1086;&#1090;%20&#1084;&#1080;&#1088;.mp3" TargetMode="External"/><Relationship Id="rId5" Type="http://schemas.openxmlformats.org/officeDocument/2006/relationships/image" Target="../media/image19.w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60;&#1077;&#1089;&#1090;&#1080;&#1074;&#1072;&#1083;&#1100;\&#1054;&#1090;&#1082;&#1088;&#1099;&#1090;&#1099;&#1081;%20&#1091;&#1088;&#1086;&#1082;\&#1040;&#1085;&#1090;&#1086;&#1085;&#1080;&#1086;%20&#1042;&#1080;&#1074;&#1072;&#1083;&#1100;&#1076;&#1080;%20-%20&#1042;&#1077;&#1089;&#1085;&#1072;.mp3" TargetMode="External"/><Relationship Id="rId1" Type="http://schemas.openxmlformats.org/officeDocument/2006/relationships/audio" Target="file:///E:\&#1060;&#1077;&#1089;&#1090;&#1080;&#1074;&#1072;&#1083;&#1100;\&#1054;&#1090;&#1082;&#1088;&#1099;&#1090;&#1099;&#1081;%20&#1091;&#1088;&#1086;&#1082;\Hypocrisy%20-%20Solar%20Empire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1928802"/>
            <a:ext cx="5654118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Здравствуйте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Меня зовут Ирина Михайловна</a:t>
            </a:r>
          </a:p>
        </p:txBody>
      </p:sp>
      <p:pic>
        <p:nvPicPr>
          <p:cNvPr id="6" name="Наши учител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71500" y="2286000"/>
            <a:ext cx="4000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ru-RU" sz="3200" b="1" baseline="-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-   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</a:t>
            </a:r>
            <a:r>
              <a:rPr lang="ru-RU" sz="3200" b="1" baseline="-3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</a:t>
            </a:r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ru-RU" sz="3200" b="1" baseline="-3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</a:t>
            </a:r>
            <a:r>
              <a:rPr lang="ru-RU" sz="3200" b="1" baseline="-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-    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</a:t>
            </a:r>
            <a:r>
              <a:rPr lang="ru-RU" sz="3200" b="1" baseline="-3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Рисунок 14"/>
          <p:cNvPicPr>
            <a:picLocks noChangeAspect="1" noChangeArrowheads="1"/>
          </p:cNvPicPr>
          <p:nvPr/>
        </p:nvPicPr>
        <p:blipFill>
          <a:blip r:embed="rId2" cstate="print"/>
          <a:srcRect l="35741" t="52304" r="34261" b="36095"/>
          <a:stretch>
            <a:fillRect/>
          </a:stretch>
        </p:blipFill>
        <p:spPr bwMode="auto">
          <a:xfrm>
            <a:off x="3000375" y="2643188"/>
            <a:ext cx="57721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 l="33883" t="56481" r="62775" b="36558"/>
          <a:stretch>
            <a:fillRect/>
          </a:stretch>
        </p:blipFill>
        <p:spPr bwMode="auto">
          <a:xfrm>
            <a:off x="2786050" y="3500438"/>
            <a:ext cx="10001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107950" y="2963863"/>
            <a:ext cx="928687" cy="1588"/>
          </a:xfrm>
          <a:prstGeom prst="straightConnector1">
            <a:avLst/>
          </a:prstGeom>
          <a:ln w="38100">
            <a:solidFill>
              <a:srgbClr val="2011E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2215356" y="2928144"/>
            <a:ext cx="1000125" cy="1588"/>
          </a:xfrm>
          <a:prstGeom prst="straightConnector1">
            <a:avLst/>
          </a:prstGeom>
          <a:ln w="38100">
            <a:solidFill>
              <a:srgbClr val="2011E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7188" y="285750"/>
            <a:ext cx="82153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машине я потратила 0, 5 часа. А обратно я пойду пешком. Сколько времени я потрачу? 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285750" y="4429125"/>
            <a:ext cx="2466975" cy="584200"/>
            <a:chOff x="285720" y="3429000"/>
            <a:chExt cx="2466850" cy="58477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5720" y="3429000"/>
              <a:ext cx="9064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ru-RU" sz="3200" b="1" baseline="-3000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м</a:t>
              </a:r>
              <a:r>
                <a:rPr lang="ru-RU" sz="32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:</a:t>
              </a:r>
              <a:endParaRPr lang="ru-RU" sz="3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28625" y="3429000"/>
              <a:ext cx="7079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ru-RU" sz="3200" b="1" baseline="-300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п</a:t>
              </a:r>
              <a:r>
                <a:rPr lang="ru-RU" sz="3200" b="1" baseline="-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7229" y="3429000"/>
              <a:ext cx="53972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14398" y="3429000"/>
              <a:ext cx="717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ru-RU" sz="3200" b="1" baseline="-3000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п</a:t>
              </a:r>
              <a:r>
                <a:rPr lang="ru-RU" sz="32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:</a:t>
              </a:r>
              <a:endParaRPr lang="ru-RU" sz="3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43001" y="3429000"/>
              <a:ext cx="6095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t</a:t>
              </a:r>
              <a:r>
                <a:rPr lang="ru-RU" sz="3200" b="1" baseline="-3000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м</a:t>
              </a:r>
              <a:endParaRPr lang="ru-RU" sz="3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23611 -1.11111E-6 " pathEditMode="relative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500063"/>
            <a:ext cx="807243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Величины называются прямо пропорциональными, если при увеличении одной из величин в несколько раз другая величина … во столько же раз.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0" y="3357563"/>
            <a:ext cx="7858125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Величины называются обратно пропорциональными, если при увеличении одной из величин в несколько раз другая величина … во столько же раз.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5DB2-D98D-4486-9FA1-A68D2AA3501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43125" y="1938338"/>
            <a:ext cx="59039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28800">
              <a:tabLst>
                <a:tab pos="3314700" algn="l"/>
              </a:tabLst>
            </a:pPr>
            <a:r>
              <a:rPr lang="ru-RU" sz="2800" b="1">
                <a:solidFill>
                  <a:schemeClr val="accent2"/>
                </a:solidFill>
                <a:cs typeface="Times New Roman" pitchFamily="18" charset="0"/>
              </a:rPr>
              <a:t>                                    </a:t>
            </a:r>
            <a:endParaRPr lang="ru-RU" sz="2800" b="1">
              <a:solidFill>
                <a:schemeClr val="accent2"/>
              </a:solidFill>
            </a:endParaRPr>
          </a:p>
          <a:p>
            <a:pPr indent="1828800" eaLnBrk="0" hangingPunct="0">
              <a:tabLst>
                <a:tab pos="3314700" algn="l"/>
              </a:tabLst>
            </a:pPr>
            <a:r>
              <a:rPr lang="ru-RU" sz="3200" b="1">
                <a:solidFill>
                  <a:schemeClr val="accent2"/>
                </a:solidFill>
                <a:cs typeface="Times New Roman" pitchFamily="18" charset="0"/>
              </a:rPr>
              <a:t>10 дней  -    х булок</a:t>
            </a:r>
            <a:r>
              <a:rPr lang="ru-RU" sz="32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3200" b="1">
                <a:solidFill>
                  <a:schemeClr val="accent2"/>
                </a:solidFill>
                <a:cs typeface="Times New Roman" pitchFamily="18" charset="0"/>
              </a:rPr>
              <a:t>                              </a:t>
            </a:r>
          </a:p>
          <a:p>
            <a:pPr indent="1828800" eaLnBrk="0" hangingPunct="0">
              <a:tabLst>
                <a:tab pos="3314700" algn="l"/>
              </a:tabLst>
            </a:pPr>
            <a:r>
              <a:rPr lang="ru-RU" sz="3200" b="1">
                <a:solidFill>
                  <a:schemeClr val="accent2"/>
                </a:solidFill>
                <a:cs typeface="Times New Roman" pitchFamily="18" charset="0"/>
              </a:rPr>
              <a:t>3 дня      -    7 булок</a:t>
            </a:r>
            <a:r>
              <a:rPr lang="ru-RU" sz="2800" b="1">
                <a:solidFill>
                  <a:schemeClr val="accent2"/>
                </a:solidFill>
                <a:cs typeface="Times New Roman" pitchFamily="18" charset="0"/>
              </a:rPr>
              <a:t>                                              </a:t>
            </a:r>
            <a:endParaRPr lang="ru-RU" sz="2800" b="1">
              <a:solidFill>
                <a:schemeClr val="accent2"/>
              </a:solidFill>
            </a:endParaRPr>
          </a:p>
          <a:p>
            <a:pPr indent="1828800" eaLnBrk="0" hangingPunct="0">
              <a:tabLst>
                <a:tab pos="3314700" algn="l"/>
              </a:tabLst>
            </a:pPr>
            <a:endParaRPr lang="ru-RU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357188"/>
            <a:ext cx="8135937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3 дня 6 класс в школьной столовой съедает 7 булок хлеба. Сколько хлеба этот класс съест за 10 дней?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287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3929063" y="2357438"/>
            <a:ext cx="0" cy="12144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8143875" y="2428875"/>
            <a:ext cx="0" cy="1214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4584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428875"/>
            <a:ext cx="25130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57688" y="4286250"/>
            <a:ext cx="3286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10:3=х:7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87153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лабораторной работе по химии смешивали марганец и воду. Получали 2-процентный раствор марганца в стакане воды. Затем добавили 1 стакан воды. Сколько процентов стал составлять полученный раствор?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571750" y="3429000"/>
            <a:ext cx="4857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</a:rPr>
              <a:t>2 стакана   – х%</a:t>
            </a:r>
          </a:p>
          <a:p>
            <a:r>
              <a:rPr lang="ru-RU" sz="2800">
                <a:solidFill>
                  <a:srgbClr val="C00000"/>
                </a:solidFill>
              </a:rPr>
              <a:t>1 стакан     - 2%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500313" y="3357563"/>
            <a:ext cx="0" cy="12144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500688" y="3357563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606" name="Picture 4" descr="science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988" y="5362575"/>
            <a:ext cx="647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science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786313"/>
            <a:ext cx="115252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750" y="4786313"/>
            <a:ext cx="2428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2:1=2:х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4" grpId="0" animBg="1"/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F7C5-F321-4C7C-9400-EE0D644C19B3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4255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в переплете стоит 120 рублей. Сколько процентов цена переплета составляет от цены учебника в переплете, если учебник без переплета стоит 90 рублей?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229600" cy="48831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120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:30=4(раза) – цена учебника в переплёте больше, чем цена переплёта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100:4=25(%) составляет стоимость переплёта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25%  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57250" y="1428750"/>
            <a:ext cx="740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1) 120-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90=30(руб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.)-стоимость переплета.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63575" y="460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879475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4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2143125"/>
            <a:ext cx="27797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50" y="2071688"/>
          <a:ext cx="5357813" cy="1714500"/>
        </p:xfrm>
        <a:graphic>
          <a:graphicData uri="http://schemas.openxmlformats.org/drawingml/2006/table">
            <a:tbl>
              <a:tblPr/>
              <a:tblGrid>
                <a:gridCol w="1785938"/>
                <a:gridCol w="1785937"/>
                <a:gridCol w="178593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Цена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Проценты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Учебник в переплёте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Переплёт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14625" y="2357438"/>
            <a:ext cx="7858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3438" y="2428875"/>
            <a:ext cx="928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38" y="3071813"/>
            <a:ext cx="571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6313" y="3071813"/>
            <a:ext cx="571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F6DF4-A153-4824-9C5A-10E38D3D5C77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4255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в переплете стоит 120 рублей. Сколько процентов цена переплета составляет от цены учебника в переплете, если учебник без переплета стоит 90 рублей?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229600" cy="48831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120:30=100:х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120х=30·100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Х=25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57250" y="1428750"/>
            <a:ext cx="740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1) 120-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90=30(руб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.)-стоимость переплета.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63575" y="460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879475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8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2143125"/>
            <a:ext cx="27797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50" y="2071688"/>
          <a:ext cx="5357813" cy="1714500"/>
        </p:xfrm>
        <a:graphic>
          <a:graphicData uri="http://schemas.openxmlformats.org/drawingml/2006/table">
            <a:tbl>
              <a:tblPr/>
              <a:tblGrid>
                <a:gridCol w="1785938"/>
                <a:gridCol w="1785937"/>
                <a:gridCol w="178593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Цена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Проценты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Учебник в переплёте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Переплёт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14625" y="2357438"/>
            <a:ext cx="7858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3438" y="2428875"/>
            <a:ext cx="928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38" y="3071813"/>
            <a:ext cx="571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6313" y="3071813"/>
            <a:ext cx="571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2500313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 руб.  -  100%</a:t>
            </a:r>
          </a:p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 руб.   -    </a:t>
            </a:r>
            <a:r>
              <a:rPr lang="ru-RU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х%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42875"/>
            <a:ext cx="878681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в переплете стоит 170 рублей. Сколько процентов цена переплета составляет от цены учебника в переплете, если учебник без переплета стоит 119 рубля?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63" y="3714750"/>
            <a:ext cx="2643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170:51=100:х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214813"/>
            <a:ext cx="20097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170х=51·100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Х=30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867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357438"/>
            <a:ext cx="29289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</a:t>
            </a:r>
            <a:r>
              <a:rPr lang="ru-RU" sz="5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стр.236-237,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Придумать задачи на пропорциональность и обратную пропорциональность из школьной жизни.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4071938"/>
            <a:ext cx="192881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3643313"/>
            <a:ext cx="221456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2357430"/>
            <a:ext cx="8572560" cy="2214578"/>
          </a:xfrm>
          <a:prstGeom prst="rect">
            <a:avLst/>
          </a:prstGeom>
          <a:noFill/>
        </p:spPr>
        <p:txBody>
          <a:bodyPr wrap="none">
            <a:prstTxWarp prst="textTriangleInverted">
              <a:avLst>
                <a:gd name="adj" fmla="val 5040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Спасибо за урок</a:t>
            </a:r>
          </a:p>
        </p:txBody>
      </p:sp>
      <p:pic>
        <p:nvPicPr>
          <p:cNvPr id="30724" name="Picture 3" descr="C:\Users\vip\Desktop\30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785813"/>
            <a:ext cx="19494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39A02-C10F-464F-848D-F25CF0713DCF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400800" cy="1600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0" b="1" i="1" dirty="0">
                <a:solidFill>
                  <a:srgbClr val="008000"/>
                </a:solidFill>
              </a:rPr>
              <a:t>Ребус</a:t>
            </a:r>
            <a:r>
              <a:rPr lang="ru-RU" sz="12000" b="1" i="1" dirty="0"/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0" b="1" i="1">
                <a:solidFill>
                  <a:srgbClr val="CC0000"/>
                </a:solidFill>
                <a:latin typeface="Century Gothic" pitchFamily="34" charset="0"/>
              </a:rPr>
              <a:t>Пропорция</a:t>
            </a:r>
            <a:r>
              <a:rPr lang="ru-RU" sz="12000" b="1" i="1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</p:txBody>
      </p:sp>
      <p:grpSp>
        <p:nvGrpSpPr>
          <p:cNvPr id="14342" name="Group 26"/>
          <p:cNvGrpSpPr>
            <a:grpSpLocks/>
          </p:cNvGrpSpPr>
          <p:nvPr/>
        </p:nvGrpSpPr>
        <p:grpSpPr bwMode="auto">
          <a:xfrm>
            <a:off x="381000" y="1828800"/>
            <a:ext cx="8229600" cy="3963988"/>
            <a:chOff x="240" y="1152"/>
            <a:chExt cx="5184" cy="2497"/>
          </a:xfrm>
        </p:grpSpPr>
        <p:pic>
          <p:nvPicPr>
            <p:cNvPr id="14343" name="Picture 27" descr="j02381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9866726">
              <a:off x="1104" y="2640"/>
              <a:ext cx="1720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8" descr="j029097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2352"/>
              <a:ext cx="1132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WordArt 29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240" y="2496"/>
              <a:ext cx="768" cy="9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Bookman Old Style"/>
                </a:rPr>
                <a:t>П</a:t>
              </a:r>
            </a:p>
          </p:txBody>
        </p:sp>
        <p:sp>
          <p:nvSpPr>
            <p:cNvPr id="14346" name="WordArt 30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3888" y="2208"/>
              <a:ext cx="81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Bookman Old Style"/>
                </a:rPr>
                <a:t>,,,,,</a:t>
              </a:r>
            </a:p>
          </p:txBody>
        </p:sp>
        <p:sp>
          <p:nvSpPr>
            <p:cNvPr id="14347" name="WordArt 31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4752" y="2592"/>
              <a:ext cx="6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Bookman Old Style"/>
                </a:rPr>
                <a:t>я</a:t>
              </a:r>
            </a:p>
          </p:txBody>
        </p:sp>
        <p:sp>
          <p:nvSpPr>
            <p:cNvPr id="14348" name="WordArt 32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1728" y="1920"/>
              <a:ext cx="420" cy="5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Bookman Old Style"/>
                </a:rPr>
                <a:t>т</a:t>
              </a:r>
            </a:p>
          </p:txBody>
        </p:sp>
        <p:sp>
          <p:nvSpPr>
            <p:cNvPr id="14349" name="Line 33"/>
            <p:cNvSpPr>
              <a:spLocks noChangeShapeType="1"/>
            </p:cNvSpPr>
            <p:nvPr/>
          </p:nvSpPr>
          <p:spPr bwMode="auto">
            <a:xfrm>
              <a:off x="1536" y="1920"/>
              <a:ext cx="864" cy="52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Line 34"/>
            <p:cNvSpPr>
              <a:spLocks noChangeShapeType="1"/>
            </p:cNvSpPr>
            <p:nvPr/>
          </p:nvSpPr>
          <p:spPr bwMode="auto">
            <a:xfrm flipH="1">
              <a:off x="1488" y="1872"/>
              <a:ext cx="864" cy="52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WordArt 35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1776" y="1152"/>
              <a:ext cx="384" cy="6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Bookman Old Style"/>
                </a:rPr>
                <a:t>р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071563"/>
            <a:ext cx="264318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001125" cy="1285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Пропорции в архитектуре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4286250"/>
            <a:ext cx="30003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1571625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1571625"/>
            <a:ext cx="178593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ак прекрасен этот ми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214438"/>
            <a:ext cx="3321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1928813"/>
            <a:ext cx="3508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75" y="4000500"/>
            <a:ext cx="27257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75" y="285750"/>
            <a:ext cx="5857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Пропорции в технике</a:t>
            </a:r>
          </a:p>
        </p:txBody>
      </p:sp>
      <p:pic>
        <p:nvPicPr>
          <p:cNvPr id="8" name="Как прекрасен этот ми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editor_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0"/>
            <a:ext cx="2452688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editor_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1428750"/>
            <a:ext cx="2452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>
            <a:lum bright="12000" contrast="30000"/>
          </a:blip>
          <a:srcRect/>
          <a:stretch>
            <a:fillRect/>
          </a:stretch>
        </p:blipFill>
        <p:spPr bwMode="auto">
          <a:xfrm>
            <a:off x="5857875" y="2000250"/>
            <a:ext cx="30622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63" y="357188"/>
            <a:ext cx="7072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Пропорции человека</a:t>
            </a:r>
          </a:p>
        </p:txBody>
      </p:sp>
      <p:pic>
        <p:nvPicPr>
          <p:cNvPr id="7" name="Как прекрасен этот ми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50" y="642938"/>
            <a:ext cx="4643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Кислота           Смесь</a:t>
            </a:r>
            <a:endParaRPr lang="ru-RU" sz="11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60л                 120л</a:t>
            </a:r>
            <a:endParaRPr lang="ru-RU" sz="11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</a:endParaRPr>
          </a:p>
          <a:p>
            <a:pPr eaLnBrk="0" hangingPunct="0">
              <a:defRPr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</a:rPr>
              <a:t> 180л                   х л?    </a:t>
            </a:r>
            <a:r>
              <a:rPr lang="ru-RU" sz="2000">
                <a:latin typeface="Times New Roman" pitchFamily="18" charset="0"/>
                <a:ea typeface="Calibri" pitchFamily="34" charset="0"/>
              </a:rPr>
              <a:t>   </a:t>
            </a:r>
            <a:endParaRPr lang="ru-RU" sz="2800">
              <a:ea typeface="Calibri" pitchFamily="34" charset="0"/>
            </a:endParaRP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357938" y="1285875"/>
            <a:ext cx="19288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14688" y="4040188"/>
            <a:ext cx="5572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3305175" algn="l"/>
              </a:tabLst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3305175" algn="l"/>
              </a:tabLs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 г  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392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      </a:t>
            </a:r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tabLst>
                <a:tab pos="3305175" algn="l"/>
              </a:tabLs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г  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25" y="214313"/>
            <a:ext cx="742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Пропорция в химии, физике, ИЗО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88" y="4071938"/>
            <a:ext cx="14462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масса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57750" y="4071938"/>
            <a:ext cx="4000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сила тяжести</a:t>
            </a:r>
          </a:p>
        </p:txBody>
      </p:sp>
      <p:pic>
        <p:nvPicPr>
          <p:cNvPr id="10" name="Как прекрасен этот ми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j02044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428875"/>
            <a:ext cx="246062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71678"/>
            <a:ext cx="9144000" cy="2143140"/>
          </a:xfrm>
          <a:prstGeom prst="rect">
            <a:avLst/>
          </a:prstGeom>
          <a:noFill/>
        </p:spPr>
        <p:txBody>
          <a:bodyPr wrap="none">
            <a:prstTxWarp prst="textInflateBottom">
              <a:avLst>
                <a:gd name="adj" fmla="val 7848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Пропорция в музыке</a:t>
            </a:r>
          </a:p>
        </p:txBody>
      </p:sp>
      <p:pic>
        <p:nvPicPr>
          <p:cNvPr id="3" name="Hypocrisy - Solar Empi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5357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Антонио Вивальди - Весн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7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6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7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vip\Desktop\Пропорции\Kurganskaya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63"/>
            <a:ext cx="9144000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4321969" y="2750344"/>
            <a:ext cx="857250" cy="357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 l="46391" t="48497" r="42786" b="42484"/>
          <a:stretch>
            <a:fillRect/>
          </a:stretch>
        </p:blipFill>
        <p:spPr bwMode="auto">
          <a:xfrm>
            <a:off x="4714875" y="2000250"/>
            <a:ext cx="6429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5521 0.17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1357313"/>
            <a:ext cx="350043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1:20=1,5:х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2875"/>
            <a:ext cx="91440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Расстояние от г.Кургана до с.Белозерского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88" y="2500313"/>
            <a:ext cx="3571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1·х=1,7·20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821531" y="2321719"/>
            <a:ext cx="714375" cy="7143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643063" y="1928813"/>
            <a:ext cx="1643062" cy="7858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643063" y="2000250"/>
            <a:ext cx="714375" cy="642938"/>
          </a:xfrm>
          <a:prstGeom prst="straightConnector1">
            <a:avLst/>
          </a:prstGeom>
          <a:ln w="28575">
            <a:solidFill>
              <a:srgbClr val="2011E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2428875" y="2214563"/>
            <a:ext cx="714375" cy="142875"/>
          </a:xfrm>
          <a:prstGeom prst="straightConnector1">
            <a:avLst/>
          </a:prstGeom>
          <a:ln w="28575">
            <a:solidFill>
              <a:srgbClr val="2011E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3571875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х=34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4" name="Рисунок 14"/>
          <p:cNvPicPr>
            <a:picLocks noChangeAspect="1" noChangeArrowheads="1"/>
          </p:cNvPicPr>
          <p:nvPr/>
        </p:nvPicPr>
        <p:blipFill>
          <a:blip r:embed="rId2" cstate="print"/>
          <a:srcRect l="35741" t="52304" r="34261" b="36095"/>
          <a:stretch>
            <a:fillRect/>
          </a:stretch>
        </p:blipFill>
        <p:spPr bwMode="auto">
          <a:xfrm>
            <a:off x="3000375" y="3500438"/>
            <a:ext cx="57721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 l="21127" t="21028" r="4929" b="29906"/>
          <a:stretch>
            <a:fillRect/>
          </a:stretch>
        </p:blipFill>
        <p:spPr bwMode="auto">
          <a:xfrm>
            <a:off x="2928926" y="4572008"/>
            <a:ext cx="100013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8107 -0.01041 " pathEditMode="relative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403</Words>
  <Application>Microsoft Office PowerPoint</Application>
  <PresentationFormat>Экран (4:3)</PresentationFormat>
  <Paragraphs>100</Paragraphs>
  <Slides>18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Тема Office</vt:lpstr>
      <vt:lpstr>Слайд 1</vt:lpstr>
      <vt:lpstr>Ребус </vt:lpstr>
      <vt:lpstr>Пропорции в архитектуре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Учебник в переплете стоит 120 рублей. Сколько процентов цена переплета составляет от цены учебника в переплете, если учебник без переплета стоит 90 рублей?</vt:lpstr>
      <vt:lpstr>Учебник в переплете стоит 120 рублей. Сколько процентов цена переплета составляет от цены учебника в переплете, если учебник без переплета стоит 90 рублей?</vt:lpstr>
      <vt:lpstr>Слайд 16</vt:lpstr>
      <vt:lpstr>  Домашнее задание: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</dc:title>
  <dc:creator>vip</dc:creator>
  <cp:lastModifiedBy>vip</cp:lastModifiedBy>
  <cp:revision>80</cp:revision>
  <dcterms:created xsi:type="dcterms:W3CDTF">2010-04-21T04:49:28Z</dcterms:created>
  <dcterms:modified xsi:type="dcterms:W3CDTF">2010-04-27T16:40:05Z</dcterms:modified>
</cp:coreProperties>
</file>