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5" r:id="rId3"/>
    <p:sldId id="261" r:id="rId4"/>
    <p:sldId id="262" r:id="rId5"/>
    <p:sldId id="273" r:id="rId6"/>
    <p:sldId id="274" r:id="rId7"/>
    <p:sldId id="257" r:id="rId8"/>
    <p:sldId id="258" r:id="rId9"/>
    <p:sldId id="266" r:id="rId10"/>
    <p:sldId id="268" r:id="rId11"/>
    <p:sldId id="267" r:id="rId12"/>
    <p:sldId id="269" r:id="rId13"/>
    <p:sldId id="270" r:id="rId14"/>
    <p:sldId id="271" r:id="rId15"/>
    <p:sldId id="259" r:id="rId16"/>
    <p:sldId id="265" r:id="rId17"/>
    <p:sldId id="260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CC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46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DE5A01-DC8D-428C-9E70-44E9B92FF928}" type="datetimeFigureOut">
              <a:rPr lang="ru-RU" smtClean="0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9A6F-CCC1-4198-B8AA-B497828069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55428A-16CB-4B63-A98C-E428E5135A66}" type="datetimeFigureOut">
              <a:rPr lang="ru-RU" smtClean="0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77C11-5002-4BD0-B08E-CAD52BF344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00BEB1-2791-4D28-8EDC-2AF4AA672E5C}" type="datetimeFigureOut">
              <a:rPr lang="ru-RU" smtClean="0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AA17E-D83F-48BE-9B46-B19A83B85D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86018D-160B-4C40-A517-26221B55F946}" type="datetimeFigureOut">
              <a:rPr lang="ru-RU" smtClean="0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F0578-DFEA-48C7-94BD-04C9FB58E6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FEC59-70E7-4160-A6E3-F28AAB79B483}" type="datetimeFigureOut">
              <a:rPr lang="ru-RU" smtClean="0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89EB9-7869-4C1E-AC82-CEBC36BBA8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A6EE19-C704-4C19-8020-D52824EC4DB8}" type="datetimeFigureOut">
              <a:rPr lang="ru-RU" smtClean="0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52DCB-7605-4C60-BCC2-85BF7E11E5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DC34F-6CDB-4F28-9FAC-DE2EBDC41B84}" type="datetimeFigureOut">
              <a:rPr lang="ru-RU" smtClean="0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A59D4-86BF-4183-BADF-5533A8791B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F071B0-E0DC-42C2-9C9A-5A335FE4DA47}" type="datetimeFigureOut">
              <a:rPr lang="ru-RU" smtClean="0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37FEB-AD03-4C63-B77F-839039BF43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984B82-C534-476F-AF94-FE2D0B9192AD}" type="datetimeFigureOut">
              <a:rPr lang="ru-RU" smtClean="0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BFDC5-2AA4-432E-96E0-64F7CBD4C1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B870DB-20A6-4AC0-BACE-D9253263ED7F}" type="datetimeFigureOut">
              <a:rPr lang="ru-RU" smtClean="0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D5412-131E-430A-B155-0E0606F822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CE147B-044D-45A5-8687-84B4B97A623B}" type="datetimeFigureOut">
              <a:rPr lang="ru-RU" smtClean="0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3E018-68B5-452D-885A-C1727B5E60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65CD73-E457-426E-A8B2-2F7DEDF80DF0}" type="datetimeFigureOut">
              <a:rPr lang="ru-RU" smtClean="0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FCF6DD-EF4A-427F-BF51-7BE82F1C1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flipH="1">
            <a:off x="539750" y="4868863"/>
            <a:ext cx="8277225" cy="0"/>
          </a:xfrm>
          <a:prstGeom prst="line">
            <a:avLst/>
          </a:prstGeom>
          <a:noFill/>
          <a:ln w="28575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95263" y="3397250"/>
            <a:ext cx="315912" cy="401638"/>
          </a:xfrm>
          <a:prstGeom prst="rect">
            <a:avLst/>
          </a:prstGeom>
          <a:gradFill rotWithShape="1">
            <a:gsLst>
              <a:gs pos="0">
                <a:srgbClr val="00C060">
                  <a:gamma/>
                  <a:tint val="0"/>
                  <a:invGamma/>
                </a:srgbClr>
              </a:gs>
              <a:gs pos="100000">
                <a:srgbClr val="00C06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i="1">
              <a:latin typeface="Times New Roman" pitchFamily="18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ru-RU" sz="3200" b="1">
                <a:latin typeface="Times New Roman" pitchFamily="18" charset="0"/>
              </a:rPr>
              <a:t>Зависимость</a:t>
            </a:r>
            <a:r>
              <a:rPr lang="en-US" sz="3200" b="1">
                <a:latin typeface="Times New Roman" pitchFamily="18" charset="0"/>
              </a:rPr>
              <a:t> </a:t>
            </a:r>
            <a:r>
              <a:rPr lang="ru-RU" sz="3200" b="1">
                <a:latin typeface="Times New Roman" pitchFamily="18" charset="0"/>
              </a:rPr>
              <a:t>температуры воздуха </a:t>
            </a:r>
            <a:r>
              <a:rPr lang="en-US" sz="3200" b="1">
                <a:latin typeface="Times New Roman" pitchFamily="18" charset="0"/>
              </a:rPr>
              <a:t/>
            </a:r>
            <a:br>
              <a:rPr lang="en-US" sz="3200" b="1">
                <a:latin typeface="Times New Roman" pitchFamily="18" charset="0"/>
              </a:rPr>
            </a:br>
            <a:r>
              <a:rPr lang="ru-RU" sz="3200" b="1">
                <a:latin typeface="Times New Roman" pitchFamily="18" charset="0"/>
              </a:rPr>
              <a:t>от времени суток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50825" y="3429000"/>
            <a:ext cx="864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50825" y="4868863"/>
            <a:ext cx="864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50825" y="1268413"/>
            <a:ext cx="2160588" cy="4321175"/>
            <a:chOff x="158" y="799"/>
            <a:chExt cx="1361" cy="2722"/>
          </a:xfrm>
        </p:grpSpPr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158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1519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1066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612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732588" y="1268413"/>
            <a:ext cx="2160587" cy="4321175"/>
            <a:chOff x="158" y="799"/>
            <a:chExt cx="1361" cy="2722"/>
          </a:xfrm>
        </p:grpSpPr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158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1519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1066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612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851275" y="1268413"/>
            <a:ext cx="2160588" cy="4321175"/>
            <a:chOff x="158" y="799"/>
            <a:chExt cx="1361" cy="2722"/>
          </a:xfrm>
        </p:grpSpPr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158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>
              <a:off x="1519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>
              <a:off x="1066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>
              <a:off x="612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96" name="Line 28"/>
          <p:cNvSpPr>
            <a:spLocks noChangeShapeType="1"/>
          </p:cNvSpPr>
          <p:nvPr/>
        </p:nvSpPr>
        <p:spPr bwMode="auto">
          <a:xfrm flipV="1">
            <a:off x="3132138" y="1268413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250825" y="3429000"/>
            <a:ext cx="86423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250825" y="4221163"/>
            <a:ext cx="864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250825" y="5589588"/>
            <a:ext cx="864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50825" y="1268413"/>
            <a:ext cx="864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250825" y="1989138"/>
            <a:ext cx="864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250825" y="2708275"/>
            <a:ext cx="864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50825" y="1268413"/>
            <a:ext cx="2160588" cy="4321175"/>
            <a:chOff x="158" y="799"/>
            <a:chExt cx="1361" cy="2722"/>
          </a:xfrm>
        </p:grpSpPr>
        <p:sp>
          <p:nvSpPr>
            <p:cNvPr id="7207" name="Line 39"/>
            <p:cNvSpPr>
              <a:spLocks noChangeShapeType="1"/>
            </p:cNvSpPr>
            <p:nvPr/>
          </p:nvSpPr>
          <p:spPr bwMode="auto">
            <a:xfrm>
              <a:off x="158" y="799"/>
              <a:ext cx="0" cy="27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>
              <a:off x="1519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>
              <a:off x="1066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>
              <a:off x="612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6732588" y="1268413"/>
            <a:ext cx="2160587" cy="4321175"/>
            <a:chOff x="158" y="799"/>
            <a:chExt cx="1361" cy="2722"/>
          </a:xfrm>
        </p:grpSpPr>
        <p:sp>
          <p:nvSpPr>
            <p:cNvPr id="7212" name="Line 44"/>
            <p:cNvSpPr>
              <a:spLocks noChangeShapeType="1"/>
            </p:cNvSpPr>
            <p:nvPr/>
          </p:nvSpPr>
          <p:spPr bwMode="auto">
            <a:xfrm>
              <a:off x="158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13" name="Line 45"/>
            <p:cNvSpPr>
              <a:spLocks noChangeShapeType="1"/>
            </p:cNvSpPr>
            <p:nvPr/>
          </p:nvSpPr>
          <p:spPr bwMode="auto">
            <a:xfrm>
              <a:off x="1519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14" name="Line 46"/>
            <p:cNvSpPr>
              <a:spLocks noChangeShapeType="1"/>
            </p:cNvSpPr>
            <p:nvPr/>
          </p:nvSpPr>
          <p:spPr bwMode="auto">
            <a:xfrm>
              <a:off x="1066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15" name="Line 47"/>
            <p:cNvSpPr>
              <a:spLocks noChangeShapeType="1"/>
            </p:cNvSpPr>
            <p:nvPr/>
          </p:nvSpPr>
          <p:spPr bwMode="auto">
            <a:xfrm>
              <a:off x="612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3851275" y="1125538"/>
            <a:ext cx="2160588" cy="4321175"/>
            <a:chOff x="158" y="799"/>
            <a:chExt cx="1361" cy="2722"/>
          </a:xfrm>
        </p:grpSpPr>
        <p:sp>
          <p:nvSpPr>
            <p:cNvPr id="7217" name="Line 49"/>
            <p:cNvSpPr>
              <a:spLocks noChangeShapeType="1"/>
            </p:cNvSpPr>
            <p:nvPr/>
          </p:nvSpPr>
          <p:spPr bwMode="auto">
            <a:xfrm>
              <a:off x="158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18" name="Line 50"/>
            <p:cNvSpPr>
              <a:spLocks noChangeShapeType="1"/>
            </p:cNvSpPr>
            <p:nvPr/>
          </p:nvSpPr>
          <p:spPr bwMode="auto">
            <a:xfrm>
              <a:off x="1519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19" name="Line 51"/>
            <p:cNvSpPr>
              <a:spLocks noChangeShapeType="1"/>
            </p:cNvSpPr>
            <p:nvPr/>
          </p:nvSpPr>
          <p:spPr bwMode="auto">
            <a:xfrm>
              <a:off x="1066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20" name="Line 52"/>
            <p:cNvSpPr>
              <a:spLocks noChangeShapeType="1"/>
            </p:cNvSpPr>
            <p:nvPr/>
          </p:nvSpPr>
          <p:spPr bwMode="auto">
            <a:xfrm>
              <a:off x="612" y="799"/>
              <a:ext cx="0" cy="2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21" name="Line 53"/>
          <p:cNvSpPr>
            <a:spLocks noChangeShapeType="1"/>
          </p:cNvSpPr>
          <p:nvPr/>
        </p:nvSpPr>
        <p:spPr bwMode="auto">
          <a:xfrm flipV="1">
            <a:off x="3132138" y="1268413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203200" y="3471863"/>
            <a:ext cx="360363" cy="37306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0</a:t>
            </a:r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827088" y="3500438"/>
            <a:ext cx="360362" cy="37306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2</a:t>
            </a:r>
          </a:p>
        </p:txBody>
      </p:sp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1476375" y="3500438"/>
            <a:ext cx="360363" cy="37306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4</a:t>
            </a:r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2195513" y="3500438"/>
            <a:ext cx="360362" cy="37306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6</a:t>
            </a:r>
          </a:p>
        </p:txBody>
      </p:sp>
      <p:sp>
        <p:nvSpPr>
          <p:cNvPr id="7226" name="Rectangle 58"/>
          <p:cNvSpPr>
            <a:spLocks noChangeArrowheads="1"/>
          </p:cNvSpPr>
          <p:nvPr/>
        </p:nvSpPr>
        <p:spPr bwMode="auto">
          <a:xfrm>
            <a:off x="2930525" y="3494088"/>
            <a:ext cx="360363" cy="37306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8</a:t>
            </a:r>
          </a:p>
        </p:txBody>
      </p:sp>
      <p:sp>
        <p:nvSpPr>
          <p:cNvPr id="7227" name="Rectangle 59"/>
          <p:cNvSpPr>
            <a:spLocks noChangeArrowheads="1"/>
          </p:cNvSpPr>
          <p:nvPr/>
        </p:nvSpPr>
        <p:spPr bwMode="auto">
          <a:xfrm>
            <a:off x="3627438" y="3494088"/>
            <a:ext cx="360362" cy="37306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10</a:t>
            </a:r>
          </a:p>
        </p:txBody>
      </p:sp>
      <p:sp>
        <p:nvSpPr>
          <p:cNvPr id="7228" name="Rectangle 60"/>
          <p:cNvSpPr>
            <a:spLocks noChangeArrowheads="1"/>
          </p:cNvSpPr>
          <p:nvPr/>
        </p:nvSpPr>
        <p:spPr bwMode="auto">
          <a:xfrm>
            <a:off x="4397375" y="3494088"/>
            <a:ext cx="360363" cy="37306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12</a:t>
            </a:r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5114925" y="3486150"/>
            <a:ext cx="360363" cy="37306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14</a:t>
            </a:r>
          </a:p>
        </p:txBody>
      </p:sp>
      <p:sp>
        <p:nvSpPr>
          <p:cNvPr id="7230" name="Rectangle 62"/>
          <p:cNvSpPr>
            <a:spLocks noChangeArrowheads="1"/>
          </p:cNvSpPr>
          <p:nvPr/>
        </p:nvSpPr>
        <p:spPr bwMode="auto">
          <a:xfrm>
            <a:off x="7956550" y="3500438"/>
            <a:ext cx="360363" cy="37306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22</a:t>
            </a:r>
          </a:p>
        </p:txBody>
      </p:sp>
      <p:sp>
        <p:nvSpPr>
          <p:cNvPr id="7231" name="Rectangle 63"/>
          <p:cNvSpPr>
            <a:spLocks noChangeArrowheads="1"/>
          </p:cNvSpPr>
          <p:nvPr/>
        </p:nvSpPr>
        <p:spPr bwMode="auto">
          <a:xfrm>
            <a:off x="8593138" y="3509963"/>
            <a:ext cx="360362" cy="37306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24</a:t>
            </a:r>
          </a:p>
        </p:txBody>
      </p:sp>
      <p:sp>
        <p:nvSpPr>
          <p:cNvPr id="7232" name="Rectangle 64"/>
          <p:cNvSpPr>
            <a:spLocks noChangeArrowheads="1"/>
          </p:cNvSpPr>
          <p:nvPr/>
        </p:nvSpPr>
        <p:spPr bwMode="auto">
          <a:xfrm>
            <a:off x="5795963" y="3500438"/>
            <a:ext cx="360362" cy="37306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16</a:t>
            </a:r>
          </a:p>
        </p:txBody>
      </p:sp>
      <p:sp>
        <p:nvSpPr>
          <p:cNvPr id="7233" name="Rectangle 65"/>
          <p:cNvSpPr>
            <a:spLocks noChangeArrowheads="1"/>
          </p:cNvSpPr>
          <p:nvPr/>
        </p:nvSpPr>
        <p:spPr bwMode="auto">
          <a:xfrm>
            <a:off x="6521450" y="3498850"/>
            <a:ext cx="360363" cy="37306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18</a:t>
            </a:r>
          </a:p>
        </p:txBody>
      </p:sp>
      <p:sp>
        <p:nvSpPr>
          <p:cNvPr id="7234" name="Rectangle 66"/>
          <p:cNvSpPr>
            <a:spLocks noChangeArrowheads="1"/>
          </p:cNvSpPr>
          <p:nvPr/>
        </p:nvSpPr>
        <p:spPr bwMode="auto">
          <a:xfrm>
            <a:off x="7262813" y="3498850"/>
            <a:ext cx="360362" cy="37306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20</a:t>
            </a:r>
          </a:p>
        </p:txBody>
      </p: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8466138" y="3019425"/>
            <a:ext cx="461962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latin typeface="Times New Roman" pitchFamily="18" charset="0"/>
              </a:rPr>
              <a:t>t</a:t>
            </a:r>
            <a:r>
              <a:rPr lang="ru-RU" sz="2400" i="1">
                <a:latin typeface="Times New Roman" pitchFamily="18" charset="0"/>
              </a:rPr>
              <a:t>, ч</a:t>
            </a:r>
          </a:p>
        </p:txBody>
      </p:sp>
      <p:sp>
        <p:nvSpPr>
          <p:cNvPr id="7236" name="Rectangle 68"/>
          <p:cNvSpPr>
            <a:spLocks noChangeArrowheads="1"/>
          </p:cNvSpPr>
          <p:nvPr/>
        </p:nvSpPr>
        <p:spPr bwMode="auto">
          <a:xfrm>
            <a:off x="207963" y="2525713"/>
            <a:ext cx="360362" cy="373062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2</a:t>
            </a:r>
          </a:p>
        </p:txBody>
      </p:sp>
      <p:sp>
        <p:nvSpPr>
          <p:cNvPr id="7237" name="Rectangle 69"/>
          <p:cNvSpPr>
            <a:spLocks noChangeArrowheads="1"/>
          </p:cNvSpPr>
          <p:nvPr/>
        </p:nvSpPr>
        <p:spPr bwMode="auto">
          <a:xfrm>
            <a:off x="207963" y="1771650"/>
            <a:ext cx="360362" cy="373063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4</a:t>
            </a:r>
          </a:p>
        </p:txBody>
      </p:sp>
      <p:sp>
        <p:nvSpPr>
          <p:cNvPr id="7238" name="Rectangle 70"/>
          <p:cNvSpPr>
            <a:spLocks noChangeArrowheads="1"/>
          </p:cNvSpPr>
          <p:nvPr/>
        </p:nvSpPr>
        <p:spPr bwMode="auto">
          <a:xfrm>
            <a:off x="193675" y="3994150"/>
            <a:ext cx="360363" cy="373063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-2</a:t>
            </a:r>
          </a:p>
        </p:txBody>
      </p:sp>
      <p:sp>
        <p:nvSpPr>
          <p:cNvPr id="7239" name="Rectangle 71"/>
          <p:cNvSpPr>
            <a:spLocks noChangeArrowheads="1"/>
          </p:cNvSpPr>
          <p:nvPr/>
        </p:nvSpPr>
        <p:spPr bwMode="auto">
          <a:xfrm>
            <a:off x="214313" y="5408613"/>
            <a:ext cx="360362" cy="373062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-6</a:t>
            </a:r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204788" y="4711700"/>
            <a:ext cx="360362" cy="373063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-4</a:t>
            </a:r>
          </a:p>
        </p:txBody>
      </p:sp>
      <p:sp>
        <p:nvSpPr>
          <p:cNvPr id="7241" name="Rectangle 73"/>
          <p:cNvSpPr>
            <a:spLocks noChangeArrowheads="1"/>
          </p:cNvSpPr>
          <p:nvPr/>
        </p:nvSpPr>
        <p:spPr bwMode="auto">
          <a:xfrm>
            <a:off x="323850" y="1268413"/>
            <a:ext cx="63658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i="1">
                <a:latin typeface="Times New Roman" pitchFamily="18" charset="0"/>
              </a:rPr>
              <a:t>Т</a:t>
            </a:r>
            <a:r>
              <a:rPr lang="en-US" sz="2400" i="1" baseline="30000">
                <a:latin typeface="Times New Roman" pitchFamily="18" charset="0"/>
              </a:rPr>
              <a:t>0</a:t>
            </a:r>
            <a:r>
              <a:rPr lang="ru-RU" sz="2400" i="1">
                <a:latin typeface="Times New Roman" pitchFamily="18" charset="0"/>
              </a:rPr>
              <a:t>,С</a:t>
            </a:r>
          </a:p>
        </p:txBody>
      </p:sp>
      <p:sp>
        <p:nvSpPr>
          <p:cNvPr id="7243" name="Freeform 75"/>
          <p:cNvSpPr>
            <a:spLocks/>
          </p:cNvSpPr>
          <p:nvPr/>
        </p:nvSpPr>
        <p:spPr bwMode="auto">
          <a:xfrm>
            <a:off x="246063" y="1609725"/>
            <a:ext cx="8621712" cy="3971925"/>
          </a:xfrm>
          <a:custGeom>
            <a:avLst/>
            <a:gdLst/>
            <a:ahLst/>
            <a:cxnLst>
              <a:cxn ang="0">
                <a:pos x="0" y="1811"/>
              </a:cxn>
              <a:cxn ang="0">
                <a:pos x="448" y="2040"/>
              </a:cxn>
              <a:cxn ang="0">
                <a:pos x="677" y="2277"/>
              </a:cxn>
              <a:cxn ang="0">
                <a:pos x="906" y="2497"/>
              </a:cxn>
              <a:cxn ang="0">
                <a:pos x="1363" y="2305"/>
              </a:cxn>
              <a:cxn ang="0">
                <a:pos x="1811" y="1820"/>
              </a:cxn>
              <a:cxn ang="0">
                <a:pos x="2048" y="1144"/>
              </a:cxn>
              <a:cxn ang="0">
                <a:pos x="2268" y="897"/>
              </a:cxn>
              <a:cxn ang="0">
                <a:pos x="2725" y="687"/>
              </a:cxn>
              <a:cxn ang="0">
                <a:pos x="3173" y="229"/>
              </a:cxn>
              <a:cxn ang="0">
                <a:pos x="3621" y="1"/>
              </a:cxn>
              <a:cxn ang="0">
                <a:pos x="4078" y="220"/>
              </a:cxn>
              <a:cxn ang="0">
                <a:pos x="4544" y="677"/>
              </a:cxn>
              <a:cxn ang="0">
                <a:pos x="4992" y="1144"/>
              </a:cxn>
              <a:cxn ang="0">
                <a:pos x="5431" y="2040"/>
              </a:cxn>
            </a:cxnLst>
            <a:rect l="0" t="0" r="r" b="b"/>
            <a:pathLst>
              <a:path w="5431" h="2502">
                <a:moveTo>
                  <a:pt x="0" y="1811"/>
                </a:moveTo>
                <a:cubicBezTo>
                  <a:pt x="167" y="1886"/>
                  <a:pt x="335" y="1962"/>
                  <a:pt x="448" y="2040"/>
                </a:cubicBezTo>
                <a:cubicBezTo>
                  <a:pt x="561" y="2118"/>
                  <a:pt x="601" y="2201"/>
                  <a:pt x="677" y="2277"/>
                </a:cubicBezTo>
                <a:cubicBezTo>
                  <a:pt x="753" y="2353"/>
                  <a:pt x="792" y="2492"/>
                  <a:pt x="906" y="2497"/>
                </a:cubicBezTo>
                <a:cubicBezTo>
                  <a:pt x="1020" y="2502"/>
                  <a:pt x="1212" y="2418"/>
                  <a:pt x="1363" y="2305"/>
                </a:cubicBezTo>
                <a:cubicBezTo>
                  <a:pt x="1514" y="2192"/>
                  <a:pt x="1697" y="2014"/>
                  <a:pt x="1811" y="1820"/>
                </a:cubicBezTo>
                <a:cubicBezTo>
                  <a:pt x="1925" y="1626"/>
                  <a:pt x="1972" y="1298"/>
                  <a:pt x="2048" y="1144"/>
                </a:cubicBezTo>
                <a:cubicBezTo>
                  <a:pt x="2124" y="990"/>
                  <a:pt x="2155" y="973"/>
                  <a:pt x="2268" y="897"/>
                </a:cubicBezTo>
                <a:cubicBezTo>
                  <a:pt x="2381" y="821"/>
                  <a:pt x="2574" y="798"/>
                  <a:pt x="2725" y="687"/>
                </a:cubicBezTo>
                <a:cubicBezTo>
                  <a:pt x="2876" y="576"/>
                  <a:pt x="3024" y="343"/>
                  <a:pt x="3173" y="229"/>
                </a:cubicBezTo>
                <a:cubicBezTo>
                  <a:pt x="3322" y="115"/>
                  <a:pt x="3470" y="2"/>
                  <a:pt x="3621" y="1"/>
                </a:cubicBezTo>
                <a:cubicBezTo>
                  <a:pt x="3772" y="0"/>
                  <a:pt x="3924" y="107"/>
                  <a:pt x="4078" y="220"/>
                </a:cubicBezTo>
                <a:cubicBezTo>
                  <a:pt x="4232" y="333"/>
                  <a:pt x="4392" y="523"/>
                  <a:pt x="4544" y="677"/>
                </a:cubicBezTo>
                <a:cubicBezTo>
                  <a:pt x="4696" y="831"/>
                  <a:pt x="4844" y="917"/>
                  <a:pt x="4992" y="1144"/>
                </a:cubicBezTo>
                <a:cubicBezTo>
                  <a:pt x="5140" y="1371"/>
                  <a:pt x="5285" y="1705"/>
                  <a:pt x="5431" y="2040"/>
                </a:cubicBezTo>
              </a:path>
            </a:pathLst>
          </a:custGeom>
          <a:noFill/>
          <a:ln w="635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49" name="Line 81"/>
          <p:cNvSpPr>
            <a:spLocks noChangeShapeType="1"/>
          </p:cNvSpPr>
          <p:nvPr/>
        </p:nvSpPr>
        <p:spPr bwMode="auto">
          <a:xfrm>
            <a:off x="1684338" y="3802063"/>
            <a:ext cx="0" cy="1771650"/>
          </a:xfrm>
          <a:prstGeom prst="line">
            <a:avLst/>
          </a:prstGeom>
          <a:noFill/>
          <a:ln w="38100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50" name="Oval 82"/>
          <p:cNvSpPr>
            <a:spLocks noChangeArrowheads="1"/>
          </p:cNvSpPr>
          <p:nvPr/>
        </p:nvSpPr>
        <p:spPr bwMode="auto">
          <a:xfrm>
            <a:off x="1625600" y="5518150"/>
            <a:ext cx="93663" cy="106363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51" name="Line 83"/>
          <p:cNvSpPr>
            <a:spLocks noChangeShapeType="1"/>
          </p:cNvSpPr>
          <p:nvPr/>
        </p:nvSpPr>
        <p:spPr bwMode="auto">
          <a:xfrm flipH="1">
            <a:off x="571500" y="5588000"/>
            <a:ext cx="1047750" cy="0"/>
          </a:xfrm>
          <a:prstGeom prst="line">
            <a:avLst/>
          </a:prstGeom>
          <a:noFill/>
          <a:ln w="28575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56" name="Line 88"/>
          <p:cNvSpPr>
            <a:spLocks noChangeShapeType="1"/>
          </p:cNvSpPr>
          <p:nvPr/>
        </p:nvSpPr>
        <p:spPr bwMode="auto">
          <a:xfrm>
            <a:off x="4578350" y="2659063"/>
            <a:ext cx="0" cy="755650"/>
          </a:xfrm>
          <a:prstGeom prst="line">
            <a:avLst/>
          </a:prstGeom>
          <a:noFill/>
          <a:ln w="38100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57" name="Oval 89"/>
          <p:cNvSpPr>
            <a:spLocks noChangeArrowheads="1"/>
          </p:cNvSpPr>
          <p:nvPr/>
        </p:nvSpPr>
        <p:spPr bwMode="auto">
          <a:xfrm>
            <a:off x="4533900" y="2663825"/>
            <a:ext cx="93663" cy="106363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58" name="Line 90"/>
          <p:cNvSpPr>
            <a:spLocks noChangeShapeType="1"/>
          </p:cNvSpPr>
          <p:nvPr/>
        </p:nvSpPr>
        <p:spPr bwMode="auto">
          <a:xfrm flipH="1">
            <a:off x="561975" y="2708275"/>
            <a:ext cx="3987800" cy="11113"/>
          </a:xfrm>
          <a:prstGeom prst="line">
            <a:avLst/>
          </a:prstGeom>
          <a:noFill/>
          <a:ln w="28575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60" name="Line 92"/>
          <p:cNvSpPr>
            <a:spLocks noChangeShapeType="1"/>
          </p:cNvSpPr>
          <p:nvPr/>
        </p:nvSpPr>
        <p:spPr bwMode="auto">
          <a:xfrm>
            <a:off x="5280025" y="1968500"/>
            <a:ext cx="0" cy="1452563"/>
          </a:xfrm>
          <a:prstGeom prst="line">
            <a:avLst/>
          </a:prstGeom>
          <a:noFill/>
          <a:ln w="38100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61" name="Oval 93"/>
          <p:cNvSpPr>
            <a:spLocks noChangeArrowheads="1"/>
          </p:cNvSpPr>
          <p:nvPr/>
        </p:nvSpPr>
        <p:spPr bwMode="auto">
          <a:xfrm>
            <a:off x="5235575" y="1943100"/>
            <a:ext cx="93663" cy="106363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62" name="Line 94"/>
          <p:cNvSpPr>
            <a:spLocks noChangeShapeType="1"/>
          </p:cNvSpPr>
          <p:nvPr/>
        </p:nvSpPr>
        <p:spPr bwMode="auto">
          <a:xfrm flipH="1">
            <a:off x="566738" y="1984375"/>
            <a:ext cx="4660900" cy="3175"/>
          </a:xfrm>
          <a:prstGeom prst="line">
            <a:avLst/>
          </a:prstGeom>
          <a:noFill/>
          <a:ln w="28575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67" name="Line 99"/>
          <p:cNvSpPr>
            <a:spLocks noChangeShapeType="1"/>
          </p:cNvSpPr>
          <p:nvPr/>
        </p:nvSpPr>
        <p:spPr bwMode="auto">
          <a:xfrm flipH="1">
            <a:off x="8872538" y="3732213"/>
            <a:ext cx="15875" cy="1074737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68" name="Oval 100"/>
          <p:cNvSpPr>
            <a:spLocks noChangeArrowheads="1"/>
          </p:cNvSpPr>
          <p:nvPr/>
        </p:nvSpPr>
        <p:spPr bwMode="auto">
          <a:xfrm>
            <a:off x="8828088" y="4781550"/>
            <a:ext cx="93662" cy="106363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" name="Group 105"/>
          <p:cNvGrpSpPr>
            <a:grpSpLocks/>
          </p:cNvGrpSpPr>
          <p:nvPr/>
        </p:nvGrpSpPr>
        <p:grpSpPr bwMode="auto">
          <a:xfrm>
            <a:off x="4572000" y="4383088"/>
            <a:ext cx="3186113" cy="2474912"/>
            <a:chOff x="3088" y="2565"/>
            <a:chExt cx="2007" cy="1559"/>
          </a:xfrm>
        </p:grpSpPr>
        <p:sp>
          <p:nvSpPr>
            <p:cNvPr id="7244" name="Rectangle 76"/>
            <p:cNvSpPr>
              <a:spLocks noChangeArrowheads="1"/>
            </p:cNvSpPr>
            <p:nvPr/>
          </p:nvSpPr>
          <p:spPr bwMode="auto">
            <a:xfrm>
              <a:off x="3088" y="2565"/>
              <a:ext cx="2007" cy="1559"/>
            </a:xfrm>
            <a:prstGeom prst="rect">
              <a:avLst/>
            </a:prstGeom>
            <a:solidFill>
              <a:srgbClr val="FFEFAB"/>
            </a:solidFill>
            <a:ln w="9525">
              <a:solidFill>
                <a:srgbClr val="FFEFA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45" name="Rectangle 77"/>
            <p:cNvSpPr>
              <a:spLocks noChangeArrowheads="1"/>
            </p:cNvSpPr>
            <p:nvPr/>
          </p:nvSpPr>
          <p:spPr bwMode="auto">
            <a:xfrm>
              <a:off x="3195" y="2609"/>
              <a:ext cx="5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Times New Roman" pitchFamily="18" charset="0"/>
                </a:rPr>
                <a:t>t</a:t>
              </a:r>
              <a:r>
                <a:rPr lang="ru-RU" sz="2400" b="1" i="1">
                  <a:latin typeface="Times New Roman" pitchFamily="18" charset="0"/>
                </a:rPr>
                <a:t> = 4ч</a:t>
              </a:r>
            </a:p>
          </p:txBody>
        </p:sp>
        <p:sp>
          <p:nvSpPr>
            <p:cNvPr id="7247" name="Rectangle 79"/>
            <p:cNvSpPr>
              <a:spLocks noChangeArrowheads="1"/>
            </p:cNvSpPr>
            <p:nvPr/>
          </p:nvSpPr>
          <p:spPr bwMode="auto">
            <a:xfrm>
              <a:off x="4104" y="2605"/>
              <a:ext cx="7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Times New Roman" pitchFamily="18" charset="0"/>
                </a:rPr>
                <a:t>Т= -6  С</a:t>
              </a:r>
            </a:p>
          </p:txBody>
        </p:sp>
        <p:sp>
          <p:nvSpPr>
            <p:cNvPr id="7248" name="Text Box 80"/>
            <p:cNvSpPr txBox="1">
              <a:spLocks noChangeArrowheads="1"/>
            </p:cNvSpPr>
            <p:nvPr/>
          </p:nvSpPr>
          <p:spPr bwMode="auto">
            <a:xfrm>
              <a:off x="4558" y="2568"/>
              <a:ext cx="1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i="1">
                  <a:latin typeface="Tahoma" pitchFamily="34" charset="0"/>
                </a:rPr>
                <a:t>о</a:t>
              </a:r>
            </a:p>
          </p:txBody>
        </p:sp>
        <p:sp>
          <p:nvSpPr>
            <p:cNvPr id="7252" name="Rectangle 84"/>
            <p:cNvSpPr>
              <a:spLocks noChangeArrowheads="1"/>
            </p:cNvSpPr>
            <p:nvPr/>
          </p:nvSpPr>
          <p:spPr bwMode="auto">
            <a:xfrm>
              <a:off x="3181" y="2956"/>
              <a:ext cx="8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i="1">
                  <a:latin typeface="Times New Roman" pitchFamily="18" charset="0"/>
                </a:rPr>
                <a:t>t</a:t>
              </a:r>
              <a:r>
                <a:rPr lang="ru-RU" sz="2400" b="1" i="1">
                  <a:latin typeface="Times New Roman" pitchFamily="18" charset="0"/>
                </a:rPr>
                <a:t> = 12ч</a:t>
              </a:r>
            </a:p>
          </p:txBody>
        </p:sp>
        <p:sp>
          <p:nvSpPr>
            <p:cNvPr id="7254" name="Rectangle 86"/>
            <p:cNvSpPr>
              <a:spLocks noChangeArrowheads="1"/>
            </p:cNvSpPr>
            <p:nvPr/>
          </p:nvSpPr>
          <p:spPr bwMode="auto">
            <a:xfrm>
              <a:off x="4098" y="2910"/>
              <a:ext cx="7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latin typeface="Tahoma" pitchFamily="34" charset="0"/>
                </a:rPr>
                <a:t> </a:t>
              </a:r>
              <a:r>
                <a:rPr lang="ru-RU" sz="2400" b="1" i="1">
                  <a:latin typeface="Times New Roman" pitchFamily="18" charset="0"/>
                </a:rPr>
                <a:t>Т= 2  С</a:t>
              </a:r>
            </a:p>
          </p:txBody>
        </p:sp>
        <p:sp>
          <p:nvSpPr>
            <p:cNvPr id="7255" name="Text Box 87"/>
            <p:cNvSpPr txBox="1">
              <a:spLocks noChangeArrowheads="1"/>
            </p:cNvSpPr>
            <p:nvPr/>
          </p:nvSpPr>
          <p:spPr bwMode="auto">
            <a:xfrm>
              <a:off x="4513" y="2886"/>
              <a:ext cx="1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i="1">
                  <a:latin typeface="Tahoma" pitchFamily="34" charset="0"/>
                </a:rPr>
                <a:t>о</a:t>
              </a:r>
            </a:p>
          </p:txBody>
        </p:sp>
        <p:sp>
          <p:nvSpPr>
            <p:cNvPr id="7259" name="Rectangle 91"/>
            <p:cNvSpPr>
              <a:spLocks noChangeArrowheads="1"/>
            </p:cNvSpPr>
            <p:nvPr/>
          </p:nvSpPr>
          <p:spPr bwMode="auto">
            <a:xfrm>
              <a:off x="3193" y="3289"/>
              <a:ext cx="8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i="1">
                  <a:latin typeface="Times New Roman" pitchFamily="18" charset="0"/>
                </a:rPr>
                <a:t>t</a:t>
              </a:r>
              <a:r>
                <a:rPr lang="ru-RU" sz="2400" b="1" i="1">
                  <a:latin typeface="Times New Roman" pitchFamily="18" charset="0"/>
                </a:rPr>
                <a:t> = 14ч</a:t>
              </a:r>
            </a:p>
          </p:txBody>
        </p:sp>
        <p:sp>
          <p:nvSpPr>
            <p:cNvPr id="7264" name="Rectangle 96"/>
            <p:cNvSpPr>
              <a:spLocks noChangeArrowheads="1"/>
            </p:cNvSpPr>
            <p:nvPr/>
          </p:nvSpPr>
          <p:spPr bwMode="auto">
            <a:xfrm>
              <a:off x="4110" y="3243"/>
              <a:ext cx="7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latin typeface="Tahoma" pitchFamily="34" charset="0"/>
                </a:rPr>
                <a:t> </a:t>
              </a:r>
              <a:r>
                <a:rPr lang="ru-RU" sz="2400" b="1" i="1">
                  <a:latin typeface="Times New Roman" pitchFamily="18" charset="0"/>
                </a:rPr>
                <a:t>Т= 4  С</a:t>
              </a:r>
            </a:p>
          </p:txBody>
        </p:sp>
        <p:sp>
          <p:nvSpPr>
            <p:cNvPr id="7265" name="Text Box 97"/>
            <p:cNvSpPr txBox="1">
              <a:spLocks noChangeArrowheads="1"/>
            </p:cNvSpPr>
            <p:nvPr/>
          </p:nvSpPr>
          <p:spPr bwMode="auto">
            <a:xfrm>
              <a:off x="4558" y="3203"/>
              <a:ext cx="1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i="1">
                  <a:latin typeface="Tahoma" pitchFamily="34" charset="0"/>
                </a:rPr>
                <a:t>о</a:t>
              </a:r>
            </a:p>
          </p:txBody>
        </p:sp>
        <p:sp>
          <p:nvSpPr>
            <p:cNvPr id="7266" name="Rectangle 98"/>
            <p:cNvSpPr>
              <a:spLocks noChangeArrowheads="1"/>
            </p:cNvSpPr>
            <p:nvPr/>
          </p:nvSpPr>
          <p:spPr bwMode="auto">
            <a:xfrm>
              <a:off x="3215" y="3630"/>
              <a:ext cx="8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i="1">
                  <a:latin typeface="Times New Roman" pitchFamily="18" charset="0"/>
                </a:rPr>
                <a:t>t</a:t>
              </a:r>
              <a:r>
                <a:rPr lang="ru-RU" sz="2400" b="1" i="1">
                  <a:latin typeface="Times New Roman" pitchFamily="18" charset="0"/>
                </a:rPr>
                <a:t> = 24ч</a:t>
              </a:r>
            </a:p>
          </p:txBody>
        </p:sp>
        <p:sp>
          <p:nvSpPr>
            <p:cNvPr id="7270" name="Rectangle 102"/>
            <p:cNvSpPr>
              <a:spLocks noChangeArrowheads="1"/>
            </p:cNvSpPr>
            <p:nvPr/>
          </p:nvSpPr>
          <p:spPr bwMode="auto">
            <a:xfrm>
              <a:off x="4162" y="3568"/>
              <a:ext cx="7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Times New Roman" pitchFamily="18" charset="0"/>
                </a:rPr>
                <a:t>Т= -4  С</a:t>
              </a:r>
            </a:p>
          </p:txBody>
        </p:sp>
        <p:sp>
          <p:nvSpPr>
            <p:cNvPr id="7271" name="Text Box 103"/>
            <p:cNvSpPr txBox="1">
              <a:spLocks noChangeArrowheads="1"/>
            </p:cNvSpPr>
            <p:nvPr/>
          </p:nvSpPr>
          <p:spPr bwMode="auto">
            <a:xfrm>
              <a:off x="4649" y="3521"/>
              <a:ext cx="1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i="1">
                  <a:latin typeface="Tahoma" pitchFamily="34" charset="0"/>
                </a:rPr>
                <a:t>о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243" grpId="0" animBg="1"/>
      <p:bldP spid="7249" grpId="0" animBg="1"/>
      <p:bldP spid="7250" grpId="0" animBg="1"/>
      <p:bldP spid="7251" grpId="0" animBg="1"/>
      <p:bldP spid="7256" grpId="0" animBg="1"/>
      <p:bldP spid="7257" grpId="0" animBg="1"/>
      <p:bldP spid="7258" grpId="0" animBg="1"/>
      <p:bldP spid="7260" grpId="0" animBg="1"/>
      <p:bldP spid="7261" grpId="0" animBg="1"/>
      <p:bldP spid="7262" grpId="0" animBg="1"/>
      <p:bldP spid="7267" grpId="0" animBg="1"/>
      <p:bldP spid="726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0100" y="357188"/>
            <a:ext cx="70739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71437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857500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500062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72" name="TextBox 6"/>
          <p:cNvSpPr txBox="1">
            <a:spLocks noChangeArrowheads="1"/>
          </p:cNvSpPr>
          <p:nvPr/>
        </p:nvSpPr>
        <p:spPr bwMode="auto">
          <a:xfrm>
            <a:off x="0" y="0"/>
            <a:ext cx="2041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y</a:t>
            </a:r>
            <a:r>
              <a:rPr lang="ru-RU" sz="3200">
                <a:latin typeface="Constantia" pitchFamily="18" charset="0"/>
              </a:rPr>
              <a:t>= </a:t>
            </a:r>
            <a:r>
              <a:rPr lang="ru-RU" sz="3200">
                <a:solidFill>
                  <a:srgbClr val="FF0000"/>
                </a:solidFill>
                <a:latin typeface="Constantia" pitchFamily="18" charset="0"/>
              </a:rPr>
              <a:t>0,5 </a:t>
            </a:r>
            <a:r>
              <a:rPr lang="ru-RU" sz="3200">
                <a:latin typeface="Constantia" pitchFamily="18" charset="0"/>
              </a:rPr>
              <a:t>х +2</a:t>
            </a:r>
          </a:p>
        </p:txBody>
      </p:sp>
      <p:sp>
        <p:nvSpPr>
          <p:cNvPr id="22573" name="Прямоугольник 7"/>
          <p:cNvSpPr>
            <a:spLocks noChangeArrowheads="1"/>
          </p:cNvSpPr>
          <p:nvPr/>
        </p:nvSpPr>
        <p:spPr bwMode="auto">
          <a:xfrm>
            <a:off x="0" y="2214563"/>
            <a:ext cx="1738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y</a:t>
            </a:r>
            <a:r>
              <a:rPr lang="ru-RU" sz="3200">
                <a:latin typeface="Constantia" pitchFamily="18" charset="0"/>
              </a:rPr>
              <a:t>= </a:t>
            </a:r>
            <a:r>
              <a:rPr lang="ru-RU" sz="3200">
                <a:solidFill>
                  <a:srgbClr val="009900"/>
                </a:solidFill>
                <a:latin typeface="Constantia" pitchFamily="18" charset="0"/>
              </a:rPr>
              <a:t>4</a:t>
            </a:r>
            <a:r>
              <a:rPr lang="ru-RU" sz="3200">
                <a:latin typeface="Constantia" pitchFamily="18" charset="0"/>
              </a:rPr>
              <a:t> х +2</a:t>
            </a:r>
          </a:p>
        </p:txBody>
      </p:sp>
      <p:sp>
        <p:nvSpPr>
          <p:cNvPr id="22574" name="Прямоугольник 8"/>
          <p:cNvSpPr>
            <a:spLocks noChangeArrowheads="1"/>
          </p:cNvSpPr>
          <p:nvPr/>
        </p:nvSpPr>
        <p:spPr bwMode="auto">
          <a:xfrm>
            <a:off x="0" y="4357688"/>
            <a:ext cx="1417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y</a:t>
            </a:r>
            <a:r>
              <a:rPr lang="ru-RU" sz="3200">
                <a:latin typeface="Constantia" pitchFamily="18" charset="0"/>
              </a:rPr>
              <a:t>= х +2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28688" y="714375"/>
            <a:ext cx="422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00125" y="1428750"/>
            <a:ext cx="38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57375" y="714375"/>
            <a:ext cx="400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4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857375" y="1428750"/>
            <a:ext cx="400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4</a:t>
            </a:r>
          </a:p>
        </p:txBody>
      </p:sp>
      <p:sp>
        <p:nvSpPr>
          <p:cNvPr id="14" name="Овал 13"/>
          <p:cNvSpPr/>
          <p:nvPr/>
        </p:nvSpPr>
        <p:spPr>
          <a:xfrm>
            <a:off x="7143750" y="1643063"/>
            <a:ext cx="214313" cy="214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429250" y="2428875"/>
            <a:ext cx="214313" cy="2143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2143125" y="857250"/>
            <a:ext cx="6786563" cy="3429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000125" y="2857500"/>
            <a:ext cx="422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0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000125" y="3571875"/>
            <a:ext cx="38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2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785938" y="2857500"/>
            <a:ext cx="334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1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785938" y="3500438"/>
            <a:ext cx="409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6</a:t>
            </a:r>
          </a:p>
        </p:txBody>
      </p:sp>
      <p:sp>
        <p:nvSpPr>
          <p:cNvPr id="22" name="Овал 21"/>
          <p:cNvSpPr/>
          <p:nvPr/>
        </p:nvSpPr>
        <p:spPr>
          <a:xfrm>
            <a:off x="5429250" y="2428875"/>
            <a:ext cx="214313" cy="214313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857875" y="785813"/>
            <a:ext cx="214313" cy="2143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2393156" y="2678907"/>
            <a:ext cx="5857875" cy="1500188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000125" y="5000625"/>
            <a:ext cx="422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071563" y="5715000"/>
            <a:ext cx="38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857375" y="5000625"/>
            <a:ext cx="371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857375" y="5715000"/>
            <a:ext cx="376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5</a:t>
            </a:r>
          </a:p>
        </p:txBody>
      </p:sp>
      <p:sp>
        <p:nvSpPr>
          <p:cNvPr id="31" name="Овал 30"/>
          <p:cNvSpPr/>
          <p:nvPr/>
        </p:nvSpPr>
        <p:spPr>
          <a:xfrm>
            <a:off x="6715125" y="1214438"/>
            <a:ext cx="214313" cy="21431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429250" y="2428875"/>
            <a:ext cx="214313" cy="21431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2571750" y="357188"/>
            <a:ext cx="5143500" cy="507206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500938" y="1428750"/>
            <a:ext cx="1384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Constantia" pitchFamily="18" charset="0"/>
              </a:rPr>
              <a:t>k = 0,5</a:t>
            </a:r>
            <a:endParaRPr lang="ru-RU" sz="3200" b="1" i="1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4214813" y="785813"/>
            <a:ext cx="1052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9900"/>
                </a:solidFill>
                <a:latin typeface="Constantia" pitchFamily="18" charset="0"/>
              </a:rPr>
              <a:t>k = 4</a:t>
            </a:r>
            <a:endParaRPr lang="ru-RU" sz="3200" b="1" i="1">
              <a:solidFill>
                <a:srgbClr val="009900"/>
              </a:solidFill>
              <a:latin typeface="Constantia" pitchFamily="18" charset="0"/>
            </a:endParaRP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7358063" y="571500"/>
            <a:ext cx="987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70C0"/>
                </a:solidFill>
                <a:latin typeface="Constantia" pitchFamily="18" charset="0"/>
              </a:rPr>
              <a:t>k = 1</a:t>
            </a:r>
            <a:endParaRPr lang="ru-RU" sz="3200" b="1" i="1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38" name="Пирог 37"/>
          <p:cNvSpPr/>
          <p:nvPr/>
        </p:nvSpPr>
        <p:spPr>
          <a:xfrm rot="19046458">
            <a:off x="3160713" y="2779713"/>
            <a:ext cx="1538287" cy="1285875"/>
          </a:xfrm>
          <a:prstGeom prst="pie">
            <a:avLst>
              <a:gd name="adj1" fmla="val 862444"/>
              <a:gd name="adj2" fmla="val 255062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Пирог 38"/>
          <p:cNvSpPr/>
          <p:nvPr/>
        </p:nvSpPr>
        <p:spPr>
          <a:xfrm rot="19046458">
            <a:off x="3875088" y="2779713"/>
            <a:ext cx="1538287" cy="1285875"/>
          </a:xfrm>
          <a:prstGeom prst="pie">
            <a:avLst>
              <a:gd name="adj1" fmla="val 21433022"/>
              <a:gd name="adj2" fmla="val 2550622"/>
            </a:avLst>
          </a:prstGeom>
          <a:solidFill>
            <a:srgbClr val="0070C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Пирог 39"/>
          <p:cNvSpPr/>
          <p:nvPr/>
        </p:nvSpPr>
        <p:spPr>
          <a:xfrm rot="19046458">
            <a:off x="4589463" y="2779713"/>
            <a:ext cx="1538287" cy="1285875"/>
          </a:xfrm>
          <a:prstGeom prst="pie">
            <a:avLst>
              <a:gd name="adj1" fmla="val 19566367"/>
              <a:gd name="adj2" fmla="val 2550622"/>
            </a:avLst>
          </a:prstGeom>
          <a:solidFill>
            <a:srgbClr val="0099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12 -0.03055 L 0.15816 0.36852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4 -0.03055 L 0.23629 0.36852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5 -0.02013 L 0.31441 0.36852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5" grpId="0" animBg="1"/>
      <p:bldP spid="19" grpId="0"/>
      <p:bldP spid="22" grpId="0" animBg="1"/>
      <p:bldP spid="23" grpId="0" animBg="1"/>
      <p:bldP spid="27" grpId="0"/>
      <p:bldP spid="31" grpId="0" animBg="1"/>
      <p:bldP spid="32" grpId="0" animBg="1"/>
      <p:bldP spid="37" grpId="0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Local Settings\Temporary Internet Files\Content.IE5\LR8HP20P\MC9003491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523520" cy="6981329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5072066" y="714356"/>
            <a:ext cx="2714644" cy="2071702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Чем </a:t>
            </a:r>
            <a:r>
              <a:rPr lang="ru-RU" sz="2400" dirty="0" smtClean="0">
                <a:solidFill>
                  <a:srgbClr val="FF0000"/>
                </a:solidFill>
              </a:rPr>
              <a:t>больше </a:t>
            </a:r>
            <a:r>
              <a:rPr lang="ru-RU" sz="2400" dirty="0" smtClean="0">
                <a:solidFill>
                  <a:schemeClr val="tx1"/>
                </a:solidFill>
              </a:rPr>
              <a:t>угловой коэффициент </a:t>
            </a:r>
            <a:r>
              <a:rPr lang="en-US" sz="2400" dirty="0" smtClean="0">
                <a:solidFill>
                  <a:srgbClr val="FF0000"/>
                </a:solidFill>
              </a:rPr>
              <a:t>k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smtClean="0">
                <a:solidFill>
                  <a:srgbClr val="FF0000"/>
                </a:solidFill>
              </a:rPr>
              <a:t>тем больше </a:t>
            </a:r>
            <a:r>
              <a:rPr lang="ru-RU" sz="2400" dirty="0" smtClean="0">
                <a:solidFill>
                  <a:schemeClr val="tx1"/>
                </a:solidFill>
              </a:rPr>
              <a:t>угол, образованный графиком функции с осью ОХ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bodypart5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5000625"/>
            <a:ext cx="954088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bodypart5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1725" y="1341438"/>
            <a:ext cx="93980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28688" y="357188"/>
            <a:ext cx="70008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Constantia" pitchFamily="18" charset="0"/>
              </a:rPr>
              <a:t>k</a:t>
            </a:r>
            <a:r>
              <a:rPr lang="ru-RU" sz="320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0  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угол, образованный графиком функции и осью ОХ 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острый</a:t>
            </a:r>
            <a:endParaRPr lang="ru-RU" sz="320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2215356" y="3213894"/>
            <a:ext cx="3857625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714375" y="3143250"/>
            <a:ext cx="778668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428875" y="1357313"/>
            <a:ext cx="5286375" cy="3714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215313" y="3214688"/>
            <a:ext cx="382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х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14750" y="1285875"/>
            <a:ext cx="38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y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5" name="Пирог 14"/>
          <p:cNvSpPr/>
          <p:nvPr/>
        </p:nvSpPr>
        <p:spPr>
          <a:xfrm rot="19053808">
            <a:off x="3775075" y="1851025"/>
            <a:ext cx="2879725" cy="2565400"/>
          </a:xfrm>
          <a:prstGeom prst="pie">
            <a:avLst>
              <a:gd name="adj1" fmla="val 461340"/>
              <a:gd name="adj2" fmla="val 25647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86250" y="3571875"/>
            <a:ext cx="48577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onstantia" pitchFamily="18" charset="0"/>
              </a:rPr>
              <a:t>Если </a:t>
            </a:r>
            <a:r>
              <a:rPr lang="ru-RU" sz="4000">
                <a:solidFill>
                  <a:srgbClr val="FF0000"/>
                </a:solidFill>
                <a:latin typeface="Constantia" pitchFamily="18" charset="0"/>
              </a:rPr>
              <a:t>п</a:t>
            </a:r>
            <a:r>
              <a:rPr lang="ru-RU" sz="3200">
                <a:latin typeface="Constantia" pitchFamily="18" charset="0"/>
              </a:rPr>
              <a:t>равая рука  выше левой, то угловой коэффициент </a:t>
            </a:r>
            <a:r>
              <a:rPr lang="ru-RU" sz="4000">
                <a:solidFill>
                  <a:srgbClr val="FF0000"/>
                </a:solidFill>
                <a:latin typeface="Constantia" pitchFamily="18" charset="0"/>
              </a:rPr>
              <a:t>п</a:t>
            </a:r>
            <a:r>
              <a:rPr lang="ru-RU" sz="3200">
                <a:latin typeface="Constantia" pitchFamily="18" charset="0"/>
              </a:rPr>
              <a:t>оложительный </a:t>
            </a:r>
          </a:p>
          <a:p>
            <a:r>
              <a:rPr lang="ru-RU" sz="3200">
                <a:latin typeface="Constantia" pitchFamily="18" charset="0"/>
              </a:rPr>
              <a:t> ( знак </a:t>
            </a:r>
            <a:r>
              <a:rPr lang="ru-RU" sz="4000">
                <a:solidFill>
                  <a:srgbClr val="FF0000"/>
                </a:solidFill>
                <a:latin typeface="Constantia" pitchFamily="18" charset="0"/>
              </a:rPr>
              <a:t>п</a:t>
            </a:r>
            <a:r>
              <a:rPr lang="ru-RU" sz="3200">
                <a:latin typeface="Constantia" pitchFamily="18" charset="0"/>
              </a:rPr>
              <a:t>люс)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28688" y="357188"/>
            <a:ext cx="70008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Constantia" pitchFamily="18" charset="0"/>
              </a:rPr>
              <a:t>k</a:t>
            </a:r>
            <a:r>
              <a:rPr lang="ru-RU" sz="320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0  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угол, образованный графиком функции и осью ОХ 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тупой.</a:t>
            </a:r>
            <a:endParaRPr lang="ru-RU" sz="320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 flipH="1" flipV="1">
            <a:off x="2215356" y="3213894"/>
            <a:ext cx="3857625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714375" y="3143250"/>
            <a:ext cx="778668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0800000">
            <a:off x="1500188" y="2000250"/>
            <a:ext cx="4929187" cy="26431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072438" y="3286125"/>
            <a:ext cx="382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x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14750" y="1285875"/>
            <a:ext cx="38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y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1" name="Пирог 10"/>
          <p:cNvSpPr/>
          <p:nvPr/>
        </p:nvSpPr>
        <p:spPr>
          <a:xfrm rot="19053808">
            <a:off x="2132013" y="1851025"/>
            <a:ext cx="2879725" cy="2565400"/>
          </a:xfrm>
          <a:prstGeom prst="pie">
            <a:avLst>
              <a:gd name="adj1" fmla="val 15002482"/>
              <a:gd name="adj2" fmla="val 25647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2" name="Рисунок 11" descr="bodypart5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63" y="4714875"/>
            <a:ext cx="93980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bodypart5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1989138"/>
            <a:ext cx="928687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0" y="4643438"/>
            <a:ext cx="59293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onstantia" pitchFamily="18" charset="0"/>
              </a:rPr>
              <a:t>Если </a:t>
            </a:r>
            <a:r>
              <a:rPr lang="ru-RU" sz="4000">
                <a:solidFill>
                  <a:srgbClr val="FF0000"/>
                </a:solidFill>
                <a:latin typeface="Constantia" pitchFamily="18" charset="0"/>
              </a:rPr>
              <a:t>л</a:t>
            </a:r>
            <a:r>
              <a:rPr lang="ru-RU" sz="3200">
                <a:latin typeface="Constantia" pitchFamily="18" charset="0"/>
              </a:rPr>
              <a:t>евая рука  выше правой, то угловой коэффициент отрицательный  (знак </a:t>
            </a:r>
            <a:r>
              <a:rPr lang="ru-RU" sz="4000">
                <a:solidFill>
                  <a:srgbClr val="FF0000"/>
                </a:solidFill>
                <a:latin typeface="Constantia" pitchFamily="18" charset="0"/>
              </a:rPr>
              <a:t>м</a:t>
            </a:r>
            <a:r>
              <a:rPr lang="ru-RU" sz="3200">
                <a:latin typeface="Constantia" pitchFamily="18" charset="0"/>
              </a:rPr>
              <a:t>инус)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28688" y="357188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Constantia" pitchFamily="18" charset="0"/>
              </a:rPr>
              <a:t>k</a:t>
            </a:r>
            <a:r>
              <a:rPr lang="ru-RU" sz="320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- график параллелен оси ОХ</a:t>
            </a:r>
            <a:endParaRPr lang="ru-RU" sz="320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 flipH="1" flipV="1">
            <a:off x="2679700" y="2749550"/>
            <a:ext cx="292893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714375" y="3143250"/>
            <a:ext cx="778668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0800000">
            <a:off x="428625" y="2071688"/>
            <a:ext cx="8072438" cy="15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072438" y="3286125"/>
            <a:ext cx="382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x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14750" y="1285875"/>
            <a:ext cx="38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y</a:t>
            </a:r>
            <a:endParaRPr lang="ru-RU" sz="3200">
              <a:latin typeface="Constantia" pitchFamily="18" charset="0"/>
            </a:endParaRPr>
          </a:p>
        </p:txBody>
      </p:sp>
      <p:pic>
        <p:nvPicPr>
          <p:cNvPr id="8" name="Рисунок 7" descr="bodypart5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04200" y="2143125"/>
            <a:ext cx="93980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bodypart5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214563"/>
            <a:ext cx="928688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071813" y="4429125"/>
            <a:ext cx="2346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>
                <a:solidFill>
                  <a:srgbClr val="FF0000"/>
                </a:solidFill>
                <a:latin typeface="Constantia" pitchFamily="18" charset="0"/>
              </a:rPr>
              <a:t>k</a:t>
            </a:r>
            <a:r>
              <a:rPr lang="ru-RU" sz="720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7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7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7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0100" y="642938"/>
            <a:ext cx="70739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Прямоугольник 2"/>
          <p:cNvSpPr>
            <a:spLocks noChangeArrowheads="1"/>
          </p:cNvSpPr>
          <p:nvPr/>
        </p:nvSpPr>
        <p:spPr bwMode="auto">
          <a:xfrm>
            <a:off x="0" y="0"/>
            <a:ext cx="2571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onstantia" pitchFamily="18" charset="0"/>
              </a:rPr>
              <a:t>у = -х + 4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1437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689" name="Прямоугольник 4"/>
          <p:cNvSpPr>
            <a:spLocks noChangeArrowheads="1"/>
          </p:cNvSpPr>
          <p:nvPr/>
        </p:nvSpPr>
        <p:spPr bwMode="auto">
          <a:xfrm>
            <a:off x="0" y="2143125"/>
            <a:ext cx="2571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onstantia" pitchFamily="18" charset="0"/>
              </a:rPr>
              <a:t>у = -х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300037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528637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718" name="Прямоугольник 7"/>
          <p:cNvSpPr>
            <a:spLocks noChangeArrowheads="1"/>
          </p:cNvSpPr>
          <p:nvPr/>
        </p:nvSpPr>
        <p:spPr bwMode="auto">
          <a:xfrm>
            <a:off x="0" y="4500563"/>
            <a:ext cx="2286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onstantia" pitchFamily="18" charset="0"/>
              </a:rPr>
              <a:t>у = -х - 5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28688" y="714375"/>
            <a:ext cx="4333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Constantia" pitchFamily="18" charset="0"/>
              </a:rPr>
              <a:t>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28688" y="1357313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4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43063" y="642938"/>
            <a:ext cx="6175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-2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57375" y="1357313"/>
            <a:ext cx="461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6</a:t>
            </a:r>
          </a:p>
        </p:txBody>
      </p:sp>
      <p:sp>
        <p:nvSpPr>
          <p:cNvPr id="13" name="Овал 12"/>
          <p:cNvSpPr/>
          <p:nvPr/>
        </p:nvSpPr>
        <p:spPr>
          <a:xfrm>
            <a:off x="4643438" y="1071563"/>
            <a:ext cx="142875" cy="142875"/>
          </a:xfrm>
          <a:prstGeom prst="ellipse">
            <a:avLst/>
          </a:prstGeom>
          <a:solidFill>
            <a:srgbClr val="FF33CC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500688" y="1928813"/>
            <a:ext cx="142875" cy="142875"/>
          </a:xfrm>
          <a:prstGeom prst="ellipse">
            <a:avLst/>
          </a:prstGeom>
          <a:solidFill>
            <a:srgbClr val="FF33CC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214813" y="2357438"/>
            <a:ext cx="142875" cy="142875"/>
          </a:xfrm>
          <a:prstGeom prst="ellipse">
            <a:avLst/>
          </a:prstGeom>
          <a:solidFill>
            <a:srgbClr val="0099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500688" y="3643313"/>
            <a:ext cx="142875" cy="142875"/>
          </a:xfrm>
          <a:prstGeom prst="ellipse">
            <a:avLst/>
          </a:prstGeom>
          <a:solidFill>
            <a:srgbClr val="0099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928938" y="32146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500688" y="578643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6200000" flipV="1">
            <a:off x="4250531" y="750094"/>
            <a:ext cx="4714875" cy="4643438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28688" y="2928938"/>
            <a:ext cx="46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0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57250" y="3643313"/>
            <a:ext cx="46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714500" y="2928938"/>
            <a:ext cx="603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-3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857375" y="3571875"/>
            <a:ext cx="419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3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0800000">
            <a:off x="2571750" y="785813"/>
            <a:ext cx="5929313" cy="5857875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28688" y="5286375"/>
            <a:ext cx="46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57250" y="5857875"/>
            <a:ext cx="612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-5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5214938"/>
            <a:ext cx="646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-6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857375" y="5929313"/>
            <a:ext cx="344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1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6200000" flipV="1">
            <a:off x="2107406" y="2536032"/>
            <a:ext cx="4429125" cy="4214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/>
      <p:bldP spid="22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Local Settings\Temporary Internet Files\Content.IE5\LR8HP20P\MC9003491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523520" cy="6981329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5143504" y="928670"/>
            <a:ext cx="2571768" cy="1714512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Если у линейных функций угловой коэффициент одинаковый, то их графики </a:t>
            </a:r>
            <a:r>
              <a:rPr lang="ru-RU" sz="2400" dirty="0" smtClean="0">
                <a:solidFill>
                  <a:srgbClr val="FF0000"/>
                </a:solidFill>
              </a:rPr>
              <a:t>параллельны</a:t>
            </a:r>
            <a:r>
              <a:rPr lang="ru-RU" sz="2400" dirty="0" smtClean="0">
                <a:solidFill>
                  <a:srgbClr val="7030A0"/>
                </a:solidFill>
              </a:rPr>
              <a:t>!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4575" y="857250"/>
            <a:ext cx="682942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214313" y="0"/>
            <a:ext cx="24272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у = -3х + </a:t>
            </a:r>
            <a:r>
              <a:rPr lang="ru-RU" sz="4000">
                <a:solidFill>
                  <a:srgbClr val="CC00CC"/>
                </a:solidFill>
                <a:latin typeface="Constantia" pitchFamily="18" charset="0"/>
              </a:rPr>
              <a:t>4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071563"/>
          <a:ext cx="242889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4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37" name="Прямоугольник 4"/>
          <p:cNvSpPr>
            <a:spLocks noChangeArrowheads="1"/>
          </p:cNvSpPr>
          <p:nvPr/>
        </p:nvSpPr>
        <p:spPr bwMode="auto">
          <a:xfrm>
            <a:off x="0" y="2428875"/>
            <a:ext cx="1997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у = х + </a:t>
            </a:r>
            <a:r>
              <a:rPr lang="ru-RU" sz="4000">
                <a:solidFill>
                  <a:srgbClr val="CC00CC"/>
                </a:solidFill>
                <a:latin typeface="Constantia" pitchFamily="18" charset="0"/>
              </a:rPr>
              <a:t>4</a:t>
            </a:r>
          </a:p>
        </p:txBody>
      </p:sp>
      <p:sp>
        <p:nvSpPr>
          <p:cNvPr id="30738" name="Прямоугольник 5"/>
          <p:cNvSpPr>
            <a:spLocks noChangeArrowheads="1"/>
          </p:cNvSpPr>
          <p:nvPr/>
        </p:nvSpPr>
        <p:spPr bwMode="auto">
          <a:xfrm>
            <a:off x="0" y="4643438"/>
            <a:ext cx="2257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у = 2х + </a:t>
            </a:r>
            <a:r>
              <a:rPr lang="ru-RU" sz="4000">
                <a:solidFill>
                  <a:srgbClr val="CC00CC"/>
                </a:solidFill>
                <a:latin typeface="Constantia" pitchFamily="18" charset="0"/>
              </a:rPr>
              <a:t>4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3214688"/>
          <a:ext cx="242889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4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5286375"/>
          <a:ext cx="242889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4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28688" y="1071563"/>
            <a:ext cx="40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00125" y="1785938"/>
            <a:ext cx="403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4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85938" y="1071563"/>
            <a:ext cx="460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-1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85938" y="1785938"/>
            <a:ext cx="38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7</a:t>
            </a:r>
          </a:p>
        </p:txBody>
      </p:sp>
      <p:sp>
        <p:nvSpPr>
          <p:cNvPr id="13" name="Овал 12"/>
          <p:cNvSpPr/>
          <p:nvPr/>
        </p:nvSpPr>
        <p:spPr>
          <a:xfrm>
            <a:off x="5643563" y="2071688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214938" y="857250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643563" y="2071688"/>
            <a:ext cx="142875" cy="142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429375" y="1285875"/>
            <a:ext cx="142875" cy="142875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000750" y="12858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643563" y="2071688"/>
            <a:ext cx="142875" cy="14287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>
            <a:endCxn id="15" idx="7"/>
          </p:cNvCxnSpPr>
          <p:nvPr/>
        </p:nvCxnSpPr>
        <p:spPr>
          <a:xfrm rot="16200000" flipV="1">
            <a:off x="3286126" y="2928937"/>
            <a:ext cx="5980112" cy="187801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28688" y="3214688"/>
            <a:ext cx="40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0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28688" y="3929063"/>
            <a:ext cx="403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4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785938" y="3214688"/>
            <a:ext cx="38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2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785938" y="3929063"/>
            <a:ext cx="4079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6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2357438" y="1000125"/>
            <a:ext cx="4500562" cy="4429125"/>
          </a:xfrm>
          <a:prstGeom prst="line">
            <a:avLst/>
          </a:prstGeom>
          <a:ln w="317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071563" y="5286375"/>
            <a:ext cx="40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0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000125" y="6000750"/>
            <a:ext cx="403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4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857375" y="5286375"/>
            <a:ext cx="312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785938" y="6000750"/>
            <a:ext cx="4079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6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1857376" y="2428875"/>
            <a:ext cx="5929312" cy="292893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143500" y="1428750"/>
            <a:ext cx="552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4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 rot="10800000">
            <a:off x="2571750" y="500063"/>
            <a:ext cx="2714625" cy="1500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30737" idx="3"/>
          </p:cNvCxnSpPr>
          <p:nvPr/>
        </p:nvCxnSpPr>
        <p:spPr>
          <a:xfrm rot="10800000" flipV="1">
            <a:off x="1997075" y="2071688"/>
            <a:ext cx="3217863" cy="71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2214563" y="2071688"/>
            <a:ext cx="3071812" cy="3071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4" grpId="0"/>
      <p:bldP spid="29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85813" y="428625"/>
            <a:ext cx="77866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onstantia" pitchFamily="18" charset="0"/>
              </a:rPr>
              <a:t>График линейной функции пересекает ось </a:t>
            </a:r>
            <a:r>
              <a:rPr lang="en-US" sz="3200">
                <a:latin typeface="Constantia" pitchFamily="18" charset="0"/>
              </a:rPr>
              <a:t>OY </a:t>
            </a:r>
            <a:r>
              <a:rPr lang="ru-RU" sz="3200">
                <a:latin typeface="Constantia" pitchFamily="18" charset="0"/>
              </a:rPr>
              <a:t> в точке </a:t>
            </a:r>
          </a:p>
          <a:p>
            <a:pPr algn="ctr"/>
            <a:r>
              <a:rPr lang="ru-RU" sz="4800">
                <a:solidFill>
                  <a:srgbClr val="FF0000"/>
                </a:solidFill>
                <a:latin typeface="Constantia" pitchFamily="18" charset="0"/>
              </a:rPr>
              <a:t>(0;</a:t>
            </a:r>
            <a:r>
              <a:rPr lang="en-US" sz="4800">
                <a:solidFill>
                  <a:srgbClr val="FF0000"/>
                </a:solidFill>
                <a:latin typeface="Constantia" pitchFamily="18" charset="0"/>
              </a:rPr>
              <a:t>b</a:t>
            </a:r>
            <a:r>
              <a:rPr lang="ru-RU" sz="4800">
                <a:solidFill>
                  <a:srgbClr val="FF0000"/>
                </a:solidFill>
                <a:latin typeface="Constantia" pitchFamily="18" charset="0"/>
              </a:rPr>
              <a:t>).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643188"/>
            <a:ext cx="8858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Constantia" pitchFamily="18" charset="0"/>
              </a:rPr>
              <a:t>х =</a:t>
            </a:r>
            <a:r>
              <a:rPr lang="ru-RU" sz="4000">
                <a:solidFill>
                  <a:srgbClr val="FF0000"/>
                </a:solidFill>
                <a:latin typeface="Constantia" pitchFamily="18" charset="0"/>
              </a:rPr>
              <a:t>0</a:t>
            </a:r>
            <a:r>
              <a:rPr lang="ru-RU" sz="4000">
                <a:latin typeface="Constantia" pitchFamily="18" charset="0"/>
              </a:rPr>
              <a:t> ,  </a:t>
            </a:r>
            <a:r>
              <a:rPr lang="en-US" sz="4000">
                <a:latin typeface="Constantia" pitchFamily="18" charset="0"/>
              </a:rPr>
              <a:t>y</a:t>
            </a:r>
            <a:r>
              <a:rPr lang="ru-RU" sz="4000">
                <a:latin typeface="Constantia" pitchFamily="18" charset="0"/>
              </a:rPr>
              <a:t> = </a:t>
            </a:r>
            <a:r>
              <a:rPr lang="en-US" sz="4000">
                <a:latin typeface="Constantia" pitchFamily="18" charset="0"/>
              </a:rPr>
              <a:t>k 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· x + </a:t>
            </a:r>
            <a:r>
              <a:rPr lang="en-US" sz="4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= k ·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16129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>
                <a:latin typeface="Times New Roman" pitchFamily="18" charset="0"/>
              </a:rPr>
              <a:t>Машина движется по шоссе с постоянной скоростью </a:t>
            </a:r>
            <a:endParaRPr lang="en-US" sz="2800" b="1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sz="2800" b="1">
                <a:latin typeface="Times New Roman" pitchFamily="18" charset="0"/>
              </a:rPr>
              <a:t>70 км/ч.  За время </a:t>
            </a:r>
            <a:r>
              <a:rPr lang="en-US" sz="2800" b="1" i="1">
                <a:latin typeface="Times New Roman" pitchFamily="18" charset="0"/>
              </a:rPr>
              <a:t>t</a:t>
            </a:r>
            <a:r>
              <a:rPr lang="ru-RU" sz="2800" b="1" i="1">
                <a:latin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ч</a:t>
            </a:r>
            <a:r>
              <a:rPr lang="ru-RU" sz="2800" b="1" i="1">
                <a:latin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</a:rPr>
              <a:t>машина проходит путь </a:t>
            </a:r>
          </a:p>
          <a:p>
            <a:pPr>
              <a:buFontTx/>
              <a:buNone/>
            </a:pPr>
            <a:r>
              <a:rPr lang="en-US" sz="2800" b="1" i="1">
                <a:latin typeface="Times New Roman" pitchFamily="18" charset="0"/>
              </a:rPr>
              <a:t>S = 70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· t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км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9388" y="1700213"/>
            <a:ext cx="8648700" cy="519112"/>
          </a:xfrm>
          <a:prstGeom prst="rect">
            <a:avLst/>
          </a:prstGeom>
          <a:solidFill>
            <a:srgbClr val="99CC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Легко вычислить пройденный путь за любое время: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79388" y="2420938"/>
            <a:ext cx="3960812" cy="720725"/>
          </a:xfrm>
          <a:prstGeom prst="rect">
            <a:avLst/>
          </a:prstGeom>
          <a:solidFill>
            <a:srgbClr val="99FF99">
              <a:alpha val="5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006600"/>
                </a:solidFill>
                <a:latin typeface="Times New Roman" pitchFamily="18" charset="0"/>
              </a:rPr>
              <a:t>Если </a:t>
            </a:r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t</a:t>
            </a:r>
            <a:r>
              <a:rPr lang="en-US" sz="3200" b="1">
                <a:solidFill>
                  <a:srgbClr val="006600"/>
                </a:solidFill>
                <a:latin typeface="Times New Roman" pitchFamily="18" charset="0"/>
              </a:rPr>
              <a:t> =</a:t>
            </a:r>
            <a:r>
              <a:rPr lang="ru-RU" sz="3200" b="1">
                <a:solidFill>
                  <a:srgbClr val="006600"/>
                </a:solidFill>
                <a:latin typeface="Times New Roman" pitchFamily="18" charset="0"/>
              </a:rPr>
              <a:t> 1, то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79388" y="3284538"/>
            <a:ext cx="3960812" cy="720725"/>
          </a:xfrm>
          <a:prstGeom prst="rect">
            <a:avLst/>
          </a:prstGeom>
          <a:solidFill>
            <a:srgbClr val="99FF99">
              <a:alpha val="5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006600"/>
                </a:solidFill>
                <a:latin typeface="Times New Roman" pitchFamily="18" charset="0"/>
              </a:rPr>
              <a:t>Если </a:t>
            </a:r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t</a:t>
            </a:r>
            <a:r>
              <a:rPr lang="en-US" sz="3200" b="1">
                <a:solidFill>
                  <a:srgbClr val="006600"/>
                </a:solidFill>
                <a:latin typeface="Times New Roman" pitchFamily="18" charset="0"/>
              </a:rPr>
              <a:t> =</a:t>
            </a:r>
            <a:r>
              <a:rPr lang="ru-RU" sz="3200" b="1">
                <a:solidFill>
                  <a:srgbClr val="006600"/>
                </a:solidFill>
                <a:latin typeface="Times New Roman" pitchFamily="18" charset="0"/>
              </a:rPr>
              <a:t> 1,5, то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79388" y="4149725"/>
            <a:ext cx="3960812" cy="720725"/>
          </a:xfrm>
          <a:prstGeom prst="rect">
            <a:avLst/>
          </a:prstGeom>
          <a:solidFill>
            <a:srgbClr val="99FF99">
              <a:alpha val="5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006600"/>
                </a:solidFill>
                <a:latin typeface="Times New Roman" pitchFamily="18" charset="0"/>
              </a:rPr>
              <a:t>Если </a:t>
            </a:r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t</a:t>
            </a:r>
            <a:r>
              <a:rPr lang="en-US" sz="3200" b="1">
                <a:solidFill>
                  <a:srgbClr val="006600"/>
                </a:solidFill>
                <a:latin typeface="Times New Roman" pitchFamily="18" charset="0"/>
              </a:rPr>
              <a:t> =</a:t>
            </a:r>
            <a:r>
              <a:rPr lang="ru-RU" sz="3200" b="1">
                <a:solidFill>
                  <a:srgbClr val="006600"/>
                </a:solidFill>
                <a:latin typeface="Times New Roman" pitchFamily="18" charset="0"/>
              </a:rPr>
              <a:t> 3, то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859338" y="2420938"/>
            <a:ext cx="3960812" cy="720725"/>
          </a:xfrm>
          <a:prstGeom prst="rect">
            <a:avLst/>
          </a:prstGeom>
          <a:solidFill>
            <a:srgbClr val="FFFF66">
              <a:alpha val="5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i="1">
                <a:solidFill>
                  <a:srgbClr val="663300"/>
                </a:solidFill>
                <a:latin typeface="Times New Roman" pitchFamily="18" charset="0"/>
              </a:rPr>
              <a:t>S = 70 </a:t>
            </a:r>
            <a:r>
              <a:rPr lang="en-US" sz="3200" b="1" i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· 1 = 70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859338" y="3284538"/>
            <a:ext cx="3960812" cy="720725"/>
          </a:xfrm>
          <a:prstGeom prst="rect">
            <a:avLst/>
          </a:prstGeom>
          <a:solidFill>
            <a:srgbClr val="FFFF66">
              <a:alpha val="5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i="1">
                <a:solidFill>
                  <a:srgbClr val="663300"/>
                </a:solidFill>
                <a:latin typeface="Times New Roman" pitchFamily="18" charset="0"/>
              </a:rPr>
              <a:t>S = 70 </a:t>
            </a:r>
            <a:r>
              <a:rPr lang="en-US" sz="3200" b="1" i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· 1,5 = 105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859338" y="4149725"/>
            <a:ext cx="3960812" cy="720725"/>
          </a:xfrm>
          <a:prstGeom prst="rect">
            <a:avLst/>
          </a:prstGeom>
          <a:solidFill>
            <a:srgbClr val="FFFF66">
              <a:alpha val="5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i="1">
                <a:solidFill>
                  <a:srgbClr val="663300"/>
                </a:solidFill>
                <a:latin typeface="Times New Roman" pitchFamily="18" charset="0"/>
              </a:rPr>
              <a:t>S = 70 </a:t>
            </a:r>
            <a:r>
              <a:rPr lang="en-US" sz="3200" b="1" i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· 3 = 210</a:t>
            </a:r>
          </a:p>
        </p:txBody>
      </p:sp>
      <p:pic>
        <p:nvPicPr>
          <p:cNvPr id="24587" name="Picture 11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620713"/>
            <a:ext cx="612775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132138" y="5084763"/>
            <a:ext cx="2663825" cy="720725"/>
          </a:xfrm>
          <a:prstGeom prst="rect">
            <a:avLst/>
          </a:prstGeom>
          <a:gradFill rotWithShape="1">
            <a:gsLst>
              <a:gs pos="0">
                <a:srgbClr val="FF3399">
                  <a:gamma/>
                  <a:tint val="0"/>
                  <a:invGamma/>
                </a:srgbClr>
              </a:gs>
              <a:gs pos="100000">
                <a:srgbClr val="FF3399">
                  <a:alpha val="44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i="1">
                <a:solidFill>
                  <a:srgbClr val="A50021"/>
                </a:solidFill>
                <a:latin typeface="Times New Roman" pitchFamily="18" charset="0"/>
              </a:rPr>
              <a:t>S = 70 </a:t>
            </a:r>
            <a:r>
              <a:rPr lang="en-US" sz="4000" b="1" i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· t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848225" y="5911850"/>
            <a:ext cx="4295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A50021"/>
                </a:solidFill>
                <a:latin typeface="Times New Roman" pitchFamily="18" charset="0"/>
              </a:rPr>
              <a:t>Независимая переменная</a:t>
            </a:r>
          </a:p>
          <a:p>
            <a:r>
              <a:rPr lang="ru-RU" sz="2800" b="1">
                <a:solidFill>
                  <a:srgbClr val="A50021"/>
                </a:solidFill>
                <a:latin typeface="Times New Roman" pitchFamily="18" charset="0"/>
              </a:rPr>
              <a:t>АРГУМЕНТ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0" y="5911850"/>
            <a:ext cx="39068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800" b="1">
                <a:solidFill>
                  <a:srgbClr val="A50021"/>
                </a:solidFill>
                <a:latin typeface="Times New Roman" pitchFamily="18" charset="0"/>
              </a:rPr>
              <a:t>Зависимая переменная</a:t>
            </a:r>
          </a:p>
          <a:p>
            <a:pPr algn="r"/>
            <a:r>
              <a:rPr lang="ru-RU" sz="2800" b="1">
                <a:solidFill>
                  <a:srgbClr val="A50021"/>
                </a:solidFill>
                <a:latin typeface="Times New Roman" pitchFamily="18" charset="0"/>
              </a:rPr>
              <a:t>ФУНКЦИЯ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5435600" y="5589588"/>
            <a:ext cx="1152525" cy="431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2400300" y="5589588"/>
            <a:ext cx="1092200" cy="430212"/>
          </a:xfrm>
          <a:custGeom>
            <a:avLst/>
            <a:gdLst/>
            <a:ahLst/>
            <a:cxnLst>
              <a:cxn ang="0">
                <a:pos x="688" y="0"/>
              </a:cxn>
              <a:cxn ang="0">
                <a:pos x="0" y="271"/>
              </a:cxn>
            </a:cxnLst>
            <a:rect l="0" t="0" r="r" b="b"/>
            <a:pathLst>
              <a:path w="688" h="271">
                <a:moveTo>
                  <a:pt x="688" y="0"/>
                </a:moveTo>
                <a:lnTo>
                  <a:pt x="0" y="271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45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1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45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3"/>
                  </p:tgtEl>
                </p:cond>
              </p:nextCondLst>
            </p:seq>
          </p:childTnLst>
        </p:cTn>
      </p:par>
    </p:tnLst>
    <p:bldLst>
      <p:bldP spid="24579" grpId="0" build="p"/>
      <p:bldP spid="24580" grpId="0" animBg="1"/>
      <p:bldP spid="24581" grpId="0" animBg="1"/>
      <p:bldP spid="24582" grpId="0" animBg="1"/>
      <p:bldP spid="24583" grpId="0" animBg="1"/>
      <p:bldP spid="24584" grpId="0" animBg="1"/>
      <p:bldP spid="24585" grpId="0" animBg="1"/>
      <p:bldP spid="24586" grpId="0" animBg="1"/>
      <p:bldP spid="24588" grpId="0" animBg="1"/>
      <p:bldP spid="24589" grpId="0"/>
      <p:bldP spid="24590" grpId="0"/>
      <p:bldP spid="24591" grpId="0" animBg="1"/>
      <p:bldP spid="245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85813" y="1143000"/>
            <a:ext cx="735806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dirty="0">
                <a:latin typeface="Constantia" pitchFamily="18" charset="0"/>
              </a:rPr>
              <a:t>Функция вида </a:t>
            </a:r>
            <a:r>
              <a:rPr lang="en-US" sz="4400" b="1" i="1" dirty="0">
                <a:solidFill>
                  <a:srgbClr val="FF0000"/>
                </a:solidFill>
                <a:latin typeface="Constantia" pitchFamily="18" charset="0"/>
              </a:rPr>
              <a:t>y = </a:t>
            </a:r>
            <a:r>
              <a:rPr lang="en-US" sz="4400" b="1" i="1" dirty="0" err="1">
                <a:solidFill>
                  <a:srgbClr val="FF0000"/>
                </a:solidFill>
                <a:latin typeface="Constantia" pitchFamily="18" charset="0"/>
              </a:rPr>
              <a:t>kx</a:t>
            </a:r>
            <a:r>
              <a:rPr lang="en-US" sz="4400" b="1" i="1" dirty="0">
                <a:solidFill>
                  <a:srgbClr val="FF0000"/>
                </a:solidFill>
                <a:latin typeface="Constantia" pitchFamily="18" charset="0"/>
              </a:rPr>
              <a:t> +b</a:t>
            </a:r>
            <a:r>
              <a:rPr lang="ru-RU" sz="3200" b="1" i="1" dirty="0">
                <a:latin typeface="Constantia" pitchFamily="18" charset="0"/>
              </a:rPr>
              <a:t>, где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en-US" sz="3200" b="1" i="1" dirty="0">
                <a:latin typeface="Constantia" pitchFamily="18" charset="0"/>
              </a:rPr>
              <a:t> </a:t>
            </a:r>
            <a:r>
              <a:rPr lang="ru-RU" sz="3200" b="1" i="1" dirty="0">
                <a:latin typeface="Constantia" pitchFamily="18" charset="0"/>
              </a:rPr>
              <a:t>и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</a:t>
            </a:r>
            <a:r>
              <a:rPr lang="ru-RU" sz="3200" b="1" i="1" dirty="0">
                <a:latin typeface="Constantia" pitchFamily="18" charset="0"/>
              </a:rPr>
              <a:t>  числа, а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x</a:t>
            </a:r>
            <a:r>
              <a:rPr lang="ru-RU" sz="3200" b="1" i="1" dirty="0">
                <a:latin typeface="Constantia" pitchFamily="18" charset="0"/>
              </a:rPr>
              <a:t>  </a:t>
            </a:r>
            <a:r>
              <a:rPr lang="en-US" sz="3200" b="1" i="1" dirty="0">
                <a:latin typeface="Constantia" pitchFamily="18" charset="0"/>
              </a:rPr>
              <a:t> </a:t>
            </a:r>
            <a:r>
              <a:rPr lang="ru-RU" sz="3200" b="1" i="1" dirty="0">
                <a:latin typeface="Constantia" pitchFamily="18" charset="0"/>
              </a:rPr>
              <a:t>и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y</a:t>
            </a:r>
            <a:r>
              <a:rPr lang="ru-RU" sz="3200" b="1" i="1" dirty="0">
                <a:latin typeface="Constantia" pitchFamily="18" charset="0"/>
              </a:rPr>
              <a:t> переменные, называется </a:t>
            </a:r>
            <a:r>
              <a:rPr lang="ru-RU" sz="3200" b="1" i="1" u="sng" dirty="0">
                <a:latin typeface="Constantia" pitchFamily="18" charset="0"/>
              </a:rPr>
              <a:t>линейной функцией</a:t>
            </a:r>
            <a:r>
              <a:rPr lang="ru-RU" sz="3200" b="1" i="1" dirty="0">
                <a:latin typeface="Constantia" pitchFamily="18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0063" y="3714750"/>
            <a:ext cx="83423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Constantia" pitchFamily="18" charset="0"/>
              </a:rPr>
              <a:t>x – </a:t>
            </a:r>
            <a:r>
              <a:rPr lang="ru-RU" sz="3200" b="1" i="1">
                <a:latin typeface="Constantia" pitchFamily="18" charset="0"/>
              </a:rPr>
              <a:t>независимая переменная (аргумент)</a:t>
            </a:r>
          </a:p>
          <a:p>
            <a:r>
              <a:rPr lang="en-US" sz="3200" b="1" i="1">
                <a:latin typeface="Constantia" pitchFamily="18" charset="0"/>
              </a:rPr>
              <a:t>y – </a:t>
            </a:r>
            <a:r>
              <a:rPr lang="ru-RU" sz="3200" b="1" i="1">
                <a:latin typeface="Constantia" pitchFamily="18" charset="0"/>
              </a:rPr>
              <a:t>зависимая переменная (функция)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86063" y="1071563"/>
            <a:ext cx="259468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>
                <a:latin typeface="Constantia" pitchFamily="18" charset="0"/>
              </a:rPr>
              <a:t>у = </a:t>
            </a:r>
            <a:r>
              <a:rPr lang="ru-RU" sz="5400" dirty="0" smtClean="0">
                <a:latin typeface="Constantia" pitchFamily="18" charset="0"/>
              </a:rPr>
              <a:t>2х+3</a:t>
            </a:r>
            <a:endParaRPr lang="ru-RU" sz="5400" dirty="0">
              <a:latin typeface="Constant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" y="2214563"/>
            <a:ext cx="10588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х =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57438" y="2143125"/>
            <a:ext cx="299383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>
                <a:latin typeface="Constantia" pitchFamily="18" charset="0"/>
              </a:rPr>
              <a:t>у </a:t>
            </a:r>
            <a:r>
              <a:rPr lang="ru-RU" sz="5400" dirty="0" smtClean="0">
                <a:latin typeface="Constantia" pitchFamily="18" charset="0"/>
              </a:rPr>
              <a:t>=2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·   +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3 </a:t>
            </a: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>
              <a:latin typeface="Constant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57620" y="2143116"/>
            <a:ext cx="5175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 err="1">
                <a:latin typeface="Constantia" pitchFamily="18" charset="0"/>
              </a:rPr>
              <a:t>х</a:t>
            </a:r>
            <a:endParaRPr lang="ru-RU" sz="5400" dirty="0"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00188" y="2214563"/>
            <a:ext cx="558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43504" y="2143116"/>
            <a:ext cx="35349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>
                <a:latin typeface="Constantia" pitchFamily="18" charset="0"/>
              </a:rPr>
              <a:t>= </a:t>
            </a:r>
            <a:r>
              <a:rPr lang="en-US" sz="5400" dirty="0" smtClean="0">
                <a:latin typeface="Constantia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5400" dirty="0" smtClean="0">
                <a:latin typeface="Constantia" pitchFamily="18" charset="0"/>
              </a:rPr>
              <a:t>0 </a:t>
            </a:r>
            <a:r>
              <a:rPr lang="ru-RU" sz="5400" dirty="0">
                <a:latin typeface="Constantia" pitchFamily="18" charset="0"/>
              </a:rPr>
              <a:t>+3 = 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14688" y="3071813"/>
            <a:ext cx="2428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onstantia" pitchFamily="18" charset="0"/>
              </a:rPr>
              <a:t>(0 ; 3)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71500" y="4429125"/>
            <a:ext cx="10588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х =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286000" y="4357688"/>
            <a:ext cx="29938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>
                <a:latin typeface="Constantia" pitchFamily="18" charset="0"/>
              </a:rPr>
              <a:t>у </a:t>
            </a:r>
            <a:r>
              <a:rPr lang="ru-RU" sz="5400" dirty="0" smtClean="0">
                <a:latin typeface="Constantia" pitchFamily="18" charset="0"/>
              </a:rPr>
              <a:t>=2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·   +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3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71625" y="4429125"/>
            <a:ext cx="5191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2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786182" y="4429132"/>
            <a:ext cx="5175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 err="1">
                <a:latin typeface="Constantia" pitchFamily="18" charset="0"/>
              </a:rPr>
              <a:t>х</a:t>
            </a:r>
            <a:endParaRPr lang="ru-RU" sz="5400" dirty="0">
              <a:latin typeface="Constantia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72066" y="4357694"/>
            <a:ext cx="316945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>
                <a:latin typeface="Constantia" pitchFamily="18" charset="0"/>
              </a:rPr>
              <a:t>= </a:t>
            </a:r>
            <a:r>
              <a:rPr lang="en-US" sz="5400" dirty="0" smtClean="0">
                <a:latin typeface="Constantia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5400" dirty="0" smtClean="0">
                <a:latin typeface="Constantia" pitchFamily="18" charset="0"/>
              </a:rPr>
              <a:t>2</a:t>
            </a:r>
            <a:r>
              <a:rPr lang="ru-RU" sz="5400" dirty="0" smtClean="0">
                <a:latin typeface="Constantia" pitchFamily="18" charset="0"/>
              </a:rPr>
              <a:t>+3 </a:t>
            </a:r>
            <a:r>
              <a:rPr lang="ru-RU" sz="5400" dirty="0">
                <a:latin typeface="Constantia" pitchFamily="18" charset="0"/>
              </a:rPr>
              <a:t>=7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00438" y="5429250"/>
            <a:ext cx="17160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(2 ;7)</a:t>
            </a:r>
          </a:p>
        </p:txBody>
      </p:sp>
      <p:sp>
        <p:nvSpPr>
          <p:cNvPr id="15374" name="TextBox 14"/>
          <p:cNvSpPr txBox="1">
            <a:spLocks noChangeArrowheads="1"/>
          </p:cNvSpPr>
          <p:nvPr/>
        </p:nvSpPr>
        <p:spPr bwMode="auto">
          <a:xfrm>
            <a:off x="357188" y="357188"/>
            <a:ext cx="8286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onstantia" pitchFamily="18" charset="0"/>
              </a:rPr>
              <a:t>Выбрав  значение </a:t>
            </a:r>
            <a:r>
              <a:rPr lang="ru-RU" sz="2400">
                <a:solidFill>
                  <a:srgbClr val="FF0000"/>
                </a:solidFill>
                <a:latin typeface="Constantia" pitchFamily="18" charset="0"/>
              </a:rPr>
              <a:t>х </a:t>
            </a:r>
            <a:r>
              <a:rPr lang="ru-RU" sz="2400">
                <a:latin typeface="Constantia" pitchFamily="18" charset="0"/>
              </a:rPr>
              <a:t>(аргумента), можно легко вычислить значение </a:t>
            </a:r>
            <a:r>
              <a:rPr lang="en-US" sz="2400">
                <a:solidFill>
                  <a:srgbClr val="FF0000"/>
                </a:solidFill>
                <a:latin typeface="Constantia" pitchFamily="18" charset="0"/>
              </a:rPr>
              <a:t>y</a:t>
            </a:r>
            <a:r>
              <a:rPr lang="en-US" sz="2400">
                <a:latin typeface="Constantia" pitchFamily="18" charset="0"/>
              </a:rPr>
              <a:t> </a:t>
            </a:r>
            <a:r>
              <a:rPr lang="ru-RU" sz="2400">
                <a:latin typeface="Constantia" pitchFamily="18" charset="0"/>
              </a:rPr>
              <a:t> (функции)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78 0.00462 L 0.25017 -0.0057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1462E-6 L 0.23681 0.0074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5" grpId="1"/>
      <p:bldP spid="6" grpId="0"/>
      <p:bldP spid="6" grpId="1"/>
      <p:bldP spid="8" grpId="0"/>
      <p:bldP spid="9" grpId="0"/>
      <p:bldP spid="10" grpId="0"/>
      <p:bldP spid="11" grpId="0"/>
      <p:bldP spid="11" grpId="1"/>
      <p:bldP spid="12" grpId="0" build="allAtOnce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7188" y="357188"/>
            <a:ext cx="82867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Constantia" pitchFamily="18" charset="0"/>
              </a:rPr>
              <a:t>Графиком линейной функции  </a:t>
            </a:r>
            <a:r>
              <a:rPr lang="en-US" sz="3200" dirty="0">
                <a:solidFill>
                  <a:srgbClr val="FF0000"/>
                </a:solidFill>
                <a:latin typeface="Constantia" pitchFamily="18" charset="0"/>
              </a:rPr>
              <a:t>y = </a:t>
            </a:r>
            <a:r>
              <a:rPr lang="en-US" sz="3200" dirty="0" err="1">
                <a:solidFill>
                  <a:srgbClr val="FF0000"/>
                </a:solidFill>
                <a:latin typeface="Constantia" pitchFamily="18" charset="0"/>
              </a:rPr>
              <a:t>kx</a:t>
            </a:r>
            <a:r>
              <a:rPr lang="en-US" sz="3200" dirty="0">
                <a:solidFill>
                  <a:srgbClr val="FF0000"/>
                </a:solidFill>
                <a:latin typeface="Constantia" pitchFamily="18" charset="0"/>
              </a:rPr>
              <a:t> + b </a:t>
            </a:r>
            <a:r>
              <a:rPr lang="ru-RU" sz="3200" dirty="0">
                <a:latin typeface="Constantia" pitchFamily="18" charset="0"/>
              </a:rPr>
              <a:t>является </a:t>
            </a:r>
            <a:r>
              <a:rPr lang="ru-RU" sz="3200" dirty="0">
                <a:solidFill>
                  <a:srgbClr val="FF0000"/>
                </a:solidFill>
                <a:latin typeface="Constantia" pitchFamily="18" charset="0"/>
              </a:rPr>
              <a:t>прямая</a:t>
            </a:r>
            <a:r>
              <a:rPr lang="ru-RU" sz="3200" dirty="0">
                <a:latin typeface="Constantia" pitchFamily="18" charset="0"/>
              </a:rPr>
              <a:t> линия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1428750"/>
          <a:ext cx="807249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416"/>
                <a:gridCol w="1345416"/>
                <a:gridCol w="1345416"/>
                <a:gridCol w="1345416"/>
                <a:gridCol w="1345416"/>
                <a:gridCol w="1345416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8625" y="3143250"/>
            <a:ext cx="22590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latin typeface="Constantia" pitchFamily="18" charset="0"/>
              </a:rPr>
              <a:t>y = 3x + 1 </a:t>
            </a:r>
            <a:endParaRPr lang="ru-RU" sz="4000" dirty="0">
              <a:latin typeface="Constantia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6450" y="2643188"/>
            <a:ext cx="4797425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3125" y="2000250"/>
            <a:ext cx="527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-5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72066" y="6072206"/>
            <a:ext cx="71437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357818" y="5286388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643570" y="4429132"/>
            <a:ext cx="71437" cy="714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929322" y="3571876"/>
            <a:ext cx="71438" cy="714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215074" y="2714620"/>
            <a:ext cx="71438" cy="714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71875" y="2071688"/>
            <a:ext cx="530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-2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000625" y="2000250"/>
            <a:ext cx="312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1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flipH="1">
            <a:off x="6357938" y="1928813"/>
            <a:ext cx="311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nstantia" pitchFamily="18" charset="0"/>
              </a:rPr>
              <a:t>4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643813" y="2000250"/>
            <a:ext cx="38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7</a:t>
            </a:r>
            <a:endParaRPr lang="ru-RU" sz="3200">
              <a:latin typeface="Constantia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3500437" y="4071938"/>
            <a:ext cx="4143375" cy="142875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28596" y="214290"/>
            <a:ext cx="82867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Построим график линейной функции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/>
      <p:bldP spid="17" grpId="0"/>
      <p:bldP spid="1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500063"/>
            <a:ext cx="69294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onstantia" pitchFamily="18" charset="0"/>
              </a:rPr>
              <a:t>Через  </a:t>
            </a:r>
            <a:r>
              <a:rPr lang="ru-RU" sz="3200">
                <a:solidFill>
                  <a:srgbClr val="FF0000"/>
                </a:solidFill>
                <a:latin typeface="Constantia" pitchFamily="18" charset="0"/>
              </a:rPr>
              <a:t>две  точки  </a:t>
            </a:r>
            <a:r>
              <a:rPr lang="ru-RU" sz="3200">
                <a:latin typeface="Constantia" pitchFamily="18" charset="0"/>
              </a:rPr>
              <a:t>можно  провести только  </a:t>
            </a:r>
            <a:r>
              <a:rPr lang="ru-RU" sz="3200">
                <a:solidFill>
                  <a:srgbClr val="FF0000"/>
                </a:solidFill>
                <a:latin typeface="Constantia" pitchFamily="18" charset="0"/>
              </a:rPr>
              <a:t>одну </a:t>
            </a:r>
            <a:r>
              <a:rPr lang="ru-RU" sz="3200">
                <a:latin typeface="Constantia" pitchFamily="18" charset="0"/>
              </a:rPr>
              <a:t> прямую  линию</a:t>
            </a:r>
          </a:p>
        </p:txBody>
      </p:sp>
      <p:sp>
        <p:nvSpPr>
          <p:cNvPr id="3" name="Овал 2"/>
          <p:cNvSpPr/>
          <p:nvPr/>
        </p:nvSpPr>
        <p:spPr>
          <a:xfrm>
            <a:off x="2643188" y="4071938"/>
            <a:ext cx="142875" cy="14287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715000" y="3071813"/>
            <a:ext cx="142875" cy="14287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57188" y="2214563"/>
            <a:ext cx="8286750" cy="26431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" y="5429250"/>
            <a:ext cx="8001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onstantia" pitchFamily="18" charset="0"/>
              </a:rPr>
              <a:t>Для построения графика линейной функции достаточно </a:t>
            </a:r>
            <a:r>
              <a:rPr lang="ru-RU" sz="2800">
                <a:solidFill>
                  <a:srgbClr val="FF0000"/>
                </a:solidFill>
                <a:latin typeface="Constantia" pitchFamily="18" charset="0"/>
              </a:rPr>
              <a:t>двух </a:t>
            </a:r>
            <a:r>
              <a:rPr lang="ru-RU" sz="2800">
                <a:latin typeface="Constantia" pitchFamily="18" charset="0"/>
              </a:rPr>
              <a:t>точек!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0100" y="357188"/>
            <a:ext cx="70739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00012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72" name="Прямоугольник 4"/>
          <p:cNvSpPr>
            <a:spLocks noChangeArrowheads="1"/>
          </p:cNvSpPr>
          <p:nvPr/>
        </p:nvSpPr>
        <p:spPr bwMode="auto">
          <a:xfrm>
            <a:off x="0" y="0"/>
            <a:ext cx="2201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у = -2х +1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00125" y="928688"/>
            <a:ext cx="4889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43063" y="928688"/>
            <a:ext cx="6619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-2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71563" y="1643063"/>
            <a:ext cx="3603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85938" y="1571625"/>
            <a:ext cx="4524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5</a:t>
            </a:r>
          </a:p>
        </p:txBody>
      </p:sp>
      <p:sp>
        <p:nvSpPr>
          <p:cNvPr id="10" name="Овал 9"/>
          <p:cNvSpPr/>
          <p:nvPr/>
        </p:nvSpPr>
        <p:spPr>
          <a:xfrm>
            <a:off x="5500688" y="2928938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43438" y="1214438"/>
            <a:ext cx="133350" cy="1333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V="1">
            <a:off x="2786063" y="1928812"/>
            <a:ext cx="6000750" cy="30003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0100" y="357188"/>
            <a:ext cx="70739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00012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96" name="Прямоугольник 3"/>
          <p:cNvSpPr>
            <a:spLocks noChangeArrowheads="1"/>
          </p:cNvSpPr>
          <p:nvPr/>
        </p:nvSpPr>
        <p:spPr bwMode="auto">
          <a:xfrm>
            <a:off x="0" y="0"/>
            <a:ext cx="21288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у = 2х - 5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00125" y="928688"/>
            <a:ext cx="4889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85938" y="928688"/>
            <a:ext cx="419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3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7250" y="1571625"/>
            <a:ext cx="6556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-5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57375" y="1571625"/>
            <a:ext cx="3603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1</a:t>
            </a:r>
          </a:p>
        </p:txBody>
      </p:sp>
      <p:sp>
        <p:nvSpPr>
          <p:cNvPr id="9" name="Овал 8"/>
          <p:cNvSpPr/>
          <p:nvPr/>
        </p:nvSpPr>
        <p:spPr>
          <a:xfrm>
            <a:off x="5500688" y="5429250"/>
            <a:ext cx="142875" cy="142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715125" y="2928938"/>
            <a:ext cx="142875" cy="142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3643312" y="1928813"/>
            <a:ext cx="5929313" cy="292893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1571625" y="11430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026" name="Picture 2" descr="C:\Documents and Settings\Admin\Local Settings\Temporary Internet Files\Content.IE5\LR8HP20P\MC9003491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523520" cy="6981329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4786314" y="2214554"/>
            <a:ext cx="264317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Коэффициент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</a:rPr>
              <a:t>k</a:t>
            </a:r>
            <a:r>
              <a:rPr lang="ru-RU" sz="3200" b="1" i="1" dirty="0" smtClean="0">
                <a:solidFill>
                  <a:schemeClr val="bg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называют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 угловым коэффициентом.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1000108"/>
            <a:ext cx="2214578" cy="1143008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y</a:t>
            </a:r>
            <a:r>
              <a:rPr lang="ru-RU" sz="4000" dirty="0" smtClean="0"/>
              <a:t>=</a:t>
            </a:r>
            <a:r>
              <a:rPr lang="en-US" sz="4000" dirty="0" err="1" smtClean="0">
                <a:solidFill>
                  <a:srgbClr val="FF0000"/>
                </a:solidFill>
              </a:rPr>
              <a:t>k</a:t>
            </a:r>
            <a:r>
              <a:rPr lang="en-US" sz="4000" dirty="0" err="1" smtClean="0"/>
              <a:t>x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592</Words>
  <Application>Microsoft Office PowerPoint</Application>
  <PresentationFormat>Экран (4:3)</PresentationFormat>
  <Paragraphs>190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Зависимость температуры воздуха  от времени суток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33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</dc:creator>
  <cp:lastModifiedBy>Admin</cp:lastModifiedBy>
  <cp:revision>33</cp:revision>
  <dcterms:created xsi:type="dcterms:W3CDTF">2010-06-10T16:44:02Z</dcterms:created>
  <dcterms:modified xsi:type="dcterms:W3CDTF">2014-05-01T07:07:20Z</dcterms:modified>
</cp:coreProperties>
</file>