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257" r:id="rId3"/>
    <p:sldId id="275" r:id="rId4"/>
    <p:sldId id="274" r:id="rId5"/>
    <p:sldId id="273" r:id="rId6"/>
    <p:sldId id="272" r:id="rId7"/>
    <p:sldId id="271" r:id="rId8"/>
    <p:sldId id="279" r:id="rId9"/>
    <p:sldId id="277" r:id="rId10"/>
    <p:sldId id="276" r:id="rId11"/>
    <p:sldId id="280" r:id="rId12"/>
    <p:sldId id="282" r:id="rId13"/>
    <p:sldId id="287" r:id="rId14"/>
    <p:sldId id="286" r:id="rId15"/>
    <p:sldId id="285" r:id="rId16"/>
    <p:sldId id="290" r:id="rId17"/>
    <p:sldId id="284" r:id="rId18"/>
    <p:sldId id="293" r:id="rId19"/>
    <p:sldId id="296" r:id="rId20"/>
    <p:sldId id="294" r:id="rId21"/>
    <p:sldId id="292" r:id="rId22"/>
    <p:sldId id="291" r:id="rId23"/>
    <p:sldId id="316" r:id="rId24"/>
    <p:sldId id="311" r:id="rId25"/>
    <p:sldId id="312" r:id="rId26"/>
    <p:sldId id="32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0033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60"/>
  </p:normalViewPr>
  <p:slideViewPr>
    <p:cSldViewPr>
      <p:cViewPr>
        <p:scale>
          <a:sx n="100" d="100"/>
          <a:sy n="100" d="100"/>
        </p:scale>
        <p:origin x="-125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8DAD-BEDB-43E5-A949-668A79CBC9DD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A619-B2DD-4883-B2C0-9A18F3CDC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5E57-F568-4868-9126-99A646103CDC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8942-6E48-499A-A28C-D4D4A5588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0548C-5D72-4D85-9707-B5656004F44F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0F42-496A-48BE-BF85-BB499B14B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96D2-6EAC-4166-83CC-B2549FAF46E4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1DB5-A503-457B-9595-C4518A2BC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2D49-EF31-4985-9172-5F833F2AD40C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A389-6E23-49B1-9AD0-53156CD93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43B56-0784-4996-8055-2934B750F34E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65985-1D46-43CC-9C95-E8774F68B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C822-134B-46BD-8BBE-3F446E03E1E7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FBB8C-AD7B-4320-8DE9-C05E76BAC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62AA-7EF6-4956-8F3E-880858F1A1BB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A2C5-694E-4317-8546-87E862425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8D542-1DEB-4942-A67C-0171517D452B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D4E5-5B4A-4E2A-ACA9-4757EA5A9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84CF-981F-4192-8767-6CE18C51817C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E44E0-B88F-4C1D-B371-82FBCBBF6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304A-83B3-4123-987D-A9BEC158F7F3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3D6E-1F8A-43B2-8CD9-43BC52013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8F5D-F2C7-4B00-9F90-10A0D4F755A6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02BB-5D5E-4449-8C23-76495598B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DB84-34C9-4D44-9A7B-9CDD4F55EC7F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121E1-2D6E-4F15-A753-C5E936C25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19D33F-B9E2-4E05-B16E-E6E82289C9E9}" type="datetimeFigureOut">
              <a:rPr lang="ru-RU"/>
              <a:pPr>
                <a:defRPr/>
              </a:pPr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8E7B3F-40C0-4F84-AACF-20882E61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63" r:id="rId3"/>
    <p:sldLayoutId id="2147483664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allday2.com/index.php?newsid=348482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95738" y="1196975"/>
            <a:ext cx="4124325" cy="1511300"/>
          </a:xfrm>
          <a:prstGeom prst="roundRect">
            <a:avLst>
              <a:gd name="adj" fmla="val 1782"/>
            </a:avLst>
          </a:prstGeo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ru-RU" sz="2800" b="1" i="1" smtClean="0">
                <a:cs typeface="Times New Roman" pitchFamily="18" charset="0"/>
              </a:rPr>
              <a:t>Задачи  межпредметного смысла на уроке математики</a:t>
            </a:r>
            <a:endParaRPr lang="uk-UA" sz="2800" b="1" i="1" smtClean="0"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ru-RU" sz="1900" i="1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285750"/>
            <a:ext cx="85280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357188" y="428625"/>
            <a:ext cx="6000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Один початок кукурузы содержит около 600 зерен. Через сколько лет можно получить 126 кг кукурузы с одного кочана этого сорта, когда известно, что 1000 зерен кукурузы весят 350 г?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default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572500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57864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Леса  состоят из таких пород деревьев: </a:t>
            </a:r>
            <a:br>
              <a:rPr lang="ru-RU" b="1" i="1"/>
            </a:br>
            <a:r>
              <a:rPr lang="ru-RU" b="1" i="1"/>
              <a:t>ель - 41,2%, </a:t>
            </a:r>
            <a:br>
              <a:rPr lang="ru-RU" b="1" i="1"/>
            </a:br>
            <a:r>
              <a:rPr lang="ru-RU" b="1" i="1"/>
              <a:t>бук - 34%, </a:t>
            </a:r>
            <a:br>
              <a:rPr lang="ru-RU" b="1" i="1"/>
            </a:br>
            <a:r>
              <a:rPr lang="ru-RU" b="1" i="1"/>
              <a:t>дуб - 10,7%, </a:t>
            </a:r>
            <a:br>
              <a:rPr lang="ru-RU" b="1" i="1"/>
            </a:br>
            <a:r>
              <a:rPr lang="ru-RU" b="1" i="1"/>
              <a:t>сосна - 56,6% </a:t>
            </a:r>
            <a:br>
              <a:rPr lang="ru-RU" b="1" i="1"/>
            </a:br>
            <a:r>
              <a:rPr lang="ru-RU" b="1" i="1"/>
              <a:t>и другие породы, среди которых  клен, ясень. </a:t>
            </a:r>
            <a:br>
              <a:rPr lang="ru-RU" b="1" i="1"/>
            </a:br>
            <a:r>
              <a:rPr lang="ru-RU" b="1" i="1"/>
              <a:t>  Сколько процентов занимают другие лиственные породы?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 descr="default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87153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2286000" y="357188"/>
            <a:ext cx="65722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Если на каждом квадратном метре поля останется 1 колосок, то на каждом гектаре мы теряем примерно пуд зерна. А сколько зерна будет потеряно в таком случае на хлебной ниве, которая имеет площадь 10 га?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357188" y="428625"/>
            <a:ext cx="36433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Для изготовления защитной смеси от жуков-вредителей применяют смолу, нафталин и керосин в пропорции 1:1:3. Сколько каждого вещества нужно взять, чтобы получить 1 кг смеси?</a:t>
            </a:r>
          </a:p>
        </p:txBody>
      </p:sp>
      <p:pic>
        <p:nvPicPr>
          <p:cNvPr id="27650" name="Рисунок 2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57188"/>
            <a:ext cx="478631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428625"/>
            <a:ext cx="5000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50" y="357188"/>
            <a:ext cx="3500438" cy="5884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Arial" charset="0"/>
              </a:rPr>
              <a:t>Снижение среднемесячной температуры на 1 ° С увеличивает расход топлива для обогрева жилых помещений на 0,5%. </a:t>
            </a:r>
            <a:br>
              <a:rPr lang="ru-RU">
                <a:solidFill>
                  <a:schemeClr val="tx1"/>
                </a:solidFill>
                <a:latin typeface="Arial" charset="0"/>
              </a:rPr>
            </a:br>
            <a:r>
              <a:rPr lang="ru-RU">
                <a:solidFill>
                  <a:schemeClr val="tx1"/>
                </a:solidFill>
                <a:latin typeface="Arial" charset="0"/>
              </a:rPr>
              <a:t>  а) Для отопления 16-этажного дома в ноябре нужно было 83 т топлива. Синоптики предсказали в декабре снижение температуры на 8,2 ° С. Сколько тонн топлива нужно для отопления этого дома в декабре? </a:t>
            </a:r>
            <a:br>
              <a:rPr lang="ru-RU">
                <a:solidFill>
                  <a:schemeClr val="tx1"/>
                </a:solidFill>
                <a:latin typeface="Arial" charset="0"/>
              </a:rPr>
            </a:br>
            <a:r>
              <a:rPr lang="ru-RU">
                <a:solidFill>
                  <a:schemeClr val="tx1"/>
                </a:solidFill>
                <a:latin typeface="Arial" charset="0"/>
              </a:rPr>
              <a:t>  б) Найдите расход топлива для дома в январе и феврале, если среднемесячная температура в январе снизится на 4 ° С, а в феврале - на 9 ° С по сравнению с ноябрем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25717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На водоочистных станциях для очистки воды применяют хлорную известь. Найдите количество хлорной извести необходимое для хлорирования 1000 м3 воды, если на 1000 см3 воды надо 0,001 г хлора?</a:t>
            </a:r>
          </a:p>
        </p:txBody>
      </p:sp>
      <p:pic>
        <p:nvPicPr>
          <p:cNvPr id="29698" name="Рисунок 2" descr="default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963" y="357188"/>
            <a:ext cx="56149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357188" y="428625"/>
            <a:ext cx="392906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Автомобили получают энергию для движения от сгорания смеси бензина с кислородом, находящимся в воздухе. Для сгорания 1 кг бензина требуется 3,46 кг кислорода, 1 кг воздуха содержит 0,21 кг кислорода, масса 1 л бензина - 0,75 кг, а 1 м3 воздуха - 1,29 кг. Сколько кубических метров воздуха использует автомобиль для сгорания 1л бензина?</a:t>
            </a:r>
          </a:p>
        </p:txBody>
      </p:sp>
      <p:pic>
        <p:nvPicPr>
          <p:cNvPr id="30722" name="Рисунок 2" descr="default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57188"/>
            <a:ext cx="4286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000500"/>
            <a:ext cx="42148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357188"/>
            <a:ext cx="3643312" cy="53355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solidFill>
                  <a:schemeClr val="tx1"/>
                </a:solidFill>
                <a:latin typeface="Arial" charset="0"/>
              </a:rPr>
              <a:t>Для химической прополки растений используют гербициды. Если неправильно пользоваться этими препаратами, то можно очень загрязнить окружающую среду. Гербицид 2М-4Х состоит из 80% сильнодействующего яда и применяется для борьбы с сорняками в посеве льна. Доза этого гербицида - 900 г действующего вещества на 1 га. Препарат растворяют в воде из расчета 400 л на 1 га. Какое количество данного препарата следует растворить в 100 л воды?</a:t>
            </a:r>
          </a:p>
        </p:txBody>
      </p:sp>
      <p:pic>
        <p:nvPicPr>
          <p:cNvPr id="31746" name="Рисунок 2" descr="zahist_roslin_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57188"/>
            <a:ext cx="47863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" descr="po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429125"/>
            <a:ext cx="46434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3" descr="default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500563"/>
            <a:ext cx="4000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 descr="len_ne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57188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50" y="357188"/>
            <a:ext cx="4429125" cy="5060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solidFill>
                  <a:schemeClr val="tx1"/>
                </a:solidFill>
                <a:latin typeface="Arial" charset="0"/>
              </a:rPr>
              <a:t>Растения во время роста активно забирают из почвы азот. Если этот процесс не контролировать и не вносить азотные удобрения, то очень быстро почвы истощаются. Постройте столбчатую диаграмму использования растениями азота из почвы, если: рожь озимая требует 31 кг, пшеница озимая - 37 кг, лен - 80 кг, картофель - 6,2 кг азота. Условие задачи поможет определить, какую культуру после сбора урожая нужно сеять в следующем году на эту площадь, чтобы сохранить плодородие почвы и экономно использовать удобрения.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10" name="Group 18"/>
          <p:cNvGraphicFramePr>
            <a:graphicFrameLocks noGrp="1"/>
          </p:cNvGraphicFramePr>
          <p:nvPr/>
        </p:nvGraphicFramePr>
        <p:xfrm>
          <a:off x="357188" y="3649663"/>
          <a:ext cx="4214812" cy="1528762"/>
        </p:xfrm>
        <a:graphic>
          <a:graphicData uri="http://schemas.openxmlformats.org/drawingml/2006/table">
            <a:tbl>
              <a:tblPr/>
              <a:tblGrid>
                <a:gridCol w="2214562"/>
                <a:gridCol w="2000250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растения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 1000 шт. плодов г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07" name="Rectangle 1"/>
          <p:cNvSpPr>
            <a:spLocks noChangeArrowheads="1"/>
          </p:cNvSpPr>
          <p:nvPr/>
        </p:nvSpPr>
        <p:spPr bwMode="auto">
          <a:xfrm>
            <a:off x="357188" y="661988"/>
            <a:ext cx="45005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ru-RU"/>
              <a:t>Масса 1000 плодов граба 40 г, липы на 10 г меньше, а клена татарского на 10 г больше, чем липы. Калины - в 2 раза больше, чем липы, а шиповника - в 2 раза меньше, чем липы. Сколько весят плоды каждого растения? На основе решения задачи заполните таблицу массы 1000 штук плодов в граммах. Разместите данные в порядке убывания.</a:t>
            </a:r>
          </a:p>
        </p:txBody>
      </p:sp>
      <p:pic>
        <p:nvPicPr>
          <p:cNvPr id="33808" name="Рисунок 3" descr="default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500063"/>
            <a:ext cx="41433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7" descr="konkursy-dlia-detey-letoc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07963"/>
            <a:ext cx="8643937" cy="6338887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75" cy="4083050"/>
          </a:xfrm>
        </p:spPr>
        <p:txBody>
          <a:bodyPr/>
          <a:lstStyle/>
          <a:p>
            <a:pPr eaLnBrk="1" hangingPunct="1"/>
            <a:r>
              <a:rPr lang="uk-UA" sz="5400" b="1" i="1" smtClean="0">
                <a:latin typeface="Times New Roman" pitchFamily="18" charset="0"/>
              </a:rPr>
              <a:t>Задач</a:t>
            </a:r>
            <a:r>
              <a:rPr lang="ru-RU" sz="5400" b="1" i="1" smtClean="0">
                <a:latin typeface="Times New Roman" pitchFamily="18" charset="0"/>
              </a:rPr>
              <a:t>и</a:t>
            </a:r>
            <a:r>
              <a:rPr lang="uk-UA" sz="5400" b="1" i="1" smtClean="0">
                <a:latin typeface="Times New Roman" pitchFamily="18" charset="0"/>
              </a:rPr>
              <a:t> природно-экологичес-кого  содержания</a:t>
            </a:r>
            <a:endParaRPr lang="ru-RU" sz="54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50" y="1755775"/>
            <a:ext cx="3714750" cy="3413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tabLst>
                <a:tab pos="457200" algn="l"/>
              </a:tabLst>
              <a:defRPr/>
            </a:pPr>
            <a:r>
              <a:rPr lang="ru-RU">
                <a:solidFill>
                  <a:schemeClr val="tx1"/>
                </a:solidFill>
                <a:latin typeface="Arial" charset="0"/>
              </a:rPr>
              <a:t>На хорошо развитом дереве яблони может распуститься до 100 000 цветов. Подсчитайте: </a:t>
            </a:r>
            <a:br>
              <a:rPr lang="ru-RU">
                <a:solidFill>
                  <a:schemeClr val="tx1"/>
                </a:solidFill>
                <a:latin typeface="Arial" charset="0"/>
              </a:rPr>
            </a:br>
            <a:r>
              <a:rPr lang="ru-RU">
                <a:solidFill>
                  <a:schemeClr val="tx1"/>
                </a:solidFill>
                <a:latin typeface="Arial" charset="0"/>
              </a:rPr>
              <a:t>а) Сколько тонн яблок могло бы дать одно дерево, если бы с каждого цветка выросло яблоко массой 80г; </a:t>
            </a:r>
            <a:br>
              <a:rPr lang="ru-RU">
                <a:solidFill>
                  <a:schemeClr val="tx1"/>
                </a:solidFill>
                <a:latin typeface="Arial" charset="0"/>
              </a:rPr>
            </a:br>
            <a:r>
              <a:rPr lang="ru-RU">
                <a:solidFill>
                  <a:schemeClr val="tx1"/>
                </a:solidFill>
                <a:latin typeface="Arial" charset="0"/>
              </a:rPr>
              <a:t>б) С какого количества цветков развиваются плоды, если одно дерево дает 300 тонн яблок, каждое массой по 80г. </a:t>
            </a:r>
            <a:br>
              <a:rPr lang="ru-RU">
                <a:solidFill>
                  <a:schemeClr val="tx1"/>
                </a:solidFill>
                <a:latin typeface="Arial" charset="0"/>
              </a:rPr>
            </a:br>
            <a:endParaRPr lang="uk-UA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5842" name="Рисунок 2" descr="jablunj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500063"/>
            <a:ext cx="47863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57188" y="663575"/>
            <a:ext cx="8286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b="1" i="1"/>
              <a:t>Одна взрослая яблоня за летний день испаряет около 30 ведер воды, за весь вегетационный период до 3000 ведер, или 50-60 ведер на каждый квадратный метр площади сада. Сколько воды испаряет 1 га яблоневого сада за вегетационный период, если на 1 га растет 125 деревьев?</a:t>
            </a:r>
            <a:endParaRPr lang="uk-UA" b="1" i="1"/>
          </a:p>
        </p:txBody>
      </p:sp>
      <p:pic>
        <p:nvPicPr>
          <p:cNvPr id="36866" name="Рисунок 2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428875"/>
            <a:ext cx="84296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2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643938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428625" y="1022350"/>
            <a:ext cx="83581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b="1" i="1"/>
              <a:t>Запас древесины на 1 га соснового леса составляет до 300 м3. И3 1м3 древесины можно получить 200 т бумаги. Сколько бумаги можно произвести с 1 га соснового леса?</a:t>
            </a:r>
            <a:endParaRPr lang="uk-UA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57188" y="790575"/>
            <a:ext cx="8358187" cy="1216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tabLst>
                <a:tab pos="498475" algn="l"/>
              </a:tabLst>
              <a:defRPr/>
            </a:pPr>
            <a:r>
              <a:rPr lang="ru-RU" b="1" i="1">
                <a:solidFill>
                  <a:schemeClr val="tx1"/>
                </a:solidFill>
                <a:latin typeface="Arial" charset="0"/>
              </a:rPr>
              <a:t>Висячая паутинная нить длиной 9 км имеет массу 0,07 г. Какая масса паутинной нити такой длины, что ею можно было бы обмотать весь земной шар по экватору и меридиану? Длина земного шара по экватору - 40075,6 км, по меридиану - 40008,5 км.</a:t>
            </a:r>
            <a:endParaRPr lang="uk-UA" b="1" i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8914" name="Рисунок 2" descr="78826-1920x1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428875"/>
            <a:ext cx="85010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i="1" smtClean="0">
                <a:solidFill>
                  <a:srgbClr val="000000"/>
                </a:solidFill>
              </a:rPr>
              <a:t>Подсчитайте массу птиц: нанду имеет массу в 6250 раз больше, лебедь  в 3500, а филин в 600 раз больше, чем колибри, масса которого 4 г.</a:t>
            </a:r>
          </a:p>
        </p:txBody>
      </p:sp>
      <p:pic>
        <p:nvPicPr>
          <p:cNvPr id="5" name="Содержимое 4" descr="defaul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6357982" cy="3857652"/>
          </a:xfrm>
          <a:prstGeom prst="roundRect">
            <a:avLst/>
          </a:prstGeom>
        </p:spPr>
      </p:pic>
      <p:pic>
        <p:nvPicPr>
          <p:cNvPr id="6" name="Рисунок 5" descr="65435a7ecb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86190"/>
            <a:ext cx="3857652" cy="2605088"/>
          </a:xfrm>
          <a:prstGeom prst="roundRect">
            <a:avLst/>
          </a:prstGeom>
        </p:spPr>
      </p:pic>
      <p:pic>
        <p:nvPicPr>
          <p:cNvPr id="7" name="Рисунок 6" descr="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572008"/>
            <a:ext cx="2857520" cy="1804749"/>
          </a:xfrm>
          <a:prstGeom prst="roundRect">
            <a:avLst/>
          </a:prstGeom>
        </p:spPr>
      </p:pic>
      <p:pic>
        <p:nvPicPr>
          <p:cNvPr id="8" name="Рисунок 7" descr="calypte_anna_male_diving_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1928802"/>
            <a:ext cx="1000132" cy="66675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57188" y="725488"/>
            <a:ext cx="8358187" cy="14747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tabLst>
                <a:tab pos="228600" algn="l"/>
              </a:tabLst>
              <a:defRPr/>
            </a:pPr>
            <a:r>
              <a:rPr lang="ru-RU" b="1" i="1">
                <a:solidFill>
                  <a:schemeClr val="tx1"/>
                </a:solidFill>
                <a:latin typeface="Arial" charset="0"/>
              </a:rPr>
              <a:t>Пара полевых воробьев, вскармливая двух птенцов, в течение дня приносят им около 500 насекомых. В гнезде, как правило, бывает 4-5 птенцов. Вскармливание продолжается в среднем в течение 10 дней. За лето у воробьев бывает до трех выводков. Сколько насекомых уничтожает за весну и лето пара полевых воробьев?</a:t>
            </a:r>
            <a:endParaRPr lang="uk-UA" b="1" i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0962" name="Рисунок 2" descr="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714625"/>
            <a:ext cx="47863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3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714625"/>
            <a:ext cx="37861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Использованные источники</a:t>
            </a:r>
          </a:p>
        </p:txBody>
      </p:sp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714375" y="1428750"/>
            <a:ext cx="621506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‎</a:t>
            </a:r>
            <a:r>
              <a:rPr lang="uk-UA">
                <a:latin typeface="Times New Roman" pitchFamily="18" charset="0"/>
              </a:rPr>
              <a:t>1. </a:t>
            </a:r>
            <a:r>
              <a:rPr lang="ru-RU">
                <a:latin typeface="Times New Roman" pitchFamily="18" charset="0"/>
              </a:rPr>
              <a:t>Мерзляк А. Г., Полонский В. Б., Рабинович Ю. М, Якир М. С. Сборник задач и заданий для тематического оценивания по математике для 5 класса. — X.: Гимназия, 2007</a:t>
            </a:r>
          </a:p>
          <a:p>
            <a:endParaRPr lang="ru-RU">
              <a:latin typeface="Times New Roman" pitchFamily="18" charset="0"/>
            </a:endParaRPr>
          </a:p>
          <a:p>
            <a:r>
              <a:rPr lang="uk-UA">
                <a:latin typeface="Times New Roman" pitchFamily="18" charset="0"/>
              </a:rPr>
              <a:t>2.</a:t>
            </a:r>
            <a:r>
              <a:rPr lang="ru-RU">
                <a:latin typeface="Times New Roman" pitchFamily="18" charset="0"/>
              </a:rPr>
              <a:t> Мерзляк А. Г., Полонский В. Б., Рабиновнч Ю. М, Якир М. С. Сборник задач и заданий для тематического оценивания по математике для 6 класса — X.: Гимназия, 2007</a:t>
            </a:r>
            <a:r>
              <a:rPr lang="uk-UA">
                <a:latin typeface="Times New Roman" pitchFamily="18" charset="0"/>
              </a:rPr>
              <a:t> </a:t>
            </a:r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r>
              <a:rPr lang="uk-UA">
                <a:latin typeface="Times New Roman" pitchFamily="18" charset="0"/>
              </a:rPr>
              <a:t>3.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Тихонов А.Н., Костомаров Д.П. – “Рассказы о прикладной математике”, Москва, „Наука”, 1979 год.</a:t>
            </a:r>
          </a:p>
          <a:p>
            <a:endParaRPr lang="uk-UA">
              <a:latin typeface="Times New Roman" pitchFamily="18" charset="0"/>
              <a:cs typeface="Times New Roman" pitchFamily="18" charset="0"/>
            </a:endParaRPr>
          </a:p>
          <a:p>
            <a:r>
              <a:rPr lang="uk-UA">
                <a:latin typeface="Times New Roman" pitchFamily="18" charset="0"/>
              </a:rPr>
              <a:t>4. И.М.Шаниро – Использование задач с практическим содержанием в преподавании математики. Книга для учителя Москва, 1990 год.</a:t>
            </a:r>
          </a:p>
          <a:p>
            <a:endParaRPr lang="uk-UA">
              <a:latin typeface="Times New Roman" pitchFamily="18" charset="0"/>
            </a:endParaRPr>
          </a:p>
          <a:p>
            <a:r>
              <a:rPr lang="uk-UA" sz="1600">
                <a:latin typeface="Times New Roman" pitchFamily="18" charset="0"/>
              </a:rPr>
              <a:t>5.</a:t>
            </a:r>
            <a:r>
              <a:rPr lang="en-US" sz="1600">
                <a:latin typeface="Times New Roman" pitchFamily="18" charset="0"/>
                <a:hlinkClick r:id="rId2"/>
              </a:rPr>
              <a:t> http://allday2.com/index.php?newsid=348482</a:t>
            </a:r>
            <a:r>
              <a:rPr lang="ru-RU" sz="1600">
                <a:latin typeface="Times New Roman" pitchFamily="18" charset="0"/>
              </a:rPr>
              <a:t> </a:t>
            </a:r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900113" y="4418013"/>
            <a:ext cx="67865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14350" algn="l"/>
              </a:tabLst>
            </a:pPr>
            <a:r>
              <a:rPr lang="uk-UA" sz="1400">
                <a:latin typeface="Times New Roman" pitchFamily="18" charset="0"/>
              </a:rPr>
              <a:t> </a:t>
            </a:r>
            <a:endParaRPr lang="ru-RU" sz="1400">
              <a:latin typeface="Times New Roman" pitchFamily="18" charset="0"/>
            </a:endParaRPr>
          </a:p>
          <a:p>
            <a:pPr>
              <a:tabLst>
                <a:tab pos="514350" algn="l"/>
              </a:tabLst>
            </a:pPr>
            <a:endParaRPr lang="ru-RU" sz="900"/>
          </a:p>
          <a:p>
            <a:pPr eaLnBrk="0" hangingPunct="0">
              <a:tabLst>
                <a:tab pos="514350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default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071813"/>
            <a:ext cx="3429000" cy="3429000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300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Насекомоядные птицы едят 6 раз в день, а своих птенцов кормят еще чаще. Одна  синица приносит своим малышам насекомых и личинок в 65 раз чаще, чем ест сама; дятел - на 90 меньше чем синица,: а горихвостка - на 60 меньше, чем дятел. Сколько раз в сутки кормит своих птенцов каждый из этих птиц?</a:t>
            </a:r>
          </a:p>
        </p:txBody>
      </p:sp>
      <p:pic>
        <p:nvPicPr>
          <p:cNvPr id="17411" name="Рисунок 5" descr="udivitelnie_pernati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857750"/>
            <a:ext cx="4786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11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3000375"/>
            <a:ext cx="47863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86750" cy="1643062"/>
          </a:xfrm>
        </p:spPr>
        <p:txBody>
          <a:bodyPr/>
          <a:lstStyle/>
          <a:p>
            <a:pPr eaLnBrk="1" hangingPunct="1"/>
            <a:r>
              <a:rPr lang="ru-RU" sz="2000" smtClean="0"/>
              <a:t>Интересно, что птичка пеликан за одну секунду может сделать только один взмах крыльями. Голубь - в 8 раз больше, чем пеликан, а маленькая птичка колибри - в 52 раза больше, чем голубь. Сколько взмахов за одну секунду может сделать колибри?</a:t>
            </a:r>
          </a:p>
        </p:txBody>
      </p:sp>
      <p:pic>
        <p:nvPicPr>
          <p:cNvPr id="18434" name="Рисунок 4" descr="0006-005-Pelikan.jpg"/>
          <p:cNvPicPr>
            <a:picLocks noChangeAspect="1"/>
          </p:cNvPicPr>
          <p:nvPr/>
        </p:nvPicPr>
        <p:blipFill>
          <a:blip r:embed="rId2"/>
          <a:srcRect b="12000"/>
          <a:stretch>
            <a:fillRect/>
          </a:stretch>
        </p:blipFill>
        <p:spPr bwMode="auto">
          <a:xfrm>
            <a:off x="428625" y="2571750"/>
            <a:ext cx="8286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Содержимое 3" descr="0_2kolibri.jpg"/>
          <p:cNvPicPr>
            <a:picLocks noGrp="1" noChangeAspect="1"/>
          </p:cNvPicPr>
          <p:nvPr>
            <p:ph idx="1"/>
          </p:nvPr>
        </p:nvPicPr>
        <p:blipFill>
          <a:blip r:embed="rId3"/>
          <a:srcRect l="3125" t="8273" b="11974"/>
          <a:stretch>
            <a:fillRect/>
          </a:stretch>
        </p:blipFill>
        <p:spPr>
          <a:xfrm>
            <a:off x="7000875" y="2286000"/>
            <a:ext cx="1714500" cy="1204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154737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Лесополоса из 400 молодых тополей на листьях за лето задерживает 340 кг пыли, а лесополоса из 400 деревьев вяза - в 6 раз больше. Сколько пыли задерживает лесополоса вяза из 400 деревьев? Сколько пыли задерживает одно дерево вяза (тополя)?</a:t>
            </a:r>
          </a:p>
        </p:txBody>
      </p:sp>
      <p:pic>
        <p:nvPicPr>
          <p:cNvPr id="19458" name="Содержимое 3" descr="tpl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4252912" cy="6167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kak-vyrashhivat-kljon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5888"/>
            <a:ext cx="8643938" cy="6357937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3284538"/>
            <a:ext cx="8001000" cy="2786062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Во время экологической акции ученики посадили 1768 кленов. На первом участке посадили в три раза больше саженцев, чем на втором. Сколько деревьев посадили на каждом участке?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86737" cy="2511425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Продолжительность жизни кедра составляет 2500 лет, дуба 1500 лет, липы - 800 лет, сосны - 450 лет, ели - 350 лет, березы 150 лет, ивы - 100 лет.  Продолжительность жизни боярышника в два раза больше, чем акации, а ели - в три раза больше, чем боярышника. Сколько лет живет каждое дерево, если они вместе живут 1350?</a:t>
            </a:r>
          </a:p>
        </p:txBody>
      </p:sp>
      <p:pic>
        <p:nvPicPr>
          <p:cNvPr id="21506" name="Содержимое 3" descr="default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565400"/>
            <a:ext cx="3357563" cy="2047875"/>
          </a:xfrm>
        </p:spPr>
      </p:pic>
      <p:pic>
        <p:nvPicPr>
          <p:cNvPr id="21507" name="Рисунок 8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571750"/>
            <a:ext cx="53657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9" descr="Pinus_sibirica_Urals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500563"/>
            <a:ext cx="33575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572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7188" y="285750"/>
            <a:ext cx="8572500" cy="14652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i="1"/>
              <a:t>Струйка воды толщиной в спичку за сутки может привести к потерям 480 л воды. Сколько литров воды будет потеряно, если 1000 человек оставят не до конца закрытыми краны? Скольким жителям хватило бы этой воды в неделю, если минимальная ее потребность для одного человека в сутки составляет 3 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357188" y="500063"/>
            <a:ext cx="39290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Times New Roman" pitchFamily="18" charset="0"/>
              </a:rPr>
              <a:t>Пчела несет за один раз 6 мг нектара. Вычислите, сколько нектара принесут за один день 10 000 пчел, если за день каждая пчела летает примерно 50 раз.</a:t>
            </a:r>
          </a:p>
        </p:txBody>
      </p:sp>
      <p:pic>
        <p:nvPicPr>
          <p:cNvPr id="23554" name="Рисунок 3" descr="default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14313"/>
            <a:ext cx="45815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1083</Words>
  <Application>Microsoft Office PowerPoint</Application>
  <PresentationFormat>Экран (4:3)</PresentationFormat>
  <Paragraphs>38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Times New Roman</vt:lpstr>
      <vt:lpstr>Calibri</vt:lpstr>
      <vt:lpstr>Тема Office</vt:lpstr>
      <vt:lpstr>Тема Office</vt:lpstr>
      <vt:lpstr>Тема Office</vt:lpstr>
      <vt:lpstr>Тема Office</vt:lpstr>
      <vt:lpstr>Слайд 1</vt:lpstr>
      <vt:lpstr>Задачи природно-экологичес-кого  содержания</vt:lpstr>
      <vt:lpstr>Насекомоядные птицы едят 6 раз в день, а своих птенцов кормят еще чаще. Одна  синица приносит своим малышам насекомых и личинок в 65 раз чаще, чем ест сама; дятел - на 90 меньше чем синица,: а горихвостка - на 60 меньше, чем дятел. Сколько раз в сутки кормит своих птенцов каждый из этих птиц?</vt:lpstr>
      <vt:lpstr>Интересно, что птичка пеликан за одну секунду может сделать только один взмах крыльями. Голубь - в 8 раз больше, чем пеликан, а маленькая птичка колибри - в 52 раза больше, чем голубь. Сколько взмахов за одну секунду может сделать колибри?</vt:lpstr>
      <vt:lpstr>Лесополоса из 400 молодых тополей на листьях за лето задерживает 340 кг пыли, а лесополоса из 400 деревьев вяза - в 6 раз больше. Сколько пыли задерживает лесополоса вяза из 400 деревьев? Сколько пыли задерживает одно дерево вяза (тополя)?</vt:lpstr>
      <vt:lpstr>Во время экологической акции ученики посадили 1768 кленов. На первом участке посадили в три раза больше саженцев, чем на втором. Сколько деревьев посадили на каждом участке?</vt:lpstr>
      <vt:lpstr>Продолжительность жизни кедра составляет 2500 лет, дуба 1500 лет, липы - 800 лет, сосны - 450 лет, ели - 350 лет, березы 150 лет, ивы - 100 лет.  Продолжительность жизни боярышника в два раза больше, чем акации, а ели - в три раза больше, чем боярышника. Сколько лет живет каждое дерево, если они вместе живут 1350?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Подсчитайте массу птиц: нанду имеет массу в 6250 раз больше, лебедь  в 3500, а филин в 600 раз больше, чем колибри, масса которого 4 г.</vt:lpstr>
      <vt:lpstr>Слайд 25</vt:lpstr>
      <vt:lpstr>Использованные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Таня</cp:lastModifiedBy>
  <cp:revision>140</cp:revision>
  <dcterms:created xsi:type="dcterms:W3CDTF">2013-08-23T08:38:35Z</dcterms:created>
  <dcterms:modified xsi:type="dcterms:W3CDTF">2014-05-01T09:47:20Z</dcterms:modified>
</cp:coreProperties>
</file>