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60" r:id="rId3"/>
    <p:sldId id="266" r:id="rId4"/>
    <p:sldId id="267" r:id="rId5"/>
    <p:sldId id="262" r:id="rId6"/>
    <p:sldId id="265" r:id="rId7"/>
    <p:sldId id="264" r:id="rId8"/>
    <p:sldId id="261" r:id="rId9"/>
    <p:sldId id="263" r:id="rId10"/>
    <p:sldId id="271" r:id="rId11"/>
    <p:sldId id="259" r:id="rId12"/>
    <p:sldId id="269" r:id="rId13"/>
    <p:sldId id="25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3FD70-628A-41C4-9F02-2D0483DFBF79}" type="datetimeFigureOut">
              <a:rPr lang="ru-RU" smtClean="0"/>
              <a:t>30.03.2014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06E2BD-215D-4621-A0CD-91F4087857CD}" type="slidenum">
              <a:rPr lang="ru-RU" smtClean="0"/>
              <a:t>‹#›</a:t>
            </a:fld>
            <a:endParaRPr lang="ru-RU"/>
          </a:p>
        </p:txBody>
      </p:sp>
    </p:spTree>
    <p:extLst>
      <p:ext uri="{BB962C8B-B14F-4D97-AF65-F5344CB8AC3E}">
        <p14:creationId xmlns:p14="http://schemas.microsoft.com/office/powerpoint/2010/main" val="2615049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mtClean="0"/>
              <a:t>Акропол</a:t>
            </a:r>
            <a:endParaRPr lang="ru-RU" dirty="0"/>
          </a:p>
        </p:txBody>
      </p:sp>
      <p:sp>
        <p:nvSpPr>
          <p:cNvPr id="4" name="Номер слайда 3"/>
          <p:cNvSpPr>
            <a:spLocks noGrp="1"/>
          </p:cNvSpPr>
          <p:nvPr>
            <p:ph type="sldNum" sz="quarter" idx="10"/>
          </p:nvPr>
        </p:nvSpPr>
        <p:spPr/>
        <p:txBody>
          <a:bodyPr/>
          <a:lstStyle/>
          <a:p>
            <a:fld id="{8606E2BD-215D-4621-A0CD-91F4087857CD}" type="slidenum">
              <a:rPr lang="ru-RU" smtClean="0"/>
              <a:t>1</a:t>
            </a:fld>
            <a:endParaRPr lang="ru-RU"/>
          </a:p>
        </p:txBody>
      </p:sp>
    </p:spTree>
    <p:extLst>
      <p:ext uri="{BB962C8B-B14F-4D97-AF65-F5344CB8AC3E}">
        <p14:creationId xmlns:p14="http://schemas.microsoft.com/office/powerpoint/2010/main" val="227075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Аполлон и Артемида-близнецы,</a:t>
            </a:r>
            <a:r>
              <a:rPr lang="ru-RU" baseline="0" dirty="0" smtClean="0"/>
              <a:t> дети </a:t>
            </a:r>
            <a:r>
              <a:rPr lang="ru-RU" baseline="0" dirty="0" err="1" smtClean="0"/>
              <a:t>Латоны</a:t>
            </a:r>
            <a:r>
              <a:rPr lang="ru-RU" baseline="0" dirty="0" smtClean="0"/>
              <a:t>.</a:t>
            </a:r>
            <a:endParaRPr lang="ru-RU" dirty="0"/>
          </a:p>
        </p:txBody>
      </p:sp>
      <p:sp>
        <p:nvSpPr>
          <p:cNvPr id="4" name="Номер слайда 3"/>
          <p:cNvSpPr>
            <a:spLocks noGrp="1"/>
          </p:cNvSpPr>
          <p:nvPr>
            <p:ph type="sldNum" sz="quarter" idx="10"/>
          </p:nvPr>
        </p:nvSpPr>
        <p:spPr/>
        <p:txBody>
          <a:bodyPr/>
          <a:lstStyle/>
          <a:p>
            <a:fld id="{8606E2BD-215D-4621-A0CD-91F4087857CD}" type="slidenum">
              <a:rPr lang="ru-RU" smtClean="0"/>
              <a:t>5</a:t>
            </a:fld>
            <a:endParaRPr lang="ru-RU"/>
          </a:p>
        </p:txBody>
      </p:sp>
    </p:spTree>
    <p:extLst>
      <p:ext uri="{BB962C8B-B14F-4D97-AF65-F5344CB8AC3E}">
        <p14:creationId xmlns:p14="http://schemas.microsoft.com/office/powerpoint/2010/main" val="256830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Акрополь</a:t>
            </a:r>
            <a:endParaRPr lang="ru-RU" dirty="0"/>
          </a:p>
        </p:txBody>
      </p:sp>
      <p:sp>
        <p:nvSpPr>
          <p:cNvPr id="4" name="Номер слайда 3"/>
          <p:cNvSpPr>
            <a:spLocks noGrp="1"/>
          </p:cNvSpPr>
          <p:nvPr>
            <p:ph type="sldNum" sz="quarter" idx="10"/>
          </p:nvPr>
        </p:nvSpPr>
        <p:spPr/>
        <p:txBody>
          <a:bodyPr/>
          <a:lstStyle/>
          <a:p>
            <a:fld id="{8606E2BD-215D-4621-A0CD-91F4087857CD}" type="slidenum">
              <a:rPr lang="ru-RU" smtClean="0"/>
              <a:t>11</a:t>
            </a:fld>
            <a:endParaRPr lang="ru-RU"/>
          </a:p>
        </p:txBody>
      </p:sp>
    </p:spTree>
    <p:extLst>
      <p:ext uri="{BB962C8B-B14F-4D97-AF65-F5344CB8AC3E}">
        <p14:creationId xmlns:p14="http://schemas.microsoft.com/office/powerpoint/2010/main" val="480017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Афинский Акрополь.</a:t>
            </a:r>
            <a:endParaRPr lang="ru-RU" dirty="0"/>
          </a:p>
        </p:txBody>
      </p:sp>
      <p:sp>
        <p:nvSpPr>
          <p:cNvPr id="4" name="Номер слайда 3"/>
          <p:cNvSpPr>
            <a:spLocks noGrp="1"/>
          </p:cNvSpPr>
          <p:nvPr>
            <p:ph type="sldNum" sz="quarter" idx="10"/>
          </p:nvPr>
        </p:nvSpPr>
        <p:spPr/>
        <p:txBody>
          <a:bodyPr/>
          <a:lstStyle/>
          <a:p>
            <a:fld id="{8606E2BD-215D-4621-A0CD-91F4087857CD}" type="slidenum">
              <a:rPr lang="ru-RU" smtClean="0"/>
              <a:t>12</a:t>
            </a:fld>
            <a:endParaRPr lang="ru-RU"/>
          </a:p>
        </p:txBody>
      </p:sp>
    </p:spTree>
    <p:extLst>
      <p:ext uri="{BB962C8B-B14F-4D97-AF65-F5344CB8AC3E}">
        <p14:creationId xmlns:p14="http://schemas.microsoft.com/office/powerpoint/2010/main" val="2460711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Древний Акрополь гордо возвышается над современными</a:t>
            </a:r>
            <a:r>
              <a:rPr lang="ru-RU" baseline="0" dirty="0" smtClean="0"/>
              <a:t> </a:t>
            </a:r>
            <a:r>
              <a:rPr lang="ru-RU" baseline="0" dirty="0" err="1" smtClean="0"/>
              <a:t>афинами</a:t>
            </a:r>
            <a:r>
              <a:rPr lang="ru-RU" baseline="0" dirty="0" smtClean="0"/>
              <a:t>.</a:t>
            </a:r>
            <a:endParaRPr lang="ru-RU" dirty="0"/>
          </a:p>
        </p:txBody>
      </p:sp>
      <p:sp>
        <p:nvSpPr>
          <p:cNvPr id="4" name="Номер слайда 3"/>
          <p:cNvSpPr>
            <a:spLocks noGrp="1"/>
          </p:cNvSpPr>
          <p:nvPr>
            <p:ph type="sldNum" sz="quarter" idx="10"/>
          </p:nvPr>
        </p:nvSpPr>
        <p:spPr/>
        <p:txBody>
          <a:bodyPr/>
          <a:lstStyle/>
          <a:p>
            <a:fld id="{8606E2BD-215D-4621-A0CD-91F4087857CD}" type="slidenum">
              <a:rPr lang="ru-RU" smtClean="0"/>
              <a:t>13</a:t>
            </a:fld>
            <a:endParaRPr lang="ru-RU"/>
          </a:p>
        </p:txBody>
      </p:sp>
    </p:spTree>
    <p:extLst>
      <p:ext uri="{BB962C8B-B14F-4D97-AF65-F5344CB8AC3E}">
        <p14:creationId xmlns:p14="http://schemas.microsoft.com/office/powerpoint/2010/main" val="246161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C1F4011-0DB3-47C4-93F5-7C5B3E543BD6}" type="datetimeFigureOut">
              <a:rPr lang="ru-RU" smtClean="0"/>
              <a:t>30.03.2014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64A29B-C448-40F8-81C3-A522EBC092E1}" type="slidenum">
              <a:rPr lang="ru-RU" smtClean="0"/>
              <a:t>‹#›</a:t>
            </a:fld>
            <a:endParaRPr lang="ru-RU"/>
          </a:p>
        </p:txBody>
      </p:sp>
    </p:spTree>
    <p:extLst>
      <p:ext uri="{BB962C8B-B14F-4D97-AF65-F5344CB8AC3E}">
        <p14:creationId xmlns:p14="http://schemas.microsoft.com/office/powerpoint/2010/main" val="30881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1F4011-0DB3-47C4-93F5-7C5B3E543BD6}" type="datetimeFigureOut">
              <a:rPr lang="ru-RU" smtClean="0"/>
              <a:t>30.03.2014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64A29B-C448-40F8-81C3-A522EBC092E1}" type="slidenum">
              <a:rPr lang="ru-RU" smtClean="0"/>
              <a:t>‹#›</a:t>
            </a:fld>
            <a:endParaRPr lang="ru-RU"/>
          </a:p>
        </p:txBody>
      </p:sp>
    </p:spTree>
    <p:extLst>
      <p:ext uri="{BB962C8B-B14F-4D97-AF65-F5344CB8AC3E}">
        <p14:creationId xmlns:p14="http://schemas.microsoft.com/office/powerpoint/2010/main" val="760254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1F4011-0DB3-47C4-93F5-7C5B3E543BD6}" type="datetimeFigureOut">
              <a:rPr lang="ru-RU" smtClean="0"/>
              <a:t>30.03.2014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64A29B-C448-40F8-81C3-A522EBC092E1}" type="slidenum">
              <a:rPr lang="ru-RU" smtClean="0"/>
              <a:t>‹#›</a:t>
            </a:fld>
            <a:endParaRPr lang="ru-RU"/>
          </a:p>
        </p:txBody>
      </p:sp>
    </p:spTree>
    <p:extLst>
      <p:ext uri="{BB962C8B-B14F-4D97-AF65-F5344CB8AC3E}">
        <p14:creationId xmlns:p14="http://schemas.microsoft.com/office/powerpoint/2010/main" val="370431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1F4011-0DB3-47C4-93F5-7C5B3E543BD6}" type="datetimeFigureOut">
              <a:rPr lang="ru-RU" smtClean="0"/>
              <a:t>30.03.2014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64A29B-C448-40F8-81C3-A522EBC092E1}" type="slidenum">
              <a:rPr lang="ru-RU" smtClean="0"/>
              <a:t>‹#›</a:t>
            </a:fld>
            <a:endParaRPr lang="ru-RU"/>
          </a:p>
        </p:txBody>
      </p:sp>
    </p:spTree>
    <p:extLst>
      <p:ext uri="{BB962C8B-B14F-4D97-AF65-F5344CB8AC3E}">
        <p14:creationId xmlns:p14="http://schemas.microsoft.com/office/powerpoint/2010/main" val="244105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1F4011-0DB3-47C4-93F5-7C5B3E543BD6}" type="datetimeFigureOut">
              <a:rPr lang="ru-RU" smtClean="0"/>
              <a:t>30.03.2014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64A29B-C448-40F8-81C3-A522EBC092E1}" type="slidenum">
              <a:rPr lang="ru-RU" smtClean="0"/>
              <a:t>‹#›</a:t>
            </a:fld>
            <a:endParaRPr lang="ru-RU"/>
          </a:p>
        </p:txBody>
      </p:sp>
    </p:spTree>
    <p:extLst>
      <p:ext uri="{BB962C8B-B14F-4D97-AF65-F5344CB8AC3E}">
        <p14:creationId xmlns:p14="http://schemas.microsoft.com/office/powerpoint/2010/main" val="47678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C1F4011-0DB3-47C4-93F5-7C5B3E543BD6}" type="datetimeFigureOut">
              <a:rPr lang="ru-RU" smtClean="0"/>
              <a:t>30.03.2014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64A29B-C448-40F8-81C3-A522EBC092E1}" type="slidenum">
              <a:rPr lang="ru-RU" smtClean="0"/>
              <a:t>‹#›</a:t>
            </a:fld>
            <a:endParaRPr lang="ru-RU"/>
          </a:p>
        </p:txBody>
      </p:sp>
    </p:spTree>
    <p:extLst>
      <p:ext uri="{BB962C8B-B14F-4D97-AF65-F5344CB8AC3E}">
        <p14:creationId xmlns:p14="http://schemas.microsoft.com/office/powerpoint/2010/main" val="280510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C1F4011-0DB3-47C4-93F5-7C5B3E543BD6}" type="datetimeFigureOut">
              <a:rPr lang="ru-RU" smtClean="0"/>
              <a:t>30.03.2014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164A29B-C448-40F8-81C3-A522EBC092E1}" type="slidenum">
              <a:rPr lang="ru-RU" smtClean="0"/>
              <a:t>‹#›</a:t>
            </a:fld>
            <a:endParaRPr lang="ru-RU"/>
          </a:p>
        </p:txBody>
      </p:sp>
    </p:spTree>
    <p:extLst>
      <p:ext uri="{BB962C8B-B14F-4D97-AF65-F5344CB8AC3E}">
        <p14:creationId xmlns:p14="http://schemas.microsoft.com/office/powerpoint/2010/main" val="173151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C1F4011-0DB3-47C4-93F5-7C5B3E543BD6}" type="datetimeFigureOut">
              <a:rPr lang="ru-RU" smtClean="0"/>
              <a:t>30.03.2014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164A29B-C448-40F8-81C3-A522EBC092E1}" type="slidenum">
              <a:rPr lang="ru-RU" smtClean="0"/>
              <a:t>‹#›</a:t>
            </a:fld>
            <a:endParaRPr lang="ru-RU"/>
          </a:p>
        </p:txBody>
      </p:sp>
    </p:spTree>
    <p:extLst>
      <p:ext uri="{BB962C8B-B14F-4D97-AF65-F5344CB8AC3E}">
        <p14:creationId xmlns:p14="http://schemas.microsoft.com/office/powerpoint/2010/main" val="144626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1F4011-0DB3-47C4-93F5-7C5B3E543BD6}" type="datetimeFigureOut">
              <a:rPr lang="ru-RU" smtClean="0"/>
              <a:t>30.03.2014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164A29B-C448-40F8-81C3-A522EBC092E1}" type="slidenum">
              <a:rPr lang="ru-RU" smtClean="0"/>
              <a:t>‹#›</a:t>
            </a:fld>
            <a:endParaRPr lang="ru-RU"/>
          </a:p>
        </p:txBody>
      </p:sp>
    </p:spTree>
    <p:extLst>
      <p:ext uri="{BB962C8B-B14F-4D97-AF65-F5344CB8AC3E}">
        <p14:creationId xmlns:p14="http://schemas.microsoft.com/office/powerpoint/2010/main" val="261072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1F4011-0DB3-47C4-93F5-7C5B3E543BD6}" type="datetimeFigureOut">
              <a:rPr lang="ru-RU" smtClean="0"/>
              <a:t>30.03.2014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64A29B-C448-40F8-81C3-A522EBC092E1}" type="slidenum">
              <a:rPr lang="ru-RU" smtClean="0"/>
              <a:t>‹#›</a:t>
            </a:fld>
            <a:endParaRPr lang="ru-RU"/>
          </a:p>
        </p:txBody>
      </p:sp>
    </p:spTree>
    <p:extLst>
      <p:ext uri="{BB962C8B-B14F-4D97-AF65-F5344CB8AC3E}">
        <p14:creationId xmlns:p14="http://schemas.microsoft.com/office/powerpoint/2010/main" val="639195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1F4011-0DB3-47C4-93F5-7C5B3E543BD6}" type="datetimeFigureOut">
              <a:rPr lang="ru-RU" smtClean="0"/>
              <a:t>30.03.2014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64A29B-C448-40F8-81C3-A522EBC092E1}" type="slidenum">
              <a:rPr lang="ru-RU" smtClean="0"/>
              <a:t>‹#›</a:t>
            </a:fld>
            <a:endParaRPr lang="ru-RU"/>
          </a:p>
        </p:txBody>
      </p:sp>
    </p:spTree>
    <p:extLst>
      <p:ext uri="{BB962C8B-B14F-4D97-AF65-F5344CB8AC3E}">
        <p14:creationId xmlns:p14="http://schemas.microsoft.com/office/powerpoint/2010/main" val="2264521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F4011-0DB3-47C4-93F5-7C5B3E543BD6}" type="datetimeFigureOut">
              <a:rPr lang="ru-RU" smtClean="0"/>
              <a:t>30.03.2014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4A29B-C448-40F8-81C3-A522EBC092E1}" type="slidenum">
              <a:rPr lang="ru-RU" smtClean="0"/>
              <a:t>‹#›</a:t>
            </a:fld>
            <a:endParaRPr lang="ru-RU"/>
          </a:p>
        </p:txBody>
      </p:sp>
    </p:spTree>
    <p:extLst>
      <p:ext uri="{BB962C8B-B14F-4D97-AF65-F5344CB8AC3E}">
        <p14:creationId xmlns:p14="http://schemas.microsoft.com/office/powerpoint/2010/main" val="140433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travels.co.ua/rus/greece/index.html"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8100294" cy="1446550"/>
          </a:xfrm>
          <a:prstGeom prst="rect">
            <a:avLst/>
          </a:prstGeom>
        </p:spPr>
        <p:txBody>
          <a:bodyPr wrap="none">
            <a:spAutoFit/>
          </a:bodyPr>
          <a:lstStyle/>
          <a:p>
            <a:pPr algn="ctr"/>
            <a:r>
              <a:rPr lang="ru-RU" sz="4400" b="1" dirty="0" smtClean="0">
                <a:solidFill>
                  <a:srgbClr val="C00000"/>
                </a:solidFill>
                <a:latin typeface="Arial Black" pitchFamily="34" charset="0"/>
              </a:rPr>
              <a:t>Акрополь</a:t>
            </a:r>
            <a:r>
              <a:rPr lang="ru-RU" sz="4400" b="1" dirty="0" smtClean="0">
                <a:latin typeface="Arial Black" pitchFamily="34" charset="0"/>
              </a:rPr>
              <a:t>-</a:t>
            </a:r>
          </a:p>
          <a:p>
            <a:pPr algn="ctr"/>
            <a:r>
              <a:rPr lang="ru-RU" sz="4400" b="1" dirty="0" smtClean="0">
                <a:solidFill>
                  <a:schemeClr val="tx2"/>
                </a:solidFill>
                <a:latin typeface="Arial Black" pitchFamily="34" charset="0"/>
              </a:rPr>
              <a:t>верхний город-крепость.</a:t>
            </a:r>
            <a:endParaRPr lang="ru-RU" sz="4400" b="1" dirty="0">
              <a:solidFill>
                <a:schemeClr val="tx2"/>
              </a:solidFill>
              <a:latin typeface="Arial Black" pitchFamily="34" charset="0"/>
            </a:endParaRPr>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3140968"/>
            <a:ext cx="1800200" cy="135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427984" y="5589240"/>
            <a:ext cx="4572000" cy="923330"/>
          </a:xfrm>
          <a:prstGeom prst="rect">
            <a:avLst/>
          </a:prstGeom>
        </p:spPr>
        <p:txBody>
          <a:bodyPr>
            <a:spAutoFit/>
          </a:bodyPr>
          <a:lstStyle/>
          <a:p>
            <a:r>
              <a:rPr lang="ru-RU" b="1" i="1" dirty="0">
                <a:solidFill>
                  <a:schemeClr val="tx2"/>
                </a:solidFill>
              </a:rPr>
              <a:t>Выполнила учитель начальных классов МБОУ «СОШ №1 г. </a:t>
            </a:r>
            <a:r>
              <a:rPr lang="ru-RU" b="1" i="1" dirty="0" err="1">
                <a:solidFill>
                  <a:schemeClr val="tx2"/>
                </a:solidFill>
              </a:rPr>
              <a:t>Семикаракорска</a:t>
            </a:r>
            <a:r>
              <a:rPr lang="ru-RU" b="1" i="1" dirty="0">
                <a:solidFill>
                  <a:schemeClr val="tx2"/>
                </a:solidFill>
              </a:rPr>
              <a:t>» </a:t>
            </a:r>
          </a:p>
          <a:p>
            <a:r>
              <a:rPr lang="ru-RU" b="1" i="1" dirty="0" err="1">
                <a:solidFill>
                  <a:schemeClr val="tx2"/>
                </a:solidFill>
              </a:rPr>
              <a:t>Листопадова</a:t>
            </a:r>
            <a:r>
              <a:rPr lang="ru-RU" b="1" i="1" dirty="0">
                <a:solidFill>
                  <a:schemeClr val="tx2"/>
                </a:solidFill>
              </a:rPr>
              <a:t> Г. В.</a:t>
            </a:r>
            <a:endParaRPr lang="ru-RU" b="1" i="1" dirty="0">
              <a:solidFill>
                <a:schemeClr val="tx2"/>
              </a:solidFill>
            </a:endParaRPr>
          </a:p>
        </p:txBody>
      </p:sp>
    </p:spTree>
    <p:extLst>
      <p:ext uri="{BB962C8B-B14F-4D97-AF65-F5344CB8AC3E}">
        <p14:creationId xmlns:p14="http://schemas.microsoft.com/office/powerpoint/2010/main" val="655666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8136904" cy="2862322"/>
          </a:xfrm>
          <a:prstGeom prst="rect">
            <a:avLst/>
          </a:prstGeom>
        </p:spPr>
        <p:txBody>
          <a:bodyPr wrap="square">
            <a:spAutoFit/>
          </a:bodyPr>
          <a:lstStyle/>
          <a:p>
            <a:r>
              <a:rPr lang="ru-RU" b="1" i="1" dirty="0">
                <a:solidFill>
                  <a:schemeClr val="tx2"/>
                </a:solidFill>
              </a:rPr>
              <a:t>В основе греческого каменного храма лежит мысль о разделении мирского начала от священного. Место, где находились избранные божества, должно было быть прочно ограждено со всех сторон. Толстые стены, сооружённые из камня или мрамора, должны были надёжно защищать фигуру божества от воровства, случайного прикосновения и даже простого любопытного взгляда</a:t>
            </a:r>
            <a:r>
              <a:rPr lang="ru-RU" b="1" i="1" dirty="0" smtClean="0">
                <a:solidFill>
                  <a:schemeClr val="tx2"/>
                </a:solidFill>
              </a:rPr>
              <a:t>.</a:t>
            </a:r>
          </a:p>
          <a:p>
            <a:r>
              <a:rPr lang="ru-RU" b="1" i="1" dirty="0" smtClean="0">
                <a:solidFill>
                  <a:schemeClr val="tx2"/>
                </a:solidFill>
              </a:rPr>
              <a:t>Самый ранний и самый простой тип храма- храм в антах. </a:t>
            </a:r>
            <a:r>
              <a:rPr lang="ru-RU" b="1" i="1" dirty="0" smtClean="0">
                <a:solidFill>
                  <a:srgbClr val="C00000"/>
                </a:solidFill>
              </a:rPr>
              <a:t>Анты </a:t>
            </a:r>
            <a:r>
              <a:rPr lang="ru-RU" b="1" i="1" dirty="0" smtClean="0">
                <a:solidFill>
                  <a:schemeClr val="tx2"/>
                </a:solidFill>
              </a:rPr>
              <a:t>в архитектуре (</a:t>
            </a:r>
            <a:r>
              <a:rPr lang="ru-RU" b="1" i="1" dirty="0" smtClean="0">
                <a:solidFill>
                  <a:srgbClr val="C00000"/>
                </a:solidFill>
              </a:rPr>
              <a:t>лат. </a:t>
            </a:r>
            <a:r>
              <a:rPr lang="ru-RU" b="1" i="1" dirty="0" err="1" smtClean="0">
                <a:solidFill>
                  <a:srgbClr val="C00000"/>
                </a:solidFill>
              </a:rPr>
              <a:t>antae</a:t>
            </a:r>
            <a:r>
              <a:rPr lang="ru-RU" b="1" i="1" dirty="0" smtClean="0">
                <a:solidFill>
                  <a:schemeClr val="tx2"/>
                </a:solidFill>
              </a:rPr>
              <a:t>), </a:t>
            </a:r>
            <a:r>
              <a:rPr lang="ru-RU" b="1" i="1" dirty="0" smtClean="0">
                <a:solidFill>
                  <a:srgbClr val="C00000"/>
                </a:solidFill>
              </a:rPr>
              <a:t>выступы продольных стен здания, ограждающие вход и одновременно выполняющие функцию опоры для карниза. </a:t>
            </a:r>
          </a:p>
          <a:p>
            <a:r>
              <a:rPr lang="ru-RU" dirty="0" smtClean="0"/>
              <a:t> </a:t>
            </a: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193"/>
          <a:stretch/>
        </p:blipFill>
        <p:spPr bwMode="auto">
          <a:xfrm>
            <a:off x="6588224" y="3573016"/>
            <a:ext cx="1591444" cy="219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992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1700808"/>
            <a:ext cx="2129109" cy="523220"/>
          </a:xfrm>
          <a:prstGeom prst="rect">
            <a:avLst/>
          </a:prstGeom>
        </p:spPr>
        <p:txBody>
          <a:bodyPr wrap="none">
            <a:spAutoFit/>
          </a:bodyPr>
          <a:lstStyle/>
          <a:p>
            <a:r>
              <a:rPr lang="ru-RU" sz="2800" b="1" dirty="0" smtClean="0">
                <a:solidFill>
                  <a:schemeClr val="tx2"/>
                </a:solidFill>
                <a:latin typeface="Arial Black" pitchFamily="34" charset="0"/>
              </a:rPr>
              <a:t>Акрополь</a:t>
            </a:r>
            <a:endParaRPr lang="ru-RU" sz="2800" b="1" dirty="0">
              <a:solidFill>
                <a:schemeClr val="tx2"/>
              </a:solidFill>
              <a:latin typeface="Arial Black" pitchFamily="34" charset="0"/>
            </a:endParaRP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649"/>
          <a:stretch/>
        </p:blipFill>
        <p:spPr bwMode="auto">
          <a:xfrm>
            <a:off x="6630520" y="1844824"/>
            <a:ext cx="1505368" cy="1076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79512" y="2348880"/>
            <a:ext cx="8640960" cy="3693319"/>
          </a:xfrm>
          <a:prstGeom prst="rect">
            <a:avLst/>
          </a:prstGeom>
        </p:spPr>
        <p:txBody>
          <a:bodyPr wrap="square">
            <a:spAutoFit/>
          </a:bodyPr>
          <a:lstStyle/>
          <a:p>
            <a:r>
              <a:rPr lang="ru-RU" b="1" dirty="0" smtClean="0">
                <a:solidFill>
                  <a:schemeClr val="tx2"/>
                </a:solidFill>
              </a:rPr>
              <a:t>(греч. "высокий город"), </a:t>
            </a:r>
            <a:r>
              <a:rPr lang="ru-RU" b="1" i="1" dirty="0" smtClean="0">
                <a:solidFill>
                  <a:srgbClr val="C00000"/>
                </a:solidFill>
              </a:rPr>
              <a:t>в Афинах,</a:t>
            </a:r>
          </a:p>
          <a:p>
            <a:r>
              <a:rPr lang="ru-RU" b="1" i="1" dirty="0" smtClean="0">
                <a:solidFill>
                  <a:srgbClr val="C00000"/>
                </a:solidFill>
              </a:rPr>
              <a:t> большая сложенная известняком</a:t>
            </a:r>
          </a:p>
          <a:p>
            <a:r>
              <a:rPr lang="ru-RU" b="1" i="1" dirty="0" smtClean="0">
                <a:solidFill>
                  <a:srgbClr val="C00000"/>
                </a:solidFill>
              </a:rPr>
              <a:t> скала, возвышающаяся над </a:t>
            </a:r>
          </a:p>
          <a:p>
            <a:r>
              <a:rPr lang="ru-RU" b="1" i="1" dirty="0" smtClean="0">
                <a:solidFill>
                  <a:srgbClr val="C00000"/>
                </a:solidFill>
              </a:rPr>
              <a:t>окружающим городом на 70-80 м,</a:t>
            </a:r>
          </a:p>
          <a:p>
            <a:r>
              <a:rPr lang="ru-RU" b="1" i="1" dirty="0" smtClean="0">
                <a:solidFill>
                  <a:srgbClr val="C00000"/>
                </a:solidFill>
              </a:rPr>
              <a:t> с почти плоской площадкой </a:t>
            </a:r>
          </a:p>
          <a:p>
            <a:r>
              <a:rPr lang="ru-RU" b="1" i="1" dirty="0" smtClean="0">
                <a:solidFill>
                  <a:srgbClr val="C00000"/>
                </a:solidFill>
              </a:rPr>
              <a:t>наверху (максимальные размеры </a:t>
            </a:r>
          </a:p>
          <a:p>
            <a:r>
              <a:rPr lang="ru-RU" b="1" i="1" dirty="0" smtClean="0">
                <a:solidFill>
                  <a:srgbClr val="C00000"/>
                </a:solidFill>
              </a:rPr>
              <a:t>270м*155 м) и крутыми склонами со всех сторон, кроме западной. </a:t>
            </a:r>
          </a:p>
          <a:p>
            <a:r>
              <a:rPr lang="ru-RU" b="1" i="1" dirty="0" smtClean="0">
                <a:solidFill>
                  <a:srgbClr val="C00000"/>
                </a:solidFill>
              </a:rPr>
              <a:t>С древних времен это было естественное убежище окрестных </a:t>
            </a:r>
          </a:p>
          <a:p>
            <a:r>
              <a:rPr lang="ru-RU" b="1" i="1" dirty="0" smtClean="0">
                <a:solidFill>
                  <a:srgbClr val="C00000"/>
                </a:solidFill>
              </a:rPr>
              <a:t>жителей в случае вражеских набегов. Акрополь стал обитаемым с позднего каменного века, вероятно около 4000 лет  до н.э. В древней крепости были укрепленные ворота на западе и потайной выход с северо-восточной стороны. Воду в изобилии давал скрытый в скале источник, к которому спускались по хитроумно устроенной лестнице.</a:t>
            </a:r>
            <a:endParaRPr lang="ru-RU" b="1" i="1" dirty="0">
              <a:solidFill>
                <a:srgbClr val="C00000"/>
              </a:solidFill>
            </a:endParaRPr>
          </a:p>
        </p:txBody>
      </p:sp>
    </p:spTree>
    <p:extLst>
      <p:ext uri="{BB962C8B-B14F-4D97-AF65-F5344CB8AC3E}">
        <p14:creationId xmlns:p14="http://schemas.microsoft.com/office/powerpoint/2010/main" val="192283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0443" y="2636912"/>
            <a:ext cx="2363689" cy="164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347864" y="5877272"/>
            <a:ext cx="2526269" cy="400110"/>
          </a:xfrm>
          <a:prstGeom prst="rect">
            <a:avLst/>
          </a:prstGeom>
        </p:spPr>
        <p:txBody>
          <a:bodyPr wrap="none">
            <a:spAutoFit/>
          </a:bodyPr>
          <a:lstStyle/>
          <a:p>
            <a:r>
              <a:rPr lang="ru-RU" sz="2000" b="1" dirty="0" smtClean="0">
                <a:solidFill>
                  <a:srgbClr val="C00000"/>
                </a:solidFill>
              </a:rPr>
              <a:t>Афинский Акрополь.</a:t>
            </a:r>
            <a:endParaRPr lang="ru-RU" sz="2000" b="1" dirty="0">
              <a:solidFill>
                <a:srgbClr val="C00000"/>
              </a:solidFill>
            </a:endParaRPr>
          </a:p>
        </p:txBody>
      </p:sp>
    </p:spTree>
    <p:extLst>
      <p:ext uri="{BB962C8B-B14F-4D97-AF65-F5344CB8AC3E}">
        <p14:creationId xmlns:p14="http://schemas.microsoft.com/office/powerpoint/2010/main" val="2573613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2420888"/>
            <a:ext cx="1368152" cy="102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65648" y="5221382"/>
            <a:ext cx="4572000" cy="707886"/>
          </a:xfrm>
          <a:prstGeom prst="rect">
            <a:avLst/>
          </a:prstGeom>
        </p:spPr>
        <p:txBody>
          <a:bodyPr>
            <a:spAutoFit/>
          </a:bodyPr>
          <a:lstStyle/>
          <a:p>
            <a:pPr algn="ctr"/>
            <a:r>
              <a:rPr lang="ru-RU" sz="2000" b="1" dirty="0" smtClean="0">
                <a:solidFill>
                  <a:srgbClr val="C00000"/>
                </a:solidFill>
              </a:rPr>
              <a:t>Древний Акрополь гордо возвышается над современными</a:t>
            </a:r>
            <a:r>
              <a:rPr lang="ru-RU" sz="2000" b="1" baseline="0" dirty="0" smtClean="0">
                <a:solidFill>
                  <a:srgbClr val="C00000"/>
                </a:solidFill>
              </a:rPr>
              <a:t> </a:t>
            </a:r>
            <a:r>
              <a:rPr lang="ru-RU" sz="2000" b="1" dirty="0">
                <a:solidFill>
                  <a:srgbClr val="C00000"/>
                </a:solidFill>
              </a:rPr>
              <a:t>А</a:t>
            </a:r>
            <a:r>
              <a:rPr lang="ru-RU" sz="2000" b="1" baseline="0" dirty="0" smtClean="0">
                <a:solidFill>
                  <a:srgbClr val="C00000"/>
                </a:solidFill>
              </a:rPr>
              <a:t>финами.</a:t>
            </a:r>
            <a:endParaRPr lang="ru-RU" sz="2000" b="1" dirty="0">
              <a:solidFill>
                <a:srgbClr val="C00000"/>
              </a:solidFill>
            </a:endParaRPr>
          </a:p>
        </p:txBody>
      </p:sp>
    </p:spTree>
    <p:extLst>
      <p:ext uri="{BB962C8B-B14F-4D97-AF65-F5344CB8AC3E}">
        <p14:creationId xmlns:p14="http://schemas.microsoft.com/office/powerpoint/2010/main" val="173433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8982"/>
          <a:stretch/>
        </p:blipFill>
        <p:spPr bwMode="auto">
          <a:xfrm>
            <a:off x="1259632" y="1097570"/>
            <a:ext cx="1296144" cy="114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211960" y="260648"/>
            <a:ext cx="4572000" cy="3539430"/>
          </a:xfrm>
          <a:prstGeom prst="rect">
            <a:avLst/>
          </a:prstGeom>
        </p:spPr>
        <p:txBody>
          <a:bodyPr>
            <a:spAutoFit/>
          </a:bodyPr>
          <a:lstStyle/>
          <a:p>
            <a:r>
              <a:rPr lang="ru-RU" sz="1600" b="1" i="1" dirty="0" err="1" smtClean="0">
                <a:solidFill>
                  <a:schemeClr val="tx2"/>
                </a:solidFill>
              </a:rPr>
              <a:t>Латона</a:t>
            </a:r>
            <a:r>
              <a:rPr lang="ru-RU" sz="1600" b="1" i="1" dirty="0" smtClean="0">
                <a:solidFill>
                  <a:schemeClr val="tx2"/>
                </a:solidFill>
              </a:rPr>
              <a:t>, мать Аполлона и Артемиды, жена Зевса, который оставил её ради Геры; у древних греков богиня, мать Аполлона и Артемиды, покровительница рожениц. Богиня очень древняя и почтенная, но практически ничем, кроме своих детей, не известная. </a:t>
            </a:r>
            <a:r>
              <a:rPr lang="ru-RU" sz="1600" b="1" i="1" dirty="0" err="1" smtClean="0">
                <a:solidFill>
                  <a:schemeClr val="tx2"/>
                </a:solidFill>
              </a:rPr>
              <a:t>Латона</a:t>
            </a:r>
            <a:r>
              <a:rPr lang="ru-RU" sz="1600" b="1" i="1" dirty="0" smtClean="0">
                <a:solidFill>
                  <a:schemeClr val="tx2"/>
                </a:solidFill>
              </a:rPr>
              <a:t> - страдающая мать. Беременность и роды дались ей очень нелегко: во время беременности ее (как водится) преследовала злобная Гера, и </a:t>
            </a:r>
            <a:r>
              <a:rPr lang="ru-RU" sz="1600" b="1" i="1" dirty="0" err="1" smtClean="0">
                <a:solidFill>
                  <a:schemeClr val="tx2"/>
                </a:solidFill>
              </a:rPr>
              <a:t>Латона</a:t>
            </a:r>
            <a:r>
              <a:rPr lang="ru-RU" sz="1600" b="1" i="1" dirty="0" smtClean="0">
                <a:solidFill>
                  <a:schemeClr val="tx2"/>
                </a:solidFill>
              </a:rPr>
              <a:t> скиталась по всей Элладе, не в силах оставаться на одном месте. Рожала она девять суток, и только чудом смогла все-таки произвести на свет своих божественных близнецов. </a:t>
            </a:r>
          </a:p>
        </p:txBody>
      </p:sp>
      <p:sp>
        <p:nvSpPr>
          <p:cNvPr id="3" name="Прямоугольник 2"/>
          <p:cNvSpPr/>
          <p:nvPr/>
        </p:nvSpPr>
        <p:spPr>
          <a:xfrm>
            <a:off x="159946" y="3933056"/>
            <a:ext cx="8046640" cy="2308324"/>
          </a:xfrm>
          <a:prstGeom prst="rect">
            <a:avLst/>
          </a:prstGeom>
        </p:spPr>
        <p:txBody>
          <a:bodyPr wrap="square">
            <a:spAutoFit/>
          </a:bodyPr>
          <a:lstStyle/>
          <a:p>
            <a:r>
              <a:rPr lang="ru-RU" sz="1600" b="1" i="1" dirty="0" smtClean="0">
                <a:solidFill>
                  <a:schemeClr val="tx2"/>
                </a:solidFill>
              </a:rPr>
              <a:t>А не успела родить - как пришлось ей с детьми на руках спасаться от дракона Пифона.</a:t>
            </a:r>
          </a:p>
          <a:p>
            <a:r>
              <a:rPr lang="ru-RU" sz="1600" b="1" i="1" dirty="0" smtClean="0">
                <a:solidFill>
                  <a:schemeClr val="tx2"/>
                </a:solidFill>
              </a:rPr>
              <a:t>Но все эти треволнения закончились благополучно, и дальше дети приносили </a:t>
            </a:r>
            <a:r>
              <a:rPr lang="ru-RU" sz="1600" b="1" i="1" dirty="0" err="1" smtClean="0">
                <a:solidFill>
                  <a:schemeClr val="tx2"/>
                </a:solidFill>
              </a:rPr>
              <a:t>Латоне</a:t>
            </a:r>
            <a:r>
              <a:rPr lang="ru-RU" sz="1600" b="1" i="1" dirty="0" smtClean="0">
                <a:solidFill>
                  <a:schemeClr val="tx2"/>
                </a:solidFill>
              </a:rPr>
              <a:t> только радость. Оба выросли такими, что ими можно гордиться! Аполлон и Артемида нежно любят мать, защищают ее и требуют к ней уважения, в том числе и очень жесткими мерами (как в истории с Ниобой) - а она, в свою очередь, с радостью и гордостью следит за успехами детей и помогает им, если что-то не ладится. Когда Аполлон однажды, по молодости лет, сильно разозлил Зевса и едва не угодил в Тартар - именно </a:t>
            </a:r>
            <a:r>
              <a:rPr lang="ru-RU" sz="1600" b="1" i="1" dirty="0" err="1" smtClean="0">
                <a:solidFill>
                  <a:schemeClr val="tx2"/>
                </a:solidFill>
              </a:rPr>
              <a:t>Латона</a:t>
            </a:r>
            <a:r>
              <a:rPr lang="ru-RU" sz="1600" b="1" i="1" dirty="0" smtClean="0">
                <a:solidFill>
                  <a:schemeClr val="tx2"/>
                </a:solidFill>
              </a:rPr>
              <a:t> умолила царя богов смягчить ему наказание.</a:t>
            </a:r>
            <a:endParaRPr lang="ru-RU" sz="1600" b="1" i="1" dirty="0">
              <a:solidFill>
                <a:schemeClr val="tx2"/>
              </a:solidFill>
            </a:endParaRPr>
          </a:p>
        </p:txBody>
      </p:sp>
    </p:spTree>
    <p:extLst>
      <p:ext uri="{BB962C8B-B14F-4D97-AF65-F5344CB8AC3E}">
        <p14:creationId xmlns:p14="http://schemas.microsoft.com/office/powerpoint/2010/main" val="1287717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5856" y="764704"/>
            <a:ext cx="5274840" cy="5324535"/>
          </a:xfrm>
          <a:prstGeom prst="rect">
            <a:avLst/>
          </a:prstGeom>
        </p:spPr>
        <p:txBody>
          <a:bodyPr wrap="square">
            <a:spAutoFit/>
          </a:bodyPr>
          <a:lstStyle/>
          <a:p>
            <a:r>
              <a:rPr lang="ru-RU" sz="2000" b="1" i="1" dirty="0" smtClean="0">
                <a:solidFill>
                  <a:schemeClr val="tx2"/>
                </a:solidFill>
              </a:rPr>
              <a:t>Зевс— в древнегреческой мифологии бог неба, грома и молний, ведающий всем миром. Главный из богов-олимпийцев. Он распределяет добро и зло на земле, вложил в людей стыд и совесть. Зевс — грозная карающая сила, иногда его ассоциируют с судьбой, он может предвидеть будущее. Он возвещает предначертания судьбы с помощью сновидений, а также грома и молний. Весь общественный порядок был построен Зевсом, он покровитель городской жизни, защитник обиженных и покровитель молящих, подарил людям законы, установил власть царей, также охраняет семью и дом, следит за соблюдением традиций и обычаев. Ему повинуются другие боги.</a:t>
            </a:r>
            <a:endParaRPr lang="ru-RU" sz="2000" b="1" i="1" dirty="0">
              <a:solidFill>
                <a:schemeClr val="tx2"/>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999208"/>
            <a:ext cx="864096" cy="137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713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1" y="2128392"/>
            <a:ext cx="576065" cy="964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563888" y="620688"/>
            <a:ext cx="5328592" cy="4801314"/>
          </a:xfrm>
          <a:prstGeom prst="rect">
            <a:avLst/>
          </a:prstGeom>
        </p:spPr>
        <p:txBody>
          <a:bodyPr wrap="square">
            <a:spAutoFit/>
          </a:bodyPr>
          <a:lstStyle/>
          <a:p>
            <a:r>
              <a:rPr lang="ru-RU" b="1" i="1" dirty="0" smtClean="0">
                <a:solidFill>
                  <a:schemeClr val="tx2"/>
                </a:solidFill>
              </a:rPr>
              <a:t>Гера была царицей Олимпийских богов и богиней женщин и брака. Она была также богиней неба и звездных небес. Гера обычно изображалась как красавица, носящая корону и держащая королевский лотос. Иногда она держала королевского льва или кукушку или ястреба.</a:t>
            </a:r>
          </a:p>
          <a:p>
            <a:r>
              <a:rPr lang="ru-RU" b="1" i="1" dirty="0" smtClean="0">
                <a:solidFill>
                  <a:schemeClr val="tx2"/>
                </a:solidFill>
              </a:rPr>
              <a:t>Брак Зевса и Геры долго был тайным, и только через 300 лет она взошла на Олимп верховной богиней и законной супругой.</a:t>
            </a:r>
          </a:p>
          <a:p>
            <a:r>
              <a:rPr lang="ru-RU" b="1" i="1" dirty="0" smtClean="0">
                <a:solidFill>
                  <a:schemeClr val="tx2"/>
                </a:solidFill>
              </a:rPr>
              <a:t> Гера царствует на Олимпе. Как главной богине ей дано право повелевать дождями, громами и молниями. Она может вызывать грозные бури и темные дождевые тучи и считается покровительницей влаги. К ней, повелительнице природы, греки обращались с молитвой о дожде и щедром урожае. Поэтому часто она появляется в сопровождении Ириды – радуги.</a:t>
            </a:r>
            <a:endParaRPr lang="ru-RU" b="1" i="1" dirty="0">
              <a:solidFill>
                <a:schemeClr val="tx2"/>
              </a:solidFill>
            </a:endParaRPr>
          </a:p>
        </p:txBody>
      </p:sp>
    </p:spTree>
    <p:extLst>
      <p:ext uri="{BB962C8B-B14F-4D97-AF65-F5344CB8AC3E}">
        <p14:creationId xmlns:p14="http://schemas.microsoft.com/office/powerpoint/2010/main" val="2651895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9978" y="3015622"/>
            <a:ext cx="1392155" cy="104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093979" y="5013176"/>
            <a:ext cx="4572000" cy="646331"/>
          </a:xfrm>
          <a:prstGeom prst="rect">
            <a:avLst/>
          </a:prstGeom>
        </p:spPr>
        <p:txBody>
          <a:bodyPr>
            <a:spAutoFit/>
          </a:bodyPr>
          <a:lstStyle/>
          <a:p>
            <a:pPr algn="ctr"/>
            <a:r>
              <a:rPr lang="ru-RU" b="1" dirty="0" smtClean="0">
                <a:solidFill>
                  <a:srgbClr val="C00000"/>
                </a:solidFill>
              </a:rPr>
              <a:t>Аполлон и Артемида-близнецы,</a:t>
            </a:r>
            <a:r>
              <a:rPr lang="ru-RU" b="1" baseline="0" dirty="0" smtClean="0">
                <a:solidFill>
                  <a:srgbClr val="C00000"/>
                </a:solidFill>
              </a:rPr>
              <a:t> дети </a:t>
            </a:r>
            <a:r>
              <a:rPr lang="ru-RU" b="1" baseline="0" dirty="0" err="1" smtClean="0">
                <a:solidFill>
                  <a:srgbClr val="C00000"/>
                </a:solidFill>
              </a:rPr>
              <a:t>Латоны</a:t>
            </a:r>
            <a:r>
              <a:rPr lang="ru-RU" b="1" baseline="0" dirty="0" smtClean="0">
                <a:solidFill>
                  <a:srgbClr val="C00000"/>
                </a:solidFill>
              </a:rPr>
              <a:t>.</a:t>
            </a:r>
            <a:endParaRPr lang="ru-RU" b="1" dirty="0">
              <a:solidFill>
                <a:srgbClr val="C00000"/>
              </a:solidFill>
            </a:endParaRPr>
          </a:p>
        </p:txBody>
      </p:sp>
    </p:spTree>
    <p:extLst>
      <p:ext uri="{BB962C8B-B14F-4D97-AF65-F5344CB8AC3E}">
        <p14:creationId xmlns:p14="http://schemas.microsoft.com/office/powerpoint/2010/main" val="685940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63888" y="1218781"/>
            <a:ext cx="4446240" cy="4093428"/>
          </a:xfrm>
          <a:prstGeom prst="rect">
            <a:avLst/>
          </a:prstGeom>
        </p:spPr>
        <p:txBody>
          <a:bodyPr wrap="square">
            <a:spAutoFit/>
          </a:bodyPr>
          <a:lstStyle/>
          <a:p>
            <a:r>
              <a:rPr lang="ru-RU" sz="2000" b="1" i="1" dirty="0" smtClean="0">
                <a:solidFill>
                  <a:schemeClr val="tx2"/>
                </a:solidFill>
              </a:rPr>
              <a:t>Аполлон, ( «лучезарный» ) — в греческой мифологии златокудрый, </a:t>
            </a:r>
            <a:r>
              <a:rPr lang="ru-RU" sz="2000" b="1" i="1" dirty="0" err="1" smtClean="0">
                <a:solidFill>
                  <a:schemeClr val="tx2"/>
                </a:solidFill>
              </a:rPr>
              <a:t>сребролукий</a:t>
            </a:r>
            <a:r>
              <a:rPr lang="ru-RU" sz="2000" b="1" i="1" dirty="0" smtClean="0">
                <a:solidFill>
                  <a:schemeClr val="tx2"/>
                </a:solidFill>
              </a:rPr>
              <a:t> бог — охранитель стад, света (солнечный свет символизировался его золотыми стрелами), наук и искусств, бог-врачеватель, предводитель и покровитель муз, дорог, путников и мореходов, предсказатель будущего, также Аполлон очищал людей, совершавших убийство. Олицетворял Солнце (а его сестра-близнец Артемида — Луну).</a:t>
            </a:r>
            <a:endParaRPr lang="ru-RU" sz="2000" b="1" i="1" dirty="0">
              <a:solidFill>
                <a:schemeClr val="tx2"/>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3628" y="2325235"/>
            <a:ext cx="756084" cy="1128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302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5541845" cy="6001643"/>
          </a:xfrm>
          <a:prstGeom prst="rect">
            <a:avLst/>
          </a:prstGeom>
        </p:spPr>
        <p:txBody>
          <a:bodyPr wrap="square">
            <a:spAutoFit/>
          </a:bodyPr>
          <a:lstStyle/>
          <a:p>
            <a:r>
              <a:rPr lang="ru-RU" sz="1600" b="1" i="1" dirty="0" smtClean="0">
                <a:solidFill>
                  <a:schemeClr val="tx2"/>
                </a:solidFill>
              </a:rPr>
              <a:t>Артемида, греч. (у римлян Диана) — всегда юная дева, сестра-близнец Аполлона, Артемида родилась на острове Делос, дочь Лето (Латаны) и Зевса. Она очень любила мать и брата, заботилась обо всем, что растет в лесу и в поле, а также о диких животных. Она любила охотиться и вечно носилась по лесам и полям с колчаном стрел и копьем в сопровождении любимой лани. Артемида ходила в короткой одежде охотницы, очень метко стреляла.  </a:t>
            </a:r>
          </a:p>
          <a:p>
            <a:r>
              <a:rPr lang="ru-RU" sz="1600" b="1" i="1" dirty="0" smtClean="0">
                <a:solidFill>
                  <a:schemeClr val="tx2"/>
                </a:solidFill>
              </a:rPr>
              <a:t>Ее сопровождали нимфы и свора собак. Любила Артемида не только охоту, но и уединение, прохладные гроты, увитые зеленью, и горе тому смертному, кто нарушит ее покой. Юный охотник </a:t>
            </a:r>
            <a:r>
              <a:rPr lang="ru-RU" sz="1600" b="1" i="1" dirty="0" err="1" smtClean="0">
                <a:solidFill>
                  <a:schemeClr val="tx2"/>
                </a:solidFill>
              </a:rPr>
              <a:t>Актеон</a:t>
            </a:r>
            <a:r>
              <a:rPr lang="ru-RU" sz="1600" b="1" i="1" dirty="0" smtClean="0">
                <a:solidFill>
                  <a:schemeClr val="tx2"/>
                </a:solidFill>
              </a:rPr>
              <a:t> был превращен в оленя только за то, что осмелился взглянуть на прекрасную Артемиду. Устав от охоты, она  </a:t>
            </a:r>
          </a:p>
          <a:p>
            <a:r>
              <a:rPr lang="ru-RU" sz="1600" b="1" i="1" dirty="0" smtClean="0">
                <a:solidFill>
                  <a:schemeClr val="tx2"/>
                </a:solidFill>
              </a:rPr>
              <a:t>несется к брату Аполлону в Дельфы и там водит хороводы с нимфами, и музами. В хороводе она прекраснее всех и выше всех на целую голову. Как сестра бога света она часто отождествляется с лунным светом и с богиней Селеной. В честь нее был построен знаменитый храм в Эфесе. Люди приходили в этот храм, чтобы получить от Артемиды благословение на счастливый брак и рождение ребенка. Считали также, что она вызывает рост трав, цветов и деревьев</a:t>
            </a:r>
            <a:endParaRPr lang="ru-RU" sz="1600" b="1" i="1" dirty="0">
              <a:solidFill>
                <a:schemeClr val="tx2"/>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908720"/>
            <a:ext cx="1328737" cy="228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58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3968" y="2984743"/>
            <a:ext cx="4572000" cy="3416320"/>
          </a:xfrm>
          <a:prstGeom prst="rect">
            <a:avLst/>
          </a:prstGeom>
        </p:spPr>
        <p:txBody>
          <a:bodyPr>
            <a:spAutoFit/>
          </a:bodyPr>
          <a:lstStyle/>
          <a:p>
            <a:r>
              <a:rPr lang="ru-RU" b="1" i="1" dirty="0" smtClean="0">
                <a:solidFill>
                  <a:schemeClr val="tx2"/>
                </a:solidFill>
              </a:rPr>
              <a:t>Деметра - богиня плодородия и земледелия, подательница жизни и покровительница всего живого на земле. Само имя ее означает то ли "Богиня-Мать", то ли "Мать-Земля". Она научила людей сеять зерно и печь хлеб, она управляет сменой времен года. Изображают ее в виде высокой статной женщины зрелых лет, иногда с обнаженной грудью, с колосьями в руках; ее появлению сопутствует аромат зерна и спелых плодов.</a:t>
            </a:r>
            <a:endParaRPr lang="ru-RU" b="1" i="1" dirty="0">
              <a:solidFill>
                <a:schemeClr val="tx2"/>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439761"/>
            <a:ext cx="1152128" cy="1539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848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1" y="5335572"/>
            <a:ext cx="1536025" cy="115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188640"/>
            <a:ext cx="7848872" cy="5078313"/>
          </a:xfrm>
          <a:prstGeom prst="rect">
            <a:avLst/>
          </a:prstGeom>
        </p:spPr>
        <p:txBody>
          <a:bodyPr wrap="square">
            <a:spAutoFit/>
          </a:bodyPr>
          <a:lstStyle/>
          <a:p>
            <a:r>
              <a:rPr lang="ru-RU" b="1" dirty="0">
                <a:solidFill>
                  <a:srgbClr val="C00000"/>
                </a:solidFill>
              </a:rPr>
              <a:t>Греческий храм</a:t>
            </a:r>
            <a:r>
              <a:rPr lang="ru-RU" dirty="0">
                <a:solidFill>
                  <a:srgbClr val="C00000"/>
                </a:solidFill>
              </a:rPr>
              <a:t> </a:t>
            </a:r>
            <a:r>
              <a:rPr lang="ru-RU" dirty="0"/>
              <a:t>– </a:t>
            </a:r>
            <a:r>
              <a:rPr lang="ru-RU" b="1" i="1" dirty="0">
                <a:solidFill>
                  <a:schemeClr val="tx2"/>
                </a:solidFill>
              </a:rPr>
              <a:t>не просто общинное здание, а жилище божества.</a:t>
            </a:r>
          </a:p>
          <a:p>
            <a:r>
              <a:rPr lang="ru-RU" b="1" i="1" dirty="0">
                <a:solidFill>
                  <a:schemeClr val="tx2"/>
                </a:solidFill>
              </a:rPr>
              <a:t>В те времена, когда древние греки </a:t>
            </a:r>
            <a:r>
              <a:rPr lang="ru-RU" b="1" i="1" dirty="0" smtClean="0">
                <a:solidFill>
                  <a:schemeClr val="tx2"/>
                </a:solidFill>
              </a:rPr>
              <a:t> </a:t>
            </a:r>
            <a:r>
              <a:rPr lang="ru-RU" b="1" i="1" dirty="0">
                <a:solidFill>
                  <a:schemeClr val="tx2"/>
                </a:solidFill>
              </a:rPr>
              <a:t>чествовали Зевса как незримое божество, у них отсутствовала необходимость построения храмовых комплексов. Только с поклонением священным символам и изображениям пробудилась потребность построения храмов – жилых зданий для почитаемых богов</a:t>
            </a:r>
            <a:r>
              <a:rPr lang="ru-RU" b="1" i="1" dirty="0" smtClean="0">
                <a:solidFill>
                  <a:schemeClr val="tx2"/>
                </a:solidFill>
              </a:rPr>
              <a:t>.</a:t>
            </a:r>
          </a:p>
          <a:p>
            <a:r>
              <a:rPr lang="ru-RU" b="1" i="1" dirty="0">
                <a:solidFill>
                  <a:schemeClr val="tx2"/>
                </a:solidFill>
              </a:rPr>
              <a:t>Проще всего в качестве жилища было использовать обычное дерево. Поэтому первыми храмами в </a:t>
            </a:r>
            <a:r>
              <a:rPr lang="ru-RU" b="1" i="1" u="sng" dirty="0">
                <a:solidFill>
                  <a:schemeClr val="tx2"/>
                </a:solidFill>
                <a:hlinkClick r:id="rId3"/>
              </a:rPr>
              <a:t>Греции</a:t>
            </a:r>
            <a:r>
              <a:rPr lang="ru-RU" b="1" i="1" dirty="0">
                <a:solidFill>
                  <a:schemeClr val="tx2"/>
                </a:solidFill>
              </a:rPr>
              <a:t> являлись обычные лесные святилища. Так, например, статуя Аполлона выставлялась в лавровом кустарнике, а статуя Артемиды – в стволе кедра или вяза. Затем появилась потребность предоставления богам более надёжного жилища, что привело к появлению храмовой архитектуры. </a:t>
            </a:r>
            <a:endParaRPr lang="ru-RU" b="1" i="1" dirty="0" smtClean="0">
              <a:solidFill>
                <a:schemeClr val="tx2"/>
              </a:solidFill>
            </a:endParaRPr>
          </a:p>
          <a:p>
            <a:r>
              <a:rPr lang="ru-RU" b="1" i="1" dirty="0" smtClean="0">
                <a:solidFill>
                  <a:schemeClr val="tx2"/>
                </a:solidFill>
              </a:rPr>
              <a:t>Сначала </a:t>
            </a:r>
            <a:r>
              <a:rPr lang="ru-RU" b="1" i="1" dirty="0">
                <a:solidFill>
                  <a:schemeClr val="tx2"/>
                </a:solidFill>
              </a:rPr>
              <a:t>греки </a:t>
            </a:r>
            <a:r>
              <a:rPr lang="ru-RU" b="1" i="1" dirty="0" smtClean="0">
                <a:solidFill>
                  <a:schemeClr val="tx2"/>
                </a:solidFill>
              </a:rPr>
              <a:t>для </a:t>
            </a:r>
            <a:r>
              <a:rPr lang="ru-RU" b="1" i="1" dirty="0">
                <a:solidFill>
                  <a:schemeClr val="tx2"/>
                </a:solidFill>
              </a:rPr>
              <a:t>строительства </a:t>
            </a:r>
            <a:endParaRPr lang="ru-RU" b="1" i="1" dirty="0" smtClean="0">
              <a:solidFill>
                <a:schemeClr val="tx2"/>
              </a:solidFill>
            </a:endParaRPr>
          </a:p>
          <a:p>
            <a:r>
              <a:rPr lang="ru-RU" b="1" i="1" dirty="0" smtClean="0">
                <a:solidFill>
                  <a:schemeClr val="tx2"/>
                </a:solidFill>
              </a:rPr>
              <a:t>использовали </a:t>
            </a:r>
            <a:r>
              <a:rPr lang="ru-RU" b="1" i="1" dirty="0">
                <a:solidFill>
                  <a:schemeClr val="tx2"/>
                </a:solidFill>
              </a:rPr>
              <a:t>дерево, </a:t>
            </a:r>
            <a:r>
              <a:rPr lang="ru-RU" b="1" i="1" dirty="0" smtClean="0">
                <a:solidFill>
                  <a:schemeClr val="tx2"/>
                </a:solidFill>
              </a:rPr>
              <a:t>но </a:t>
            </a:r>
            <a:r>
              <a:rPr lang="ru-RU" b="1" i="1" dirty="0">
                <a:solidFill>
                  <a:schemeClr val="tx2"/>
                </a:solidFill>
              </a:rPr>
              <a:t>т.к. Греция </a:t>
            </a:r>
            <a:endParaRPr lang="ru-RU" b="1" i="1" dirty="0" smtClean="0">
              <a:solidFill>
                <a:schemeClr val="tx2"/>
              </a:solidFill>
            </a:endParaRPr>
          </a:p>
          <a:p>
            <a:r>
              <a:rPr lang="ru-RU" b="1" i="1" dirty="0" smtClean="0">
                <a:solidFill>
                  <a:schemeClr val="tx2"/>
                </a:solidFill>
              </a:rPr>
              <a:t>предоставляла </a:t>
            </a:r>
            <a:r>
              <a:rPr lang="ru-RU" b="1" i="1" dirty="0">
                <a:solidFill>
                  <a:schemeClr val="tx2"/>
                </a:solidFill>
              </a:rPr>
              <a:t>обширнейший </a:t>
            </a:r>
            <a:endParaRPr lang="ru-RU" b="1" i="1" dirty="0" smtClean="0">
              <a:solidFill>
                <a:schemeClr val="tx2"/>
              </a:solidFill>
            </a:endParaRPr>
          </a:p>
          <a:p>
            <a:r>
              <a:rPr lang="ru-RU" b="1" i="1" dirty="0" smtClean="0">
                <a:solidFill>
                  <a:schemeClr val="tx2"/>
                </a:solidFill>
              </a:rPr>
              <a:t>строительный </a:t>
            </a:r>
            <a:r>
              <a:rPr lang="ru-RU" b="1" i="1" dirty="0">
                <a:solidFill>
                  <a:schemeClr val="tx2"/>
                </a:solidFill>
              </a:rPr>
              <a:t>материал, добываемый из </a:t>
            </a:r>
            <a:endParaRPr lang="ru-RU" b="1" i="1" dirty="0" smtClean="0">
              <a:solidFill>
                <a:schemeClr val="tx2"/>
              </a:solidFill>
            </a:endParaRPr>
          </a:p>
          <a:p>
            <a:r>
              <a:rPr lang="ru-RU" b="1" i="1" dirty="0" smtClean="0">
                <a:solidFill>
                  <a:schemeClr val="tx2"/>
                </a:solidFill>
              </a:rPr>
              <a:t>ближайших </a:t>
            </a:r>
            <a:r>
              <a:rPr lang="ru-RU" b="1" i="1" dirty="0">
                <a:solidFill>
                  <a:schemeClr val="tx2"/>
                </a:solidFill>
              </a:rPr>
              <a:t>гор, со временем для </a:t>
            </a:r>
            <a:r>
              <a:rPr lang="ru-RU" b="1" i="1" dirty="0" smtClean="0">
                <a:solidFill>
                  <a:schemeClr val="tx2"/>
                </a:solidFill>
              </a:rPr>
              <a:t>постройки</a:t>
            </a:r>
          </a:p>
          <a:p>
            <a:r>
              <a:rPr lang="ru-RU" b="1" i="1" dirty="0" smtClean="0">
                <a:solidFill>
                  <a:schemeClr val="tx2"/>
                </a:solidFill>
              </a:rPr>
              <a:t> </a:t>
            </a:r>
            <a:r>
              <a:rPr lang="ru-RU" b="1" i="1" dirty="0">
                <a:solidFill>
                  <a:schemeClr val="tx2"/>
                </a:solidFill>
              </a:rPr>
              <a:t>храмов стал использоваться камень</a:t>
            </a:r>
            <a:r>
              <a:rPr lang="ru-RU" b="1" i="1" dirty="0" smtClean="0">
                <a:solidFill>
                  <a:schemeClr val="tx2"/>
                </a:solidFill>
              </a:rPr>
              <a:t>.</a:t>
            </a:r>
            <a:endParaRPr lang="ru-RU" b="1" i="1" dirty="0">
              <a:solidFill>
                <a:schemeClr val="tx2"/>
              </a:solidFill>
            </a:endParaRPr>
          </a:p>
        </p:txBody>
      </p:sp>
    </p:spTree>
    <p:extLst>
      <p:ext uri="{BB962C8B-B14F-4D97-AF65-F5344CB8AC3E}">
        <p14:creationId xmlns:p14="http://schemas.microsoft.com/office/powerpoint/2010/main" val="273384030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1230</Words>
  <Application>Microsoft Office PowerPoint</Application>
  <PresentationFormat>Экран (4:3)</PresentationFormat>
  <Paragraphs>51</Paragraphs>
  <Slides>13</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GYPNORION</dc:creator>
  <cp:lastModifiedBy>GYPNORION</cp:lastModifiedBy>
  <cp:revision>14</cp:revision>
  <dcterms:created xsi:type="dcterms:W3CDTF">2014-03-30T05:11:17Z</dcterms:created>
  <dcterms:modified xsi:type="dcterms:W3CDTF">2014-03-30T16:42:25Z</dcterms:modified>
</cp:coreProperties>
</file>