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4" r:id="rId5"/>
    <p:sldId id="258" r:id="rId6"/>
    <p:sldId id="259" r:id="rId7"/>
    <p:sldId id="260" r:id="rId8"/>
    <p:sldId id="261" r:id="rId9"/>
    <p:sldId id="262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78770D-AF3E-44F3-A37B-6FEDF68BDC96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4AF016-20B8-403B-8877-96C87F8B5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Тема урока:</a:t>
            </a:r>
            <a:r>
              <a:rPr lang="en-US" b="1" dirty="0" smtClean="0">
                <a:solidFill>
                  <a:srgbClr val="002060"/>
                </a:solidFill>
              </a:rPr>
              <a:t> ”</a:t>
            </a:r>
            <a:r>
              <a:rPr lang="ru-RU" b="1" dirty="0" smtClean="0">
                <a:solidFill>
                  <a:srgbClr val="002060"/>
                </a:solidFill>
              </a:rPr>
              <a:t>Умножение и деление десятичных дробей на  натуральное число</a:t>
            </a:r>
            <a:r>
              <a:rPr lang="en-US" b="1" dirty="0" smtClean="0">
                <a:solidFill>
                  <a:srgbClr val="002060"/>
                </a:solidFill>
              </a:rPr>
              <a:t>”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105400"/>
            <a:ext cx="7406640" cy="1752600"/>
          </a:xfrm>
        </p:spPr>
        <p:txBody>
          <a:bodyPr/>
          <a:lstStyle/>
          <a:p>
            <a:r>
              <a:rPr lang="ru-RU" dirty="0" smtClean="0"/>
              <a:t>Урок обобщающего повторения</a:t>
            </a:r>
            <a:r>
              <a:rPr lang="en-US" dirty="0" smtClean="0"/>
              <a:t> </a:t>
            </a:r>
            <a:r>
              <a:rPr lang="ru-RU" dirty="0" smtClean="0"/>
              <a:t>5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476672"/>
            <a:ext cx="7210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Домашнее задание: п. 34,35 № 1358, №1359,</a:t>
            </a:r>
          </a:p>
          <a:p>
            <a:r>
              <a:rPr lang="ru-RU" sz="2800" b="1" dirty="0" smtClean="0"/>
              <a:t>№ 1383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1556792"/>
            <a:ext cx="5499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47664" y="530120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Автор работы:  учитель математики ГБОУ СОШ №374</a:t>
            </a:r>
          </a:p>
          <a:p>
            <a:r>
              <a:rPr lang="ru-RU" dirty="0" err="1"/>
              <a:t>Налетова</a:t>
            </a:r>
            <a:r>
              <a:rPr lang="ru-RU" dirty="0"/>
              <a:t> Екатерина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4907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1. </a:t>
            </a:r>
            <a:r>
              <a:rPr lang="ru-RU" sz="2800" dirty="0" smtClean="0">
                <a:solidFill>
                  <a:srgbClr val="002060"/>
                </a:solidFill>
              </a:rPr>
              <a:t>Как умножить десятичную дробь на 10, 100, 1000?</a:t>
            </a:r>
          </a:p>
          <a:p>
            <a:pPr marL="596646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Чтобы умножить десятичную дробь на 10, 100, 1000 </a:t>
            </a:r>
            <a:r>
              <a:rPr lang="ru-RU" sz="2400" dirty="0" smtClean="0">
                <a:solidFill>
                  <a:srgbClr val="002060"/>
                </a:solidFill>
              </a:rPr>
              <a:t>надо в этой дроби перенести запятую на столько цифр вправо , сколько нулей стоит в множителе после единицы.</a:t>
            </a:r>
          </a:p>
          <a:p>
            <a:pPr marL="596646" indent="-51435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 </a:t>
            </a:r>
            <a:r>
              <a:rPr lang="ru-RU" sz="2800" dirty="0" smtClean="0">
                <a:solidFill>
                  <a:srgbClr val="002060"/>
                </a:solidFill>
              </a:rPr>
              <a:t>Сформулируйте правило умножения десятичной дроби на натуральное число.</a:t>
            </a:r>
          </a:p>
          <a:p>
            <a:pPr marL="596646" indent="-51435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Чтобы умножить десятичную дробь на натуральное число, надо: </a:t>
            </a:r>
            <a:r>
              <a:rPr lang="ru-RU" sz="2400" dirty="0" smtClean="0">
                <a:solidFill>
                  <a:srgbClr val="002060"/>
                </a:solidFill>
              </a:rPr>
              <a:t>1)умножить ее на это число, не обращая внимания на запятую; 2)в полученном произведении отделить запятой столько цифр справа, сколько их отделено в десятичной дроби.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Повторение: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</a:t>
            </a:r>
            <a:r>
              <a:rPr lang="ru-RU" sz="2800" dirty="0" smtClean="0">
                <a:solidFill>
                  <a:srgbClr val="002060"/>
                </a:solidFill>
              </a:rPr>
              <a:t>. Как делят десятичную дробь на натуральное число?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Чтобы разделить десятичную дробь на натуральное число, надо:</a:t>
            </a:r>
            <a:r>
              <a:rPr lang="ru-RU" sz="2400" dirty="0" smtClean="0">
                <a:solidFill>
                  <a:srgbClr val="002060"/>
                </a:solidFill>
              </a:rPr>
              <a:t>1)разделить дробь на это число, не обращая внимание на запятую;2) поставить в частном запятую, когда кончится деление целой части.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4. Как разделить десятичную дробь на 10, 100, 1000?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Чтобы разделить десятичную дробь на 10,100,1000 надо</a:t>
            </a:r>
            <a:r>
              <a:rPr lang="ru-RU" sz="2400" dirty="0" smtClean="0">
                <a:solidFill>
                  <a:srgbClr val="002060"/>
                </a:solidFill>
              </a:rPr>
              <a:t> перенести запятую в этой дроби на столько цифр влево, сколько нулей стоит после единицы в делителе.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+mn-lt"/>
              </a:rPr>
              <a:t>Устно:</a:t>
            </a:r>
            <a:endParaRPr lang="ru-RU" b="1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pPr marL="596646" indent="-51435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1) </a:t>
            </a:r>
            <a:r>
              <a:rPr lang="ru-RU" sz="2800" dirty="0" smtClean="0"/>
              <a:t>Прочитайте дроби: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    1,57;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3,7;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0,21;  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11,211;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</a:rPr>
              <a:t>0,0076;   </a:t>
            </a:r>
            <a:r>
              <a:rPr lang="ru-RU" sz="2800" b="1" dirty="0" smtClean="0">
                <a:solidFill>
                  <a:srgbClr val="0070C0"/>
                </a:solidFill>
              </a:rPr>
              <a:t>34, 005.</a:t>
            </a:r>
          </a:p>
          <a:p>
            <a:pPr marL="596646" indent="-514350">
              <a:buNone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marL="596646" indent="-51435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2)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 каком разряде записана цифра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?</a:t>
            </a:r>
          </a:p>
          <a:p>
            <a:pPr marL="596646" indent="-514350">
              <a:buNone/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5,67;  10,6;  7,86;  0,006; 0,16;  176,96. </a:t>
            </a:r>
          </a:p>
          <a:p>
            <a:pPr marL="596646" indent="-514350">
              <a:buNone/>
            </a:pP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96646" indent="-514350"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3)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Расставьте  дроби в порядке возрастания :</a:t>
            </a:r>
          </a:p>
          <a:p>
            <a:pPr marL="596646" indent="-51435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7,98;  0,01;  0,506;  1,09;  8,001;   8,01;  0,006.</a:t>
            </a: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96646" indent="-51435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596646" indent="-51435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+mn-lt"/>
              </a:rPr>
              <a:t>Устный счет: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2,52      10 =25,2</a:t>
            </a:r>
          </a:p>
          <a:p>
            <a:pPr>
              <a:buNone/>
            </a:pPr>
            <a:r>
              <a:rPr lang="ru-RU" dirty="0" smtClean="0"/>
              <a:t>2) 312,8     100=3,128</a:t>
            </a:r>
          </a:p>
          <a:p>
            <a:pPr>
              <a:buNone/>
            </a:pPr>
            <a:r>
              <a:rPr lang="ru-RU" dirty="0" smtClean="0"/>
              <a:t>3) 0,0253    1000 =25,3</a:t>
            </a:r>
          </a:p>
          <a:p>
            <a:pPr>
              <a:buNone/>
            </a:pPr>
            <a:r>
              <a:rPr lang="ru-RU" dirty="0" smtClean="0"/>
              <a:t>4) 1,655    10 = 0,1655</a:t>
            </a:r>
          </a:p>
          <a:p>
            <a:pPr>
              <a:buNone/>
            </a:pPr>
            <a:r>
              <a:rPr lang="ru-RU" dirty="0" smtClean="0"/>
              <a:t>5) 0,0023    10000 =23</a:t>
            </a:r>
          </a:p>
          <a:p>
            <a:pPr>
              <a:buNone/>
            </a:pPr>
            <a:r>
              <a:rPr lang="ru-RU" dirty="0" smtClean="0"/>
              <a:t>6) 123,66     10 =12,366</a:t>
            </a:r>
          </a:p>
          <a:p>
            <a:pPr>
              <a:buNone/>
            </a:pPr>
            <a:r>
              <a:rPr lang="ru-RU" dirty="0" smtClean="0"/>
              <a:t>7) 0,023    100 =2,3</a:t>
            </a:r>
          </a:p>
          <a:p>
            <a:pPr>
              <a:buNone/>
            </a:pPr>
            <a:r>
              <a:rPr lang="ru-RU" dirty="0" smtClean="0"/>
              <a:t>8) 574,5     10 =57, 45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52120" y="1412776"/>
            <a:ext cx="3491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Помогите Незнайке </a:t>
            </a: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оставить верный 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нак действия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3140968"/>
            <a:ext cx="2088232" cy="300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987824" y="1628800"/>
          <a:ext cx="417190" cy="936104"/>
        </p:xfrm>
        <a:graphic>
          <a:graphicData uri="http://schemas.openxmlformats.org/presentationml/2006/ole">
            <p:oleObj spid="_x0000_s1048" name="Формула" r:id="rId5" imgW="114201" imgH="406048" progId="Equation.3">
              <p:embed/>
            </p:oleObj>
          </a:graphicData>
        </a:graphic>
      </p:graphicFrame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204864"/>
            <a:ext cx="180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203848" y="2708920"/>
          <a:ext cx="417513" cy="936625"/>
        </p:xfrm>
        <a:graphic>
          <a:graphicData uri="http://schemas.openxmlformats.org/presentationml/2006/ole">
            <p:oleObj spid="_x0000_s1049" name="Формула" r:id="rId7" imgW="114201" imgH="406048" progId="Equation.3">
              <p:embed/>
            </p:oleObj>
          </a:graphicData>
        </a:graphic>
      </p:graphicFrame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59832" y="3284984"/>
            <a:ext cx="224979" cy="35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4437112"/>
            <a:ext cx="216024" cy="34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5517232"/>
            <a:ext cx="216024" cy="343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3203848" y="3861048"/>
          <a:ext cx="417513" cy="936625"/>
        </p:xfrm>
        <a:graphic>
          <a:graphicData uri="http://schemas.openxmlformats.org/presentationml/2006/ole">
            <p:oleObj spid="_x0000_s1050" name="Формула" r:id="rId9" imgW="114201" imgH="406048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3059832" y="4941168"/>
          <a:ext cx="417513" cy="936625"/>
        </p:xfrm>
        <a:graphic>
          <a:graphicData uri="http://schemas.openxmlformats.org/presentationml/2006/ole">
            <p:oleObj spid="_x0000_s1051" name="Формула" r:id="rId10" imgW="114201" imgH="406048" progId="Equation.3">
              <p:embed/>
            </p:oleObj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2987824" y="1628800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059832" y="2132856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203848" y="2708920"/>
            <a:ext cx="2880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059832" y="3284984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275856" y="3861048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4437112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059832" y="5013176"/>
            <a:ext cx="2880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059832" y="5517232"/>
            <a:ext cx="26632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+mn-lt"/>
              </a:rPr>
              <a:t>Устный счет:</a:t>
            </a:r>
            <a:endParaRPr lang="ru-RU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84784"/>
            <a:ext cx="2704344" cy="4763616"/>
          </a:xfrm>
        </p:spPr>
        <p:txBody>
          <a:bodyPr>
            <a:normAutofit/>
          </a:bodyPr>
          <a:lstStyle/>
          <a:p>
            <a:pPr marL="596646" indent="-514350">
              <a:buAutoNum type="arabicParenR"/>
            </a:pPr>
            <a:r>
              <a:rPr lang="ru-RU" dirty="0" smtClean="0"/>
              <a:t>14,7</a:t>
            </a:r>
          </a:p>
          <a:p>
            <a:pPr marL="596646" indent="-514350">
              <a:buAutoNum type="arabicParenR"/>
            </a:pPr>
            <a:r>
              <a:rPr lang="ru-RU" dirty="0" smtClean="0"/>
              <a:t>2,87</a:t>
            </a:r>
          </a:p>
          <a:p>
            <a:pPr marL="596646" indent="-514350">
              <a:buAutoNum type="arabicParenR"/>
            </a:pPr>
            <a:r>
              <a:rPr lang="ru-RU" dirty="0" smtClean="0"/>
              <a:t>0,63</a:t>
            </a:r>
          </a:p>
          <a:p>
            <a:pPr marL="596646" indent="-514350">
              <a:buAutoNum type="arabicParenR"/>
            </a:pPr>
            <a:r>
              <a:rPr lang="ru-RU" dirty="0" smtClean="0"/>
              <a:t>21,07</a:t>
            </a:r>
          </a:p>
          <a:p>
            <a:pPr marL="596646" indent="-514350">
              <a:buAutoNum type="arabicParenR"/>
            </a:pPr>
            <a:r>
              <a:rPr lang="ru-RU" dirty="0" smtClean="0"/>
              <a:t>5,74</a:t>
            </a:r>
          </a:p>
          <a:p>
            <a:pPr marL="596646" indent="-514350">
              <a:buAutoNum type="arabicParenR"/>
            </a:pPr>
            <a:r>
              <a:rPr lang="ru-RU" dirty="0" smtClean="0"/>
              <a:t>7,35</a:t>
            </a:r>
          </a:p>
          <a:p>
            <a:pPr marL="596646" indent="-514350">
              <a:buAutoNum type="arabicParenR"/>
            </a:pPr>
            <a:r>
              <a:rPr lang="ru-RU" dirty="0" smtClean="0"/>
              <a:t>49,14</a:t>
            </a:r>
          </a:p>
          <a:p>
            <a:pPr marL="596646" indent="-514350">
              <a:buAutoNum type="arabicParenR"/>
            </a:pPr>
            <a:r>
              <a:rPr lang="ru-RU" dirty="0" smtClean="0"/>
              <a:t>6,314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1268760"/>
            <a:ext cx="164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Задания: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1988840"/>
            <a:ext cx="3882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Округлить до целых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Округлить до десятых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Увеличить в 10 раз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Уменьшить в 10 раз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Увеличить на 0,6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Увеличить на 1,3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Уменьшить в 7 раз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+mn-lt"/>
              </a:rPr>
              <a:t>Вычислите: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sz="2800" dirty="0" smtClean="0"/>
              <a:t>1) Выполните умножение:</a:t>
            </a:r>
          </a:p>
          <a:p>
            <a:pPr marL="596646" indent="-514350">
              <a:buNone/>
            </a:pPr>
            <a:r>
              <a:rPr lang="ru-RU" sz="2800" dirty="0" smtClean="0"/>
              <a:t>  3,17    4=</a:t>
            </a:r>
            <a:r>
              <a:rPr lang="ru-RU" sz="2800" dirty="0" smtClean="0">
                <a:solidFill>
                  <a:srgbClr val="FF0000"/>
                </a:solidFill>
              </a:rPr>
              <a:t> 12,68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smtClean="0"/>
              <a:t>  2,14    6= </a:t>
            </a:r>
            <a:r>
              <a:rPr lang="ru-RU" sz="2800" dirty="0" smtClean="0">
                <a:solidFill>
                  <a:srgbClr val="FF0000"/>
                </a:solidFill>
              </a:rPr>
              <a:t>12,84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smtClean="0"/>
              <a:t>  2,374   1000= </a:t>
            </a:r>
            <a:r>
              <a:rPr lang="ru-RU" sz="2800" dirty="0" smtClean="0">
                <a:solidFill>
                  <a:srgbClr val="FF0000"/>
                </a:solidFill>
              </a:rPr>
              <a:t>2374</a:t>
            </a:r>
            <a:endParaRPr lang="ru-RU" dirty="0"/>
          </a:p>
          <a:p>
            <a:pPr marL="596646" indent="-514350">
              <a:buNone/>
            </a:pPr>
            <a:r>
              <a:rPr lang="ru-RU" sz="2800" dirty="0" smtClean="0"/>
              <a:t>2) Выполните деление:</a:t>
            </a:r>
          </a:p>
          <a:p>
            <a:pPr marL="596646" indent="-514350">
              <a:buNone/>
            </a:pPr>
            <a:r>
              <a:rPr lang="ru-RU" sz="2800" dirty="0" smtClean="0"/>
              <a:t>  18,4 : 4=</a:t>
            </a:r>
            <a:r>
              <a:rPr lang="ru-RU" sz="2800" dirty="0" smtClean="0">
                <a:solidFill>
                  <a:srgbClr val="FF0000"/>
                </a:solidFill>
              </a:rPr>
              <a:t> 4,6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smtClean="0"/>
              <a:t>  13,5 : 9= </a:t>
            </a:r>
            <a:r>
              <a:rPr lang="ru-RU" sz="2800" dirty="0" smtClean="0">
                <a:solidFill>
                  <a:srgbClr val="FF0000"/>
                </a:solidFill>
              </a:rPr>
              <a:t>1,5</a:t>
            </a:r>
            <a:endParaRPr lang="ru-RU" sz="2800" dirty="0" smtClean="0"/>
          </a:p>
          <a:p>
            <a:pPr marL="596646" indent="-514350">
              <a:buNone/>
            </a:pPr>
            <a:r>
              <a:rPr lang="ru-RU" sz="2800" dirty="0" smtClean="0"/>
              <a:t>  18,81:10= </a:t>
            </a:r>
            <a:r>
              <a:rPr lang="ru-RU" sz="2800" dirty="0" smtClean="0">
                <a:solidFill>
                  <a:srgbClr val="FF0000"/>
                </a:solidFill>
              </a:rPr>
              <a:t>1,881</a:t>
            </a:r>
            <a:endParaRPr lang="ru-RU" sz="2800" dirty="0" smtClean="0"/>
          </a:p>
          <a:p>
            <a:pPr marL="596646" indent="-514350">
              <a:buNone/>
            </a:pPr>
            <a:endParaRPr lang="ru-RU" sz="2800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83768" y="2132856"/>
          <a:ext cx="216024" cy="216024"/>
        </p:xfrm>
        <a:graphic>
          <a:graphicData uri="http://schemas.openxmlformats.org/presentationml/2006/ole">
            <p:oleObj spid="_x0000_s17419" name="Формула" r:id="rId4" imgW="114102" imgH="114102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483768" y="2636912"/>
          <a:ext cx="201166" cy="201166"/>
        </p:xfrm>
        <a:graphic>
          <a:graphicData uri="http://schemas.openxmlformats.org/presentationml/2006/ole">
            <p:oleObj spid="_x0000_s17420" name="Формула" r:id="rId5" imgW="114102" imgH="114102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627784" y="3140968"/>
          <a:ext cx="201166" cy="201166"/>
        </p:xfrm>
        <a:graphic>
          <a:graphicData uri="http://schemas.openxmlformats.org/presentationml/2006/ole">
            <p:oleObj spid="_x0000_s17421" name="Формула" r:id="rId6" imgW="114102" imgH="114102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7422" name="Формула" r:id="rId7" imgW="114151" imgH="215619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203848" y="2060848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2564904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851920" y="3068960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059832" y="4077072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4581128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5085184"/>
            <a:ext cx="914400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задачу: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412777"/>
            <a:ext cx="70567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91680" y="126876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1)</a:t>
            </a:r>
            <a:endParaRPr lang="ru-RU" sz="2800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2780928"/>
            <a:ext cx="705678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63688" y="2636912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2)</a:t>
            </a:r>
            <a:endParaRPr lang="ru-RU" sz="2800" dirty="0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9" y="4149080"/>
            <a:ext cx="6696744" cy="780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63688" y="4005064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3)</a:t>
            </a: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941168"/>
            <a:ext cx="684076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691680" y="4869160"/>
            <a:ext cx="484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Решите уравнения: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1196752"/>
            <a:ext cx="511256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75656" y="2060848"/>
            <a:ext cx="16162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Решение:</a:t>
            </a: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763688" y="2780928"/>
          <a:ext cx="4392488" cy="3168352"/>
        </p:xfrm>
        <a:graphic>
          <a:graphicData uri="http://schemas.openxmlformats.org/presentationml/2006/ole">
            <p:oleObj spid="_x0000_s20485" name="Формула" r:id="rId5" imgW="1193800" imgH="1117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1637</TotalTime>
  <Words>444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Солнцестояние</vt:lpstr>
      <vt:lpstr>Формула</vt:lpstr>
      <vt:lpstr>Тема урока: ”Умножение и деление десятичных дробей на  натуральное число”</vt:lpstr>
      <vt:lpstr>Повторение:</vt:lpstr>
      <vt:lpstr>Повторение:</vt:lpstr>
      <vt:lpstr>Устно:</vt:lpstr>
      <vt:lpstr>Устный счет:</vt:lpstr>
      <vt:lpstr>Устный счет:</vt:lpstr>
      <vt:lpstr>Вычислите:</vt:lpstr>
      <vt:lpstr>Решите задачу:</vt:lpstr>
      <vt:lpstr>Решите уравнения: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десятичных дробей на  натуральное число</dc:title>
  <dc:creator>Katrin</dc:creator>
  <cp:lastModifiedBy>Katrin</cp:lastModifiedBy>
  <cp:revision>94</cp:revision>
  <dcterms:created xsi:type="dcterms:W3CDTF">2014-04-04T11:37:26Z</dcterms:created>
  <dcterms:modified xsi:type="dcterms:W3CDTF">2014-04-22T18:09:31Z</dcterms:modified>
</cp:coreProperties>
</file>