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59AB"/>
    <a:srgbClr val="3333CC"/>
    <a:srgbClr val="E8652A"/>
    <a:srgbClr val="FF33CC"/>
    <a:srgbClr val="D53DB8"/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8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Documents and Settings\Admin\Рабочий стол\угадай\Синий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5375" y="6500813"/>
            <a:ext cx="1673225" cy="357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214282" y="1214422"/>
            <a:ext cx="8572560" cy="5286412"/>
          </a:xfrm>
          <a:prstGeom prst="roundRect">
            <a:avLst/>
          </a:prstGeom>
          <a:solidFill>
            <a:srgbClr val="99FF99">
              <a:alpha val="65000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14282" y="1214422"/>
            <a:ext cx="8572560" cy="5286412"/>
          </a:xfrm>
          <a:prstGeom prst="roundRect">
            <a:avLst/>
          </a:prstGeom>
          <a:solidFill>
            <a:srgbClr val="99FF99">
              <a:alpha val="65000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14282" y="1214422"/>
            <a:ext cx="8572560" cy="5286412"/>
          </a:xfrm>
          <a:prstGeom prst="roundRect">
            <a:avLst/>
          </a:prstGeom>
          <a:solidFill>
            <a:srgbClr val="99FF99">
              <a:alpha val="65000"/>
            </a:srgbClr>
          </a:soli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ru-RU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gif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gif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357188" y="17145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A673201-2AD7-40E6-A536-E6250785AF71}" type="datetimeFigureOut">
              <a:rPr lang="ru-RU"/>
              <a:pPr>
                <a:defRPr/>
              </a:pPr>
              <a:t>25.08.2011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61C8CEE-E5BA-4009-A025-76DBC14F1F1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pic>
        <p:nvPicPr>
          <p:cNvPr id="1031" name="Picture 6" descr="C:\Documents and Settings\Admin\Мои документы\Мои рисунки\Анимашки\Бабочки жучки и т п\borb30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715250" y="0"/>
            <a:ext cx="17145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6" descr="C:\Documents and Settings\Admin\Мои документы\Мои рисунки\Анимашки\Бабочки жучки и т п\borb30.gif"/>
          <p:cNvPicPr>
            <a:picLocks noChangeAspect="1" noChangeArrowheads="1" noCrop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7500938" y="4643438"/>
            <a:ext cx="1143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Picture 2" descr="C:\Documents and Settings\Admin\Мои документы\Мои рисунки\Анимашки\цветочки\cvetok42.gif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714750" y="5186363"/>
            <a:ext cx="2000250" cy="1671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5" descr="C:\Documents and Settings\Admin\Мои документы\Мои рисунки\Анимашки\Бабочки жучки и т п\166.gif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643563" y="5783263"/>
            <a:ext cx="1362075" cy="1074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Picture 2" descr="C:\Documents and Settings\Admin\Мои документы\Мои рисунки\Анимашки\цветочки\cvetok42.gif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7786688" y="6000750"/>
            <a:ext cx="1025525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Picture 4" descr="C:\Documents and Settings\Admin\Мои документы\Мои рисунки\Анимашки\Бабочки жучки и т п\166.gif"/>
          <p:cNvPicPr>
            <a:picLocks noChangeAspect="1" noChangeArrowheads="1" noCrop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2428875" y="5726113"/>
            <a:ext cx="1433513" cy="1131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Picture 2" descr="C:\Documents and Settings\Admin\Мои документы\Мои рисунки\Анимашки\цветочки\cvetok42.gif"/>
          <p:cNvPicPr>
            <a:picLocks noChangeAspect="1" noChangeArrowheads="1" noCrop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142875" y="6072188"/>
            <a:ext cx="941388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ТЕХНОЛОГИЧЕСКАЯ КАРТА УРОКА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7030A0"/>
                </a:solidFill>
              </a:rPr>
              <a:t>КУЗНЕЦОВА Е.С.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7030A0"/>
                </a:solidFill>
              </a:rPr>
              <a:t>УЧИТЕЛЬ БИОЛОГИИ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rgbClr val="7030A0"/>
                </a:solidFill>
              </a:rPr>
              <a:t>ТСШ №116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knigi-186[1]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0034" y="0"/>
            <a:ext cx="1428750" cy="1428750"/>
          </a:xfrm>
          <a:prstGeom prst="rect">
            <a:avLst/>
          </a:prstGeom>
        </p:spPr>
      </p:pic>
      <p:pic>
        <p:nvPicPr>
          <p:cNvPr id="6" name="Рисунок 5" descr="81069[1]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00496" y="357166"/>
            <a:ext cx="1447800" cy="1504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Содержимое 1"/>
          <p:cNvSpPr>
            <a:spLocks noGrp="1"/>
          </p:cNvSpPr>
          <p:nvPr>
            <p:ph idx="1"/>
          </p:nvPr>
        </p:nvSpPr>
        <p:spPr>
          <a:xfrm>
            <a:off x="428625" y="1714500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ru-RU" sz="2400" dirty="0" smtClean="0">
                <a:solidFill>
                  <a:srgbClr val="0070C0"/>
                </a:solidFill>
              </a:rPr>
              <a:t>Технологическая  карта урока:</a:t>
            </a:r>
          </a:p>
          <a:p>
            <a:pPr lvl="0"/>
            <a:r>
              <a:rPr lang="ru-RU" sz="2400" dirty="0" smtClean="0">
                <a:solidFill>
                  <a:srgbClr val="0070C0"/>
                </a:solidFill>
              </a:rPr>
              <a:t>она имеет статус документа;</a:t>
            </a:r>
          </a:p>
          <a:p>
            <a:pPr lvl="0"/>
            <a:r>
              <a:rPr lang="ru-RU" sz="2400" dirty="0" smtClean="0">
                <a:solidFill>
                  <a:srgbClr val="0070C0"/>
                </a:solidFill>
              </a:rPr>
              <a:t>в ней записан весь процесс;</a:t>
            </a:r>
          </a:p>
          <a:p>
            <a:pPr lvl="0"/>
            <a:r>
              <a:rPr lang="ru-RU" sz="2400" dirty="0" smtClean="0">
                <a:solidFill>
                  <a:srgbClr val="0070C0"/>
                </a:solidFill>
              </a:rPr>
              <a:t>указаны операции, их составные части;</a:t>
            </a:r>
          </a:p>
          <a:p>
            <a:pPr lvl="0"/>
            <a:r>
              <a:rPr lang="ru-RU" sz="2400" dirty="0" smtClean="0">
                <a:solidFill>
                  <a:srgbClr val="0070C0"/>
                </a:solidFill>
              </a:rPr>
              <a:t>названы материалы;</a:t>
            </a:r>
          </a:p>
          <a:p>
            <a:pPr lvl="0"/>
            <a:r>
              <a:rPr lang="ru-RU" sz="2400" dirty="0" smtClean="0">
                <a:solidFill>
                  <a:srgbClr val="0070C0"/>
                </a:solidFill>
              </a:rPr>
              <a:t>перечислено оборудование;</a:t>
            </a:r>
          </a:p>
          <a:p>
            <a:pPr lvl="0"/>
            <a:r>
              <a:rPr lang="ru-RU" sz="2400" dirty="0" smtClean="0">
                <a:solidFill>
                  <a:srgbClr val="0070C0"/>
                </a:solidFill>
              </a:rPr>
              <a:t>указаны инструменты;</a:t>
            </a:r>
          </a:p>
          <a:p>
            <a:pPr lvl="0"/>
            <a:r>
              <a:rPr lang="ru-RU" sz="2400" dirty="0" smtClean="0">
                <a:solidFill>
                  <a:srgbClr val="0070C0"/>
                </a:solidFill>
              </a:rPr>
              <a:t>обозначены технологические режимы;</a:t>
            </a:r>
          </a:p>
          <a:p>
            <a:pPr lvl="0"/>
            <a:r>
              <a:rPr lang="ru-RU" sz="2400" dirty="0" smtClean="0">
                <a:solidFill>
                  <a:srgbClr val="0070C0"/>
                </a:solidFill>
              </a:rPr>
              <a:t>рассчитано время;</a:t>
            </a:r>
          </a:p>
          <a:p>
            <a:pPr lvl="0"/>
            <a:r>
              <a:rPr lang="ru-RU" sz="2400" dirty="0" smtClean="0">
                <a:solidFill>
                  <a:srgbClr val="0070C0"/>
                </a:solidFill>
              </a:rPr>
              <a:t>определён квалификационный статус исполнителей.</a:t>
            </a:r>
          </a:p>
          <a:p>
            <a:endParaRPr lang="ru-RU" dirty="0" smtClean="0"/>
          </a:p>
        </p:txBody>
      </p:sp>
      <p:sp>
        <p:nvSpPr>
          <p:cNvPr id="1024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600" dirty="0" smtClean="0">
                <a:solidFill>
                  <a:srgbClr val="7030A0"/>
                </a:solidFill>
              </a:rPr>
              <a:t>План учебного занятия (технологическая карта учебного занятия) - документ, разрабатываемый преподавателем на каждое учебное занятие для обеспечения эффективной реализации содержания образования, целей обучения, воспитания и развития обучаемых, формирования у них прочных знаний, умений и навыков.</a:t>
            </a:r>
            <a:br>
              <a:rPr lang="ru-RU" sz="1600" dirty="0" smtClean="0">
                <a:solidFill>
                  <a:srgbClr val="7030A0"/>
                </a:solidFill>
              </a:rPr>
            </a:br>
            <a:endParaRPr lang="ru-RU" sz="1600" dirty="0" smtClean="0">
              <a:solidFill>
                <a:srgbClr val="7030A0"/>
              </a:solidFill>
            </a:endParaRPr>
          </a:p>
        </p:txBody>
      </p:sp>
      <p:pic>
        <p:nvPicPr>
          <p:cNvPr id="4" name="Рисунок 3" descr="001[1]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24" y="1928802"/>
            <a:ext cx="876300" cy="885825"/>
          </a:xfrm>
          <a:prstGeom prst="rect">
            <a:avLst/>
          </a:prstGeom>
        </p:spPr>
      </p:pic>
      <p:pic>
        <p:nvPicPr>
          <p:cNvPr id="5" name="Рисунок 4" descr="001[1]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6644" y="2928934"/>
            <a:ext cx="876300" cy="885825"/>
          </a:xfrm>
          <a:prstGeom prst="rect">
            <a:avLst/>
          </a:prstGeom>
        </p:spPr>
      </p:pic>
      <p:pic>
        <p:nvPicPr>
          <p:cNvPr id="6" name="Рисунок 5" descr="001[1]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01024" y="3857628"/>
            <a:ext cx="876300" cy="885825"/>
          </a:xfrm>
          <a:prstGeom prst="rect">
            <a:avLst/>
          </a:prstGeom>
        </p:spPr>
      </p:pic>
      <p:pic>
        <p:nvPicPr>
          <p:cNvPr id="7" name="Рисунок 6" descr="001[1]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44" y="285728"/>
            <a:ext cx="876300" cy="8858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428595" y="642919"/>
          <a:ext cx="8501122" cy="5857916"/>
        </p:xfrm>
        <a:graphic>
          <a:graphicData uri="http://schemas.openxmlformats.org/drawingml/2006/table">
            <a:tbl>
              <a:tblPr/>
              <a:tblGrid>
                <a:gridCol w="1391589"/>
                <a:gridCol w="2780996"/>
                <a:gridCol w="1687683"/>
                <a:gridCol w="1247085"/>
                <a:gridCol w="1393769"/>
              </a:tblGrid>
              <a:tr h="22077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Этап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30" marR="422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ТДЗ этапа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30" marR="42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Методы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30" marR="42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Формы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30" marR="42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800" b="1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Виды дея-ти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30" marR="42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pct20">
                      <a:fgClr>
                        <a:srgbClr val="FFFFFF"/>
                      </a:fgClr>
                      <a:bgClr>
                        <a:srgbClr val="CCCCCC"/>
                      </a:bgClr>
                    </a:pattFill>
                  </a:tcPr>
                </a:tc>
              </a:tr>
              <a:tr h="398326">
                <a:tc>
                  <a:txBody>
                    <a:bodyPr/>
                    <a:lstStyle/>
                    <a:p>
                      <a:pPr marL="179705" indent="-179705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1. Организационный момент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30" marR="422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Включение в деловой ритм. Подготовка класса к работе.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30" marR="42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Устное сообщение учителя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30" marR="42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общеклассные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30" marR="42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работа в тетради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30" marR="42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158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2. Проверка выполнения д/з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30" marR="422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Выявить уровень знаний по д/з. Определение типичных недостатков.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30" marR="42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7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Мотивация, побуждение к поиску,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30" marR="42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7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сочетание общеклассных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30" marR="42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дидактическая игра 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30" marR="42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3. Подготовка к активной </a:t>
                      </a:r>
                      <a:r>
                        <a:rPr lang="ru-RU" sz="700" dirty="0" smtClean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познавательной </a:t>
                      </a: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деятельности.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30" marR="422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Активизировать знания учащихся, необходимых для изучения нового материала. Формировать познавательные мотивы.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30" marR="42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Создание проблемной ситуации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30" marR="42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 индивидуальных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30" marR="42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дидактическая игра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30" marR="42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4. Установка познавательной задачи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30" marR="422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Организация учащихся по принятию познавательной задачи.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30" marR="42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Устное сообщение учителя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30" marR="42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общеклассные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30" marR="42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7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42230" marR="42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086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5. Усвоение новых знаний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30" marR="422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Сформировать конкретные представления о периметре пр-ка и способах его вычисления; побуждать стремление детей самих искать решение задачи.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30" marR="42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Эвристический (частично-поисковый)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30" marR="42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сочетание общеклассных и индивидуальных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30" marR="42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решение теоретических задач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30" marR="42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6. Первичная проверка понимания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30" marR="422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Установить осознанность восприятия. Первичное обобщение. Учить выбирать рациональные способы решения.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30" marR="42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Анализ и логическое доказательное мышление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30" marR="42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сочетание общеклассных и индивидуальных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30" marR="42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7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42230" marR="42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7. Закрепление знаний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30" marR="422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Организовать деятельность по применению новых знаний. Обучать работе в мини-коллективе.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30" marR="42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Самостоятельная работа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30" marR="42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парная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30" marR="42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практическая работа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30" marR="42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0348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8. Самопроверка знаний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30" marR="422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Выявить уровень первичного усвоения нового материала.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30" marR="42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Самостоятельная работа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30" marR="42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индивидуальные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30" marR="42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решение задачи по карточкам, с.р. на повтор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30" marR="42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3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9. Итог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30" marR="422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Анализ успешности усвоенного материала и деятельности учащихся.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30" marR="42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Устное сообщение учителя, учащегося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30" marR="42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7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42230" marR="42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7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42230" marR="42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5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10. Дом. задание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30" marR="42230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Дать информацию и инструктаж по д/з.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30" marR="42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700" dirty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</a:p>
                  </a:txBody>
                  <a:tcPr marL="42230" marR="42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solidFill>
                            <a:srgbClr val="990000"/>
                          </a:solidFill>
                          <a:latin typeface="Calibri"/>
                          <a:ea typeface="Times New Roman"/>
                          <a:cs typeface="Times New Roman"/>
                        </a:rPr>
                        <a:t>консультация</a:t>
                      </a:r>
                      <a:endParaRPr lang="ru-RU" sz="7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2230" marR="42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700" dirty="0">
                          <a:latin typeface="Calibri"/>
                          <a:ea typeface="Times New Roman"/>
                          <a:cs typeface="Times New Roman"/>
                        </a:rPr>
                        <a:t>  </a:t>
                      </a:r>
                    </a:p>
                  </a:txBody>
                  <a:tcPr marL="42230" marR="42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0"/>
            <a:ext cx="408368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99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Технологическая карта урока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0"/>
            <a:ext cx="10761023" cy="6555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Times New Roman" pitchFamily="18" charset="0"/>
                <a:cs typeface="MyriadPro-Bold"/>
              </a:rPr>
              <a:t>ТЕХНОЛОГИЧЕСКАЯ  КАРТА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Название предмета ______________________________ Класс _______ Урок № ____ Дата ______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 Тема ___________________________________________________________________________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-BoldItalic"/>
              </a:rPr>
              <a:t>Цели: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образовательные — __________________________________________________________________________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развивающие — __________________________________________________________________________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воспитательные — __________________________________________________________________________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Место урока в системе уроков данного раздела: — __________________________________________________________________________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Тип урока: ____________________________________________________________________________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Основные термины и понятия: ___________________________________________________________________________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Межпредметные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 связи: ___________________________________________________________________________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Наглядность: __________________________________________________________________________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Оборудование: ________________________________________________________________________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Формы работы: ________________________________________________________________________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Девиз урока: __________________________________________________________________________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Calibri" pitchFamily="34" charset="0"/>
                <a:ea typeface="Times New Roman" pitchFamily="18" charset="0"/>
                <a:cs typeface="MyriadPro-Bold"/>
              </a:rPr>
              <a:t>Ход урока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SchoolBookC-Bold"/>
              </a:rPr>
              <a:t>Этап урока Методы, приемы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Times New Roman" pitchFamily="18" charset="0"/>
                <a:cs typeface="SchoolBookC-Bold"/>
              </a:rPr>
              <a:t> Содержание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I. Организационный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II. Всесторонняя проверка степени усвоения содержания учебного материала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III. Подготовка учащихся к активному и осознанному усвоению учебного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материала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IV. Постановка познавательной задачи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V. Усвоение новых знаний и способов действий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VI. Первичная проверка понимания и коррекция усвоения учащимися ново-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го материала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VII. Физкультминутка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VIII. Закрепление знаний и способов действий, самопроверка знаний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IX. Обобщение и систематизация знаний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Х. Рефлексия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XI. Подведение итогов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SchoolBookC"/>
              </a:rPr>
              <a:t>XII. Домашнее задание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FF00"/>
                </a:solidFill>
              </a:rPr>
              <a:t>Конструирование технологической карты урока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2424114"/>
          </a:xfrm>
        </p:spPr>
        <p:txBody>
          <a:bodyPr/>
          <a:lstStyle/>
          <a:p>
            <a:r>
              <a:rPr lang="ru-RU" sz="2000" dirty="0" smtClean="0">
                <a:solidFill>
                  <a:srgbClr val="D53DB8"/>
                </a:solidFill>
              </a:rPr>
              <a:t>Поурочный план занятия необходим каждому педагогу, независимо от его стажа, эрудиции и уровня педагогического мастерства. Составляется он на основе содержания рабочей программы учебной дисциплины. Преподаватель на основе мыслительного эксперимента осуществляет прогнозирование будущего занятия, его мысленное проигрывание, разрабатывает своеобразный сценарий своих действий и действий обучаемых в их единстве.</a:t>
            </a:r>
          </a:p>
          <a:p>
            <a:endParaRPr lang="ru-RU" sz="1600" dirty="0"/>
          </a:p>
        </p:txBody>
      </p:sp>
      <p:pic>
        <p:nvPicPr>
          <p:cNvPr id="4" name="Рисунок 3" descr="093[1]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3357562"/>
            <a:ext cx="1285875" cy="1285875"/>
          </a:xfrm>
          <a:prstGeom prst="rect">
            <a:avLst/>
          </a:prstGeom>
        </p:spPr>
      </p:pic>
      <p:pic>
        <p:nvPicPr>
          <p:cNvPr id="5" name="Рисунок 4" descr="093[1]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8125" y="2714620"/>
            <a:ext cx="1285875" cy="1285875"/>
          </a:xfrm>
          <a:prstGeom prst="rect">
            <a:avLst/>
          </a:prstGeom>
        </p:spPr>
      </p:pic>
      <p:pic>
        <p:nvPicPr>
          <p:cNvPr id="6" name="Рисунок 5" descr="knigi-126[1]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500042"/>
            <a:ext cx="1428750" cy="9525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33CC"/>
                </a:solidFill>
              </a:rPr>
              <a:t>І. Блок </a:t>
            </a:r>
            <a:r>
              <a:rPr lang="ru-RU" b="1" dirty="0" smtClean="0">
                <a:solidFill>
                  <a:srgbClr val="FF33CC"/>
                </a:solidFill>
              </a:rPr>
              <a:t>целеполагания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28934"/>
            <a:ext cx="6400800" cy="2709866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b="1" dirty="0" smtClean="0">
                <a:solidFill>
                  <a:srgbClr val="E8652A"/>
                </a:solidFill>
              </a:rPr>
              <a:t>Тема урока.</a:t>
            </a:r>
            <a:r>
              <a:rPr lang="ru-RU" dirty="0" smtClean="0">
                <a:solidFill>
                  <a:srgbClr val="E8652A"/>
                </a:solidFill>
              </a:rPr>
              <a:t/>
            </a:r>
            <a:br>
              <a:rPr lang="ru-RU" dirty="0" smtClean="0">
                <a:solidFill>
                  <a:srgbClr val="E8652A"/>
                </a:solidFill>
              </a:rPr>
            </a:br>
            <a:r>
              <a:rPr lang="ru-RU" b="1" dirty="0" smtClean="0">
                <a:solidFill>
                  <a:srgbClr val="E8652A"/>
                </a:solidFill>
              </a:rPr>
              <a:t>2. Цель </a:t>
            </a:r>
            <a:r>
              <a:rPr lang="ru-RU" b="1" dirty="0" smtClean="0">
                <a:solidFill>
                  <a:srgbClr val="E8652A"/>
                </a:solidFill>
              </a:rPr>
              <a:t>урока</a:t>
            </a:r>
          </a:p>
          <a:p>
            <a:pPr marL="514350" indent="-514350"/>
            <a:r>
              <a:rPr lang="ru-RU" b="1" dirty="0" smtClean="0">
                <a:solidFill>
                  <a:srgbClr val="E8652A"/>
                </a:solidFill>
              </a:rPr>
              <a:t>3</a:t>
            </a:r>
            <a:r>
              <a:rPr lang="ru-RU" b="1" dirty="0" smtClean="0">
                <a:solidFill>
                  <a:srgbClr val="E8652A"/>
                </a:solidFill>
              </a:rPr>
              <a:t>. Планируемый результат:</a:t>
            </a:r>
            <a:r>
              <a:rPr lang="ru-RU" dirty="0" smtClean="0">
                <a:solidFill>
                  <a:srgbClr val="E8652A"/>
                </a:solidFill>
              </a:rPr>
              <a:t/>
            </a:r>
            <a:br>
              <a:rPr lang="ru-RU" dirty="0" smtClean="0">
                <a:solidFill>
                  <a:srgbClr val="E8652A"/>
                </a:solidFill>
              </a:rPr>
            </a:br>
            <a:r>
              <a:rPr lang="ru-RU" dirty="0" smtClean="0">
                <a:solidFill>
                  <a:srgbClr val="E8652A"/>
                </a:solidFill>
              </a:rPr>
              <a:t>ЗНАНИЯ</a:t>
            </a:r>
            <a:br>
              <a:rPr lang="ru-RU" dirty="0" smtClean="0">
                <a:solidFill>
                  <a:srgbClr val="E8652A"/>
                </a:solidFill>
              </a:rPr>
            </a:br>
            <a:r>
              <a:rPr lang="ru-RU" dirty="0" smtClean="0">
                <a:solidFill>
                  <a:srgbClr val="E8652A"/>
                </a:solidFill>
              </a:rPr>
              <a:t>УМЕНИЯ</a:t>
            </a:r>
            <a:br>
              <a:rPr lang="ru-RU" dirty="0" smtClean="0">
                <a:solidFill>
                  <a:srgbClr val="E8652A"/>
                </a:solidFill>
              </a:rPr>
            </a:br>
            <a:r>
              <a:rPr lang="ru-RU" dirty="0" smtClean="0">
                <a:solidFill>
                  <a:srgbClr val="E8652A"/>
                </a:solidFill>
              </a:rPr>
              <a:t>НАВЫКИ</a:t>
            </a:r>
            <a:endParaRPr lang="ru-RU" dirty="0">
              <a:solidFill>
                <a:srgbClr val="E8652A"/>
              </a:solidFill>
            </a:endParaRPr>
          </a:p>
        </p:txBody>
      </p:sp>
      <p:pic>
        <p:nvPicPr>
          <p:cNvPr id="4" name="Рисунок 3" descr="photo10[1]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42852"/>
            <a:ext cx="2009775" cy="24288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ІІ. Инструментальный блок</a:t>
            </a:r>
            <a:r>
              <a:rPr lang="ru-RU" dirty="0" smtClean="0">
                <a:solidFill>
                  <a:srgbClr val="00B050"/>
                </a:solidFill>
              </a:rPr>
              <a:t/>
            </a:r>
            <a:br>
              <a:rPr lang="ru-RU" dirty="0" smtClean="0">
                <a:solidFill>
                  <a:srgbClr val="00B050"/>
                </a:solidFill>
              </a:rPr>
            </a:b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071810"/>
            <a:ext cx="6400800" cy="256699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3600" b="1" dirty="0" smtClean="0">
                <a:solidFill>
                  <a:srgbClr val="7030A0"/>
                </a:solidFill>
              </a:rPr>
              <a:t>Задачи урока</a:t>
            </a:r>
            <a:r>
              <a:rPr lang="ru-RU" sz="3600" dirty="0" smtClean="0">
                <a:solidFill>
                  <a:srgbClr val="7030A0"/>
                </a:solidFill>
              </a:rPr>
              <a:t/>
            </a:r>
            <a:br>
              <a:rPr lang="ru-RU" sz="3600" dirty="0" smtClean="0">
                <a:solidFill>
                  <a:srgbClr val="7030A0"/>
                </a:solidFill>
              </a:rPr>
            </a:br>
            <a:r>
              <a:rPr lang="ru-RU" sz="3600" b="1" dirty="0" smtClean="0">
                <a:solidFill>
                  <a:srgbClr val="7030A0"/>
                </a:solidFill>
              </a:rPr>
              <a:t>2. Тип урока. </a:t>
            </a:r>
          </a:p>
          <a:p>
            <a:pPr marL="514350" indent="-514350"/>
            <a:r>
              <a:rPr lang="ru-RU" sz="3600" b="1" dirty="0" smtClean="0">
                <a:solidFill>
                  <a:srgbClr val="7030A0"/>
                </a:solidFill>
              </a:rPr>
              <a:t>3.Учебно-методический комплекс</a:t>
            </a:r>
            <a:endParaRPr lang="ru-RU" sz="3600" dirty="0">
              <a:solidFill>
                <a:srgbClr val="7030A0"/>
              </a:solidFill>
            </a:endParaRPr>
          </a:p>
        </p:txBody>
      </p:sp>
      <p:pic>
        <p:nvPicPr>
          <p:cNvPr id="4" name="Рисунок 3" descr="priroda-17[1]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428596" y="285728"/>
            <a:ext cx="1571604" cy="1438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3333CC"/>
                </a:solidFill>
              </a:rPr>
              <a:t>ІІІ. </a:t>
            </a:r>
            <a:r>
              <a:rPr lang="ru-RU" b="1" u="sng" dirty="0" smtClean="0">
                <a:solidFill>
                  <a:srgbClr val="3333CC"/>
                </a:solidFill>
              </a:rPr>
              <a:t>Организационно-деятельностный</a:t>
            </a:r>
            <a:r>
              <a:rPr lang="ru-RU" b="1" u="sng" dirty="0" smtClean="0">
                <a:solidFill>
                  <a:srgbClr val="3333CC"/>
                </a:solidFill>
              </a:rPr>
              <a:t> блок</a:t>
            </a:r>
            <a:endParaRPr lang="ru-RU" dirty="0">
              <a:solidFill>
                <a:srgbClr val="3333CC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u="sng" dirty="0" smtClean="0">
                <a:solidFill>
                  <a:srgbClr val="B959AB"/>
                </a:solidFill>
              </a:rPr>
              <a:t>1.План урока</a:t>
            </a:r>
          </a:p>
          <a:p>
            <a:r>
              <a:rPr lang="ru-RU" b="1" u="sng" dirty="0" smtClean="0">
                <a:solidFill>
                  <a:srgbClr val="B959AB"/>
                </a:solidFill>
              </a:rPr>
              <a:t>2.Диагностика результатов урока</a:t>
            </a:r>
          </a:p>
          <a:p>
            <a:r>
              <a:rPr lang="ru-RU" b="1" u="sng" dirty="0" smtClean="0">
                <a:solidFill>
                  <a:srgbClr val="B959AB"/>
                </a:solidFill>
              </a:rPr>
              <a:t>3.Домашнее задание</a:t>
            </a:r>
            <a:endParaRPr lang="ru-RU" dirty="0">
              <a:solidFill>
                <a:srgbClr val="B959AB"/>
              </a:solidFill>
            </a:endParaRPr>
          </a:p>
        </p:txBody>
      </p:sp>
      <p:pic>
        <p:nvPicPr>
          <p:cNvPr id="5" name="Рисунок 4" descr="ptica-49[1]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32" y="357166"/>
            <a:ext cx="4786317" cy="11811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5" name="Рисунок 4" descr="6236007[1]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14290"/>
            <a:ext cx="714375" cy="1190625"/>
          </a:xfrm>
          <a:prstGeom prst="rect">
            <a:avLst/>
          </a:prstGeom>
        </p:spPr>
      </p:pic>
      <p:pic>
        <p:nvPicPr>
          <p:cNvPr id="6" name="Рисунок 5" descr="6236007[1]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92" y="285728"/>
            <a:ext cx="714375" cy="1190625"/>
          </a:xfrm>
          <a:prstGeom prst="rect">
            <a:avLst/>
          </a:prstGeom>
        </p:spPr>
      </p:pic>
      <p:pic>
        <p:nvPicPr>
          <p:cNvPr id="7" name="Рисунок 6" descr="6236007[1]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322" y="642918"/>
            <a:ext cx="714375" cy="1190625"/>
          </a:xfrm>
          <a:prstGeom prst="rect">
            <a:avLst/>
          </a:prstGeom>
        </p:spPr>
      </p:pic>
      <p:pic>
        <p:nvPicPr>
          <p:cNvPr id="8" name="Рисунок 7" descr="6236007[1]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785794"/>
            <a:ext cx="714375" cy="1190625"/>
          </a:xfrm>
          <a:prstGeom prst="rect">
            <a:avLst/>
          </a:prstGeom>
        </p:spPr>
      </p:pic>
      <p:pic>
        <p:nvPicPr>
          <p:cNvPr id="9" name="Рисунок 8" descr="6236007[1]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214290"/>
            <a:ext cx="714375" cy="1190625"/>
          </a:xfrm>
          <a:prstGeom prst="rect">
            <a:avLst/>
          </a:prstGeom>
        </p:spPr>
      </p:pic>
      <p:pic>
        <p:nvPicPr>
          <p:cNvPr id="10" name="Рисунок 9" descr="6236007[1]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142852"/>
            <a:ext cx="714375" cy="1190625"/>
          </a:xfrm>
          <a:prstGeom prst="rect">
            <a:avLst/>
          </a:prstGeom>
        </p:spPr>
      </p:pic>
      <p:pic>
        <p:nvPicPr>
          <p:cNvPr id="11" name="Рисунок 10" descr="6236007[1]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934" y="1000108"/>
            <a:ext cx="714375" cy="1190625"/>
          </a:xfrm>
          <a:prstGeom prst="rect">
            <a:avLst/>
          </a:prstGeom>
        </p:spPr>
      </p:pic>
      <p:pic>
        <p:nvPicPr>
          <p:cNvPr id="1026" name="Picture 2" descr="Спасибо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0800391">
            <a:off x="3500430" y="2143116"/>
            <a:ext cx="2607320" cy="32956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то анимированный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Лето анимированный</Template>
  <TotalTime>35</TotalTime>
  <Words>557</Words>
  <Application>Microsoft Office PowerPoint</Application>
  <PresentationFormat>Экран (4:3)</PresentationFormat>
  <Paragraphs>118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Лето анимированный</vt:lpstr>
      <vt:lpstr>ТЕХНОЛОГИЧЕСКАЯ КАРТА УРОКА</vt:lpstr>
      <vt:lpstr>План учебного занятия (технологическая карта учебного занятия) - документ, разрабатываемый преподавателем на каждое учебное занятие для обеспечения эффективной реализации содержания образования, целей обучения, воспитания и развития обучаемых, формирования у них прочных знаний, умений и навыков. </vt:lpstr>
      <vt:lpstr>Слайд 3</vt:lpstr>
      <vt:lpstr>Слайд 4</vt:lpstr>
      <vt:lpstr>Конструирование технологической карты урока </vt:lpstr>
      <vt:lpstr>І. Блок целеполагания </vt:lpstr>
      <vt:lpstr>ІІ. Инструментальный блок </vt:lpstr>
      <vt:lpstr>ІІІ. Организационно-деятельностный блок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ТЕХНОЛОГИЧЕСКАЯ КАРТА УРОКА</dc:title>
  <dc:creator>Пользователь</dc:creator>
  <cp:lastModifiedBy>Пользователь</cp:lastModifiedBy>
  <cp:revision>6</cp:revision>
  <dcterms:created xsi:type="dcterms:W3CDTF">2011-08-24T19:57:27Z</dcterms:created>
  <dcterms:modified xsi:type="dcterms:W3CDTF">2011-08-24T20:33:01Z</dcterms:modified>
</cp:coreProperties>
</file>