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" y="-12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33B5797-0322-46F4-85D3-6F8CF019B4DD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4FEA973-40B5-472E-AD88-D9356EE8A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5797-0322-46F4-85D3-6F8CF019B4DD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A973-40B5-472E-AD88-D9356EE8A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5797-0322-46F4-85D3-6F8CF019B4DD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A973-40B5-472E-AD88-D9356EE8A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5797-0322-46F4-85D3-6F8CF019B4DD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A973-40B5-472E-AD88-D9356EE8A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5797-0322-46F4-85D3-6F8CF019B4DD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A973-40B5-472E-AD88-D9356EE8A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5797-0322-46F4-85D3-6F8CF019B4DD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A973-40B5-472E-AD88-D9356EE8A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3B5797-0322-46F4-85D3-6F8CF019B4DD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FEA973-40B5-472E-AD88-D9356EE8A7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33B5797-0322-46F4-85D3-6F8CF019B4DD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4FEA973-40B5-472E-AD88-D9356EE8A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5797-0322-46F4-85D3-6F8CF019B4DD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A973-40B5-472E-AD88-D9356EE8A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5797-0322-46F4-85D3-6F8CF019B4DD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A973-40B5-472E-AD88-D9356EE8A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5797-0322-46F4-85D3-6F8CF019B4DD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A973-40B5-472E-AD88-D9356EE8A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33B5797-0322-46F4-85D3-6F8CF019B4DD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4FEA973-40B5-472E-AD88-D9356EE8A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00B050"/>
                </a:solidFill>
                <a:latin typeface="Arno Pro Smbd SmText" pitchFamily="18" charset="0"/>
              </a:rPr>
              <a:t>Проектная </a:t>
            </a:r>
            <a:r>
              <a:rPr lang="ru-RU" sz="4800" b="1" dirty="0" smtClean="0">
                <a:solidFill>
                  <a:srgbClr val="00B050"/>
                </a:solidFill>
                <a:latin typeface="Arno Pro Smbd SmText" pitchFamily="18" charset="0"/>
              </a:rPr>
              <a:t>деятельность на уроках математики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no Pro Smbd" pitchFamily="18" charset="0"/>
              </a:rPr>
              <a:t>ЗАДАЧИ УЧЕНИКОВ ДЛЯ УЧЕНИКОВ</a:t>
            </a:r>
            <a:endParaRPr lang="ru-RU" sz="3600" dirty="0">
              <a:solidFill>
                <a:srgbClr val="C00000"/>
              </a:solidFill>
              <a:latin typeface="Arno Pro Smb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B0F0"/>
                </a:solidFill>
                <a:latin typeface="Arno Pro Smbd" pitchFamily="18" charset="0"/>
              </a:rPr>
              <a:t>В  питомнике находились взрослые и маленькие коты. Известно то , что всего животных было 300 , но маленьких котов всё же было больше на 76. Сколько было маленьких и больших котов?</a:t>
            </a:r>
          </a:p>
          <a:p>
            <a:r>
              <a:rPr lang="ru-RU" b="1" dirty="0" smtClean="0">
                <a:latin typeface="Arno Pro Smbd" pitchFamily="18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Arno Pro Smbd" pitchFamily="18" charset="0"/>
              </a:rPr>
              <a:t>У </a:t>
            </a:r>
            <a:r>
              <a:rPr lang="ru-RU" sz="2400" b="1" dirty="0" err="1" smtClean="0">
                <a:solidFill>
                  <a:srgbClr val="0070C0"/>
                </a:solidFill>
                <a:latin typeface="Arno Pro Smbd" pitchFamily="18" charset="0"/>
              </a:rPr>
              <a:t>Чебурашки</a:t>
            </a:r>
            <a:r>
              <a:rPr lang="ru-RU" sz="2400" b="1" dirty="0" smtClean="0">
                <a:solidFill>
                  <a:srgbClr val="0070C0"/>
                </a:solidFill>
                <a:latin typeface="Arno Pro Smbd" pitchFamily="18" charset="0"/>
              </a:rPr>
              <a:t> были мандарины и апельсины , всего их было 500, но мандаринов было на 132 больше, чем апельсинов . Сколько было апельсинов и сколько мандаринов? </a:t>
            </a:r>
          </a:p>
          <a:p>
            <a:endParaRPr lang="ru-RU" sz="2400" dirty="0">
              <a:solidFill>
                <a:srgbClr val="0070C0"/>
              </a:solidFill>
              <a:latin typeface="Arno Pro Smbd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5000636"/>
            <a:ext cx="2143140" cy="1304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no Pro Smbd" pitchFamily="18" charset="0"/>
              </a:rPr>
              <a:t>ЗАДАЧИ</a:t>
            </a:r>
            <a:endParaRPr lang="ru-RU" dirty="0">
              <a:solidFill>
                <a:srgbClr val="C00000"/>
              </a:solidFill>
              <a:latin typeface="Arno Pro Smb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err="1" smtClean="0">
                <a:solidFill>
                  <a:srgbClr val="00B0F0"/>
                </a:solidFill>
                <a:latin typeface="Arno Pro Smbd" pitchFamily="18" charset="0"/>
              </a:rPr>
              <a:t>Смешарики</a:t>
            </a:r>
            <a:r>
              <a:rPr lang="ru-RU" sz="2000" dirty="0" smtClean="0">
                <a:solidFill>
                  <a:srgbClr val="00B0F0"/>
                </a:solidFill>
                <a:latin typeface="Arno Pro Smbd" pitchFamily="18" charset="0"/>
              </a:rPr>
              <a:t> ели конфеты. </a:t>
            </a:r>
            <a:r>
              <a:rPr lang="ru-RU" sz="2000" dirty="0" err="1" smtClean="0">
                <a:solidFill>
                  <a:srgbClr val="00B0F0"/>
                </a:solidFill>
                <a:latin typeface="Arno Pro Smbd" pitchFamily="18" charset="0"/>
              </a:rPr>
              <a:t>Крош</a:t>
            </a:r>
            <a:r>
              <a:rPr lang="ru-RU" sz="2000" dirty="0" smtClean="0">
                <a:solidFill>
                  <a:srgbClr val="00B0F0"/>
                </a:solidFill>
                <a:latin typeface="Arno Pro Smbd" pitchFamily="18" charset="0"/>
              </a:rPr>
              <a:t> съел на 8 конфет больше, чем Ёжик. А </a:t>
            </a:r>
            <a:r>
              <a:rPr lang="ru-RU" sz="2000" dirty="0" err="1" smtClean="0">
                <a:solidFill>
                  <a:srgbClr val="00B0F0"/>
                </a:solidFill>
                <a:latin typeface="Arno Pro Smbd" pitchFamily="18" charset="0"/>
              </a:rPr>
              <a:t>Лосяш</a:t>
            </a:r>
            <a:r>
              <a:rPr lang="ru-RU" sz="2000" dirty="0" smtClean="0">
                <a:solidFill>
                  <a:srgbClr val="00B0F0"/>
                </a:solidFill>
                <a:latin typeface="Arno Pro Smbd" pitchFamily="18" charset="0"/>
              </a:rPr>
              <a:t> съел в четыре раза больше, чем </a:t>
            </a:r>
            <a:r>
              <a:rPr lang="ru-RU" sz="2000" dirty="0" err="1" smtClean="0">
                <a:solidFill>
                  <a:srgbClr val="00B0F0"/>
                </a:solidFill>
                <a:latin typeface="Arno Pro Smbd" pitchFamily="18" charset="0"/>
              </a:rPr>
              <a:t>Крош</a:t>
            </a:r>
            <a:r>
              <a:rPr lang="ru-RU" sz="2000" dirty="0" smtClean="0">
                <a:solidFill>
                  <a:srgbClr val="00B0F0"/>
                </a:solidFill>
                <a:latin typeface="Arno Pro Smbd" pitchFamily="18" charset="0"/>
              </a:rPr>
              <a:t> и Ёжик вместе. Всего они съели 70 конфет. Сколько конфет съел Ёжик?</a:t>
            </a:r>
          </a:p>
          <a:p>
            <a:endParaRPr lang="ru-RU" dirty="0" smtClean="0">
              <a:latin typeface="Arno Pro Smbd" pitchFamily="18" charset="0"/>
            </a:endParaRPr>
          </a:p>
          <a:p>
            <a:endParaRPr lang="ru-RU" dirty="0" smtClean="0">
              <a:latin typeface="Arno Pro Smbd" pitchFamily="18" charset="0"/>
            </a:endParaRPr>
          </a:p>
          <a:p>
            <a:endParaRPr lang="ru-RU" dirty="0" smtClean="0">
              <a:latin typeface="Arno Pro Smbd" pitchFamily="18" charset="0"/>
            </a:endParaRPr>
          </a:p>
          <a:p>
            <a:endParaRPr lang="ru-RU" dirty="0" smtClean="0">
              <a:latin typeface="Arno Pro Smbd" pitchFamily="18" charset="0"/>
            </a:endParaRPr>
          </a:p>
          <a:p>
            <a:r>
              <a:rPr lang="ru-RU" dirty="0" smtClean="0"/>
              <a:t> </a:t>
            </a:r>
            <a:r>
              <a:rPr lang="ru-RU" sz="2400" dirty="0" smtClean="0">
                <a:solidFill>
                  <a:srgbClr val="0070C0"/>
                </a:solidFill>
                <a:latin typeface="Arno Pro Smbd" pitchFamily="18" charset="0"/>
              </a:rPr>
              <a:t>Вася задумал число. Прибавил к нему 30 , сумму разделил на 5 и вычел 2. У него получилось число 5. Какое число задумал Вася?</a:t>
            </a:r>
            <a:endParaRPr lang="ru-RU" sz="2400" dirty="0">
              <a:solidFill>
                <a:srgbClr val="0070C0"/>
              </a:solidFill>
              <a:latin typeface="Arno Pro Smbd" pitchFamily="18" charset="0"/>
            </a:endParaRPr>
          </a:p>
        </p:txBody>
      </p:sp>
      <p:pic>
        <p:nvPicPr>
          <p:cNvPr id="4" name="Рисунок 3" descr="krosh-i-ezhik-kartinki.07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29124" y="3357562"/>
            <a:ext cx="3181353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Arno Pro Smbd" pitchFamily="18" charset="0"/>
              </a:rPr>
              <a:t>Уравнения для самостоятельной работы</a:t>
            </a:r>
            <a:endParaRPr lang="ru-RU" sz="4800" dirty="0">
              <a:solidFill>
                <a:srgbClr val="C00000"/>
              </a:solidFill>
              <a:latin typeface="Arno Pro Smb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200" dirty="0" smtClean="0">
                <a:latin typeface="Arno Pro Smbd" pitchFamily="18" charset="0"/>
              </a:rPr>
              <a:t>    а) (</a:t>
            </a:r>
            <a:r>
              <a:rPr lang="ru-RU" sz="3200" dirty="0" err="1" smtClean="0">
                <a:latin typeface="Arno Pro Smbd" pitchFamily="18" charset="0"/>
              </a:rPr>
              <a:t>x</a:t>
            </a:r>
            <a:r>
              <a:rPr lang="ru-RU" sz="3200" dirty="0" smtClean="0">
                <a:latin typeface="Arno Pro Smbd" pitchFamily="18" charset="0"/>
              </a:rPr>
              <a:t> – 13) – 132 = 149</a:t>
            </a:r>
          </a:p>
          <a:p>
            <a:pPr algn="ctr">
              <a:buNone/>
            </a:pPr>
            <a:r>
              <a:rPr lang="ru-RU" sz="3200" dirty="0" smtClean="0">
                <a:latin typeface="Arno Pro Smbd" pitchFamily="18" charset="0"/>
              </a:rPr>
              <a:t>     б) (</a:t>
            </a:r>
            <a:r>
              <a:rPr lang="ru-RU" sz="3200" dirty="0" err="1" smtClean="0">
                <a:latin typeface="Arno Pro Smbd" pitchFamily="18" charset="0"/>
              </a:rPr>
              <a:t>x</a:t>
            </a:r>
            <a:r>
              <a:rPr lang="ru-RU" sz="3200" dirty="0" smtClean="0">
                <a:latin typeface="Arno Pro Smbd" pitchFamily="18" charset="0"/>
              </a:rPr>
              <a:t> – 31) – 711 = 159</a:t>
            </a:r>
          </a:p>
          <a:p>
            <a:pPr algn="ctr">
              <a:buNone/>
            </a:pPr>
            <a:r>
              <a:rPr lang="ru-RU" sz="3200" dirty="0" smtClean="0">
                <a:latin typeface="Arno Pro Smbd" pitchFamily="18" charset="0"/>
              </a:rPr>
              <a:t>   в) (125 – </a:t>
            </a:r>
            <a:r>
              <a:rPr lang="ru-RU" sz="3200" dirty="0" err="1" smtClean="0">
                <a:latin typeface="Arno Pro Smbd" pitchFamily="18" charset="0"/>
              </a:rPr>
              <a:t>a</a:t>
            </a:r>
            <a:r>
              <a:rPr lang="ru-RU" sz="3200" dirty="0" smtClean="0">
                <a:latin typeface="Arno Pro Smbd" pitchFamily="18" charset="0"/>
              </a:rPr>
              <a:t>) – 15 = 42</a:t>
            </a:r>
          </a:p>
          <a:p>
            <a:pPr algn="ctr">
              <a:buNone/>
            </a:pPr>
            <a:r>
              <a:rPr lang="ru-RU" sz="3200" dirty="0" smtClean="0">
                <a:latin typeface="Arno Pro Smbd" pitchFamily="18" charset="0"/>
              </a:rPr>
              <a:t>      г) (246 + </a:t>
            </a:r>
            <a:r>
              <a:rPr lang="ru-RU" sz="3200" dirty="0" err="1" smtClean="0">
                <a:latin typeface="Arno Pro Smbd" pitchFamily="18" charset="0"/>
              </a:rPr>
              <a:t>x</a:t>
            </a:r>
            <a:r>
              <a:rPr lang="ru-RU" sz="3200" dirty="0" smtClean="0">
                <a:latin typeface="Arno Pro Smbd" pitchFamily="18" charset="0"/>
              </a:rPr>
              <a:t>) – 42 = 643</a:t>
            </a:r>
          </a:p>
          <a:p>
            <a:pPr algn="ctr">
              <a:buNone/>
            </a:pPr>
            <a:r>
              <a:rPr lang="ru-RU" sz="3200" dirty="0" err="1" smtClean="0">
                <a:latin typeface="Arno Pro Smbd" pitchFamily="18" charset="0"/>
              </a:rPr>
              <a:t>д</a:t>
            </a:r>
            <a:r>
              <a:rPr lang="ru-RU" sz="3200" dirty="0" smtClean="0">
                <a:latin typeface="Arno Pro Smbd" pitchFamily="18" charset="0"/>
              </a:rPr>
              <a:t>) 318 – (</a:t>
            </a:r>
            <a:r>
              <a:rPr lang="ru-RU" sz="3200" dirty="0" err="1" smtClean="0">
                <a:latin typeface="Arno Pro Smbd" pitchFamily="18" charset="0"/>
              </a:rPr>
              <a:t>y</a:t>
            </a:r>
            <a:r>
              <a:rPr lang="ru-RU" sz="3200" dirty="0" smtClean="0">
                <a:latin typeface="Arno Pro Smbd" pitchFamily="18" charset="0"/>
              </a:rPr>
              <a:t>– 8) = 27</a:t>
            </a:r>
          </a:p>
          <a:p>
            <a:pPr algn="ctr">
              <a:buNone/>
            </a:pPr>
            <a:r>
              <a:rPr lang="ru-RU" sz="3200" dirty="0" smtClean="0">
                <a:latin typeface="Arno Pro Smbd" pitchFamily="18" charset="0"/>
              </a:rPr>
              <a:t>         е) 815 – (745 – </a:t>
            </a:r>
            <a:r>
              <a:rPr lang="ru-RU" sz="3200" dirty="0" err="1" smtClean="0">
                <a:latin typeface="Arno Pro Smbd" pitchFamily="18" charset="0"/>
              </a:rPr>
              <a:t>z</a:t>
            </a:r>
            <a:r>
              <a:rPr lang="ru-RU" sz="3200" dirty="0" smtClean="0">
                <a:latin typeface="Arno Pro Smbd" pitchFamily="18" charset="0"/>
              </a:rPr>
              <a:t>) = 489</a:t>
            </a:r>
            <a:endParaRPr lang="ru-RU" sz="3200" dirty="0">
              <a:latin typeface="Arno Pro Smbd" pitchFamily="18" charset="0"/>
            </a:endParaRPr>
          </a:p>
        </p:txBody>
      </p:sp>
      <p:pic>
        <p:nvPicPr>
          <p:cNvPr id="4" name="Рисунок 3" descr="http://www.koipkro.kostroma.ru/BuyR/ChBor/ych/13/_w/ucheniki_w450_h468_jp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09384">
            <a:off x="511249" y="2641207"/>
            <a:ext cx="1917942" cy="2640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no Pro Smbd" pitchFamily="18" charset="0"/>
              </a:rPr>
              <a:t>СПАСИБО.</a:t>
            </a:r>
            <a:endParaRPr lang="ru-RU" dirty="0">
              <a:solidFill>
                <a:srgbClr val="C00000"/>
              </a:solidFill>
              <a:latin typeface="Arno Pro Smbd" pitchFamily="18" charset="0"/>
            </a:endParaRPr>
          </a:p>
        </p:txBody>
      </p:sp>
      <p:pic>
        <p:nvPicPr>
          <p:cNvPr id="4" name="Содержимое 3" descr="http://www.koipkro.kostroma.ru/Kostroma_EDU/Sch_3/DocLib43/%D0%A0%D0%BE%D0%B4%D0%B8%D1%82%D0%B5%D0%BB%D1%8F%D0%BC/%D0%BA%D0%B0%D1%80%D1%82%D0%B8%D0%BD%D0%BA%D0%B8/070711_schoolboy_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1" y="2500306"/>
            <a:ext cx="303026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Arno Pro Smbd SmText" pitchFamily="18" charset="0"/>
              </a:rPr>
              <a:t>Для чего нужен метод проектов? </a:t>
            </a:r>
            <a:endParaRPr lang="ru-RU" dirty="0">
              <a:solidFill>
                <a:srgbClr val="00B050"/>
              </a:solidFill>
              <a:latin typeface="Arno Pro Smbd SmText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Arno Pro Smbd SmText" pitchFamily="18" charset="0"/>
              </a:rPr>
              <a:t>• </a:t>
            </a:r>
            <a:r>
              <a:rPr lang="ru-RU" dirty="0">
                <a:latin typeface="Arno Pro Smbd SmText" pitchFamily="18" charset="0"/>
              </a:rPr>
              <a:t>Научить учащихся самостоятельному, критическому мышлению. </a:t>
            </a:r>
            <a:r>
              <a:rPr lang="ru-RU" dirty="0" smtClean="0">
                <a:latin typeface="Arno Pro Smbd SmText" pitchFamily="18" charset="0"/>
              </a:rPr>
              <a:t/>
            </a:r>
            <a:br>
              <a:rPr lang="ru-RU" dirty="0" smtClean="0">
                <a:latin typeface="Arno Pro Smbd SmText" pitchFamily="18" charset="0"/>
              </a:rPr>
            </a:br>
            <a:r>
              <a:rPr lang="ru-RU" dirty="0">
                <a:latin typeface="Arno Pro Smbd SmText" pitchFamily="18" charset="0"/>
              </a:rPr>
              <a:t>• Размышлять, опираясь на знание фактов, закономерностей науки, делать обоснованные выводы. </a:t>
            </a:r>
            <a:r>
              <a:rPr lang="ru-RU" dirty="0" smtClean="0">
                <a:latin typeface="Arno Pro Smbd SmText" pitchFamily="18" charset="0"/>
              </a:rPr>
              <a:t/>
            </a:r>
            <a:br>
              <a:rPr lang="ru-RU" dirty="0" smtClean="0">
                <a:latin typeface="Arno Pro Smbd SmText" pitchFamily="18" charset="0"/>
              </a:rPr>
            </a:br>
            <a:r>
              <a:rPr lang="ru-RU" dirty="0">
                <a:latin typeface="Arno Pro Smbd SmText" pitchFamily="18" charset="0"/>
              </a:rPr>
              <a:t>• Принимать самостоятельные аргументированные решения. </a:t>
            </a:r>
            <a:r>
              <a:rPr lang="ru-RU" dirty="0" smtClean="0">
                <a:latin typeface="Arno Pro Smbd SmText" pitchFamily="18" charset="0"/>
              </a:rPr>
              <a:t/>
            </a:r>
            <a:br>
              <a:rPr lang="ru-RU" dirty="0" smtClean="0">
                <a:latin typeface="Arno Pro Smbd SmText" pitchFamily="18" charset="0"/>
              </a:rPr>
            </a:br>
            <a:r>
              <a:rPr lang="ru-RU" dirty="0">
                <a:latin typeface="Arno Pro Smbd SmText" pitchFamily="18" charset="0"/>
              </a:rPr>
              <a:t>• Научить работать в команде, выполняя разные социальные роли.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10668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Arno Pro Smbd SmText" pitchFamily="18" charset="0"/>
              </a:rPr>
              <a:t>ЦЕЛЬ ПРОЕКТА</a:t>
            </a:r>
            <a:endParaRPr lang="ru-RU" dirty="0">
              <a:solidFill>
                <a:srgbClr val="00B050"/>
              </a:solidFill>
              <a:latin typeface="Arno Pro Smbd SmText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Arno Pro Smbd SmText" pitchFamily="18" charset="0"/>
              </a:rPr>
              <a:t>1) Формирование эмоционально-ценностного отношения к изучаемой проблеме, творческой деятельности учащихся, потребности в ней </a:t>
            </a:r>
            <a:r>
              <a:rPr lang="ru-RU" i="1" dirty="0" smtClean="0">
                <a:latin typeface="Arno Pro Smbd SmText" pitchFamily="18" charset="0"/>
              </a:rPr>
              <a:t>;</a:t>
            </a:r>
            <a:endParaRPr lang="ru-RU" dirty="0" smtClean="0">
              <a:latin typeface="Arno Pro Smbd SmText" pitchFamily="18" charset="0"/>
            </a:endParaRPr>
          </a:p>
          <a:p>
            <a:pPr>
              <a:buNone/>
            </a:pPr>
            <a:r>
              <a:rPr lang="ru-RU" dirty="0" smtClean="0">
                <a:latin typeface="Arno Pro Smbd SmText" pitchFamily="18" charset="0"/>
              </a:rPr>
              <a:t>2) Овладение систематизированными математическими знаниями, осознание социальной и личной значимости исследовательской деятельности в сфере математики и прикладных знаний, стремление и умение разрешать проблемные ситуации.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Arno Pro Smbd SmText" pitchFamily="18" charset="0"/>
              </a:rPr>
              <a:t>ЗАДАЧИ ПРОЕКТА</a:t>
            </a:r>
            <a:endParaRPr lang="ru-RU" dirty="0">
              <a:solidFill>
                <a:srgbClr val="00B050"/>
              </a:solidFill>
              <a:latin typeface="Arno Pro Smbd SmText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028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- </a:t>
            </a:r>
            <a:r>
              <a:rPr lang="ru-RU" dirty="0" smtClean="0">
                <a:latin typeface="Arno Pro Smbd" pitchFamily="18" charset="0"/>
              </a:rPr>
              <a:t>развивать</a:t>
            </a:r>
            <a:r>
              <a:rPr lang="ru-RU" dirty="0" smtClean="0"/>
              <a:t> </a:t>
            </a:r>
            <a:r>
              <a:rPr lang="ru-RU" dirty="0" smtClean="0">
                <a:latin typeface="Arno Pro Smbd SmText" pitchFamily="18" charset="0"/>
              </a:rPr>
              <a:t>основы </a:t>
            </a:r>
            <a:r>
              <a:rPr lang="ru-RU" dirty="0">
                <a:latin typeface="Arno Pro Smbd SmText" pitchFamily="18" charset="0"/>
              </a:rPr>
              <a:t>системного мышления;</a:t>
            </a:r>
          </a:p>
          <a:p>
            <a:pPr>
              <a:buNone/>
            </a:pPr>
            <a:r>
              <a:rPr lang="ru-RU" dirty="0" smtClean="0">
                <a:latin typeface="Arno Pro Smbd SmText" pitchFamily="18" charset="0"/>
              </a:rPr>
              <a:t>  - формировать </a:t>
            </a:r>
            <a:r>
              <a:rPr lang="ru-RU" dirty="0">
                <a:latin typeface="Arno Pro Smbd SmText" pitchFamily="18" charset="0"/>
              </a:rPr>
              <a:t>навыки выдвижения гипотез, </a:t>
            </a:r>
            <a:r>
              <a:rPr lang="ru-RU" dirty="0" smtClean="0">
                <a:latin typeface="Arno Pro Smbd SmText" pitchFamily="18" charset="0"/>
              </a:rPr>
              <a:t> </a:t>
            </a:r>
            <a:r>
              <a:rPr lang="ru-RU" dirty="0">
                <a:latin typeface="Arno Pro Smbd SmText" pitchFamily="18" charset="0"/>
              </a:rPr>
              <a:t>проблем, поиска аргументов;</a:t>
            </a:r>
          </a:p>
          <a:p>
            <a:pPr>
              <a:buNone/>
            </a:pPr>
            <a:r>
              <a:rPr lang="ru-RU" dirty="0" smtClean="0">
                <a:latin typeface="Arno Pro Smbd SmText" pitchFamily="18" charset="0"/>
              </a:rPr>
              <a:t>   - развивать </a:t>
            </a:r>
            <a:r>
              <a:rPr lang="ru-RU" dirty="0">
                <a:latin typeface="Arno Pro Smbd SmText" pitchFamily="18" charset="0"/>
              </a:rPr>
              <a:t>творческие способности, </a:t>
            </a:r>
            <a:r>
              <a:rPr lang="ru-RU" dirty="0" smtClean="0">
                <a:latin typeface="Arno Pro Smbd SmText" pitchFamily="18" charset="0"/>
              </a:rPr>
              <a:t>    воображение</a:t>
            </a:r>
            <a:r>
              <a:rPr lang="ru-RU" dirty="0">
                <a:latin typeface="Arno Pro Smbd SmText" pitchFamily="18" charset="0"/>
              </a:rPr>
              <a:t>, </a:t>
            </a:r>
            <a:r>
              <a:rPr lang="ru-RU" dirty="0" smtClean="0">
                <a:latin typeface="Arno Pro Smbd SmText" pitchFamily="18" charset="0"/>
              </a:rPr>
              <a:t>фантазию;</a:t>
            </a:r>
            <a:endParaRPr lang="ru-RU" dirty="0">
              <a:latin typeface="Arno Pro Smbd SmText" pitchFamily="18" charset="0"/>
            </a:endParaRPr>
          </a:p>
          <a:p>
            <a:pPr>
              <a:buNone/>
            </a:pPr>
            <a:r>
              <a:rPr lang="ru-RU" dirty="0" smtClean="0">
                <a:latin typeface="Arno Pro Smbd SmText" pitchFamily="18" charset="0"/>
              </a:rPr>
              <a:t>   -воспитывать </a:t>
            </a:r>
            <a:r>
              <a:rPr lang="ru-RU" dirty="0">
                <a:latin typeface="Arno Pro Smbd SmText" pitchFamily="18" charset="0"/>
              </a:rPr>
              <a:t>целеустремленность и организованность, расчетливость и предприимчивость, способность ориентироваться в ситуации неопределенности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00B050"/>
                </a:solidFill>
                <a:latin typeface="Arno Pro Smbd SmText" pitchFamily="18" charset="0"/>
              </a:rPr>
              <a:t>Основные этапы организации проектной деятельности учащихся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392909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>
                <a:latin typeface="Arno Pro Smbd SmText" pitchFamily="18" charset="0"/>
              </a:rPr>
              <a:t>1</a:t>
            </a:r>
            <a:r>
              <a:rPr lang="ru-RU" dirty="0">
                <a:latin typeface="Arno Pro Smbd SmText" pitchFamily="18" charset="0"/>
              </a:rPr>
              <a:t>. </a:t>
            </a:r>
            <a:r>
              <a:rPr lang="ru-RU" sz="3200" dirty="0">
                <a:latin typeface="Arno Pro Smbd SmText" pitchFamily="18" charset="0"/>
              </a:rPr>
              <a:t> Подготовка к выполнению проекта (формирование групп, выдача заданий).</a:t>
            </a:r>
          </a:p>
          <a:p>
            <a:pPr>
              <a:buNone/>
            </a:pPr>
            <a:r>
              <a:rPr lang="ru-RU" sz="3200" dirty="0">
                <a:latin typeface="Arno Pro Smbd SmText" pitchFamily="18" charset="0"/>
              </a:rPr>
              <a:t>2.  Планирование работы (распределение обязанностей, определение времени индивидуальной работы).</a:t>
            </a:r>
          </a:p>
          <a:p>
            <a:pPr>
              <a:buNone/>
            </a:pPr>
            <a:r>
              <a:rPr lang="ru-RU" sz="3200" dirty="0">
                <a:latin typeface="Arno Pro Smbd SmText" pitchFamily="18" charset="0"/>
              </a:rPr>
              <a:t>3.  Исследование (учащиеся осуществляют поиск, отбор и анализ нужной информации; экспериментируют, находят пути решения возникающих проблем, открывают новые для себя знания).</a:t>
            </a:r>
          </a:p>
          <a:p>
            <a:pPr>
              <a:buNone/>
            </a:pPr>
            <a:r>
              <a:rPr lang="ru-RU" sz="3200" dirty="0">
                <a:latin typeface="Arno Pro Smbd SmText" pitchFamily="18" charset="0"/>
              </a:rPr>
              <a:t>4.  Обобщение результатов (учащиеся обобщают полученную информацию, формулируют выводы и оформляют материал для групповой презентации).</a:t>
            </a:r>
          </a:p>
          <a:p>
            <a:pPr>
              <a:buNone/>
            </a:pPr>
            <a:r>
              <a:rPr lang="ru-RU" sz="3200" dirty="0">
                <a:latin typeface="Arno Pro Smbd SmText" pitchFamily="18" charset="0"/>
              </a:rPr>
              <a:t>5.  Презентация (итоговый отчет каждой группы осуществляется в конце учебного года, учащиеся представляют «</a:t>
            </a:r>
            <a:r>
              <a:rPr lang="ru-RU" sz="3200" dirty="0" err="1">
                <a:latin typeface="Arno Pro Smbd SmText" pitchFamily="18" charset="0"/>
              </a:rPr>
              <a:t>портфолио</a:t>
            </a:r>
            <a:r>
              <a:rPr lang="ru-RU" sz="3200" dirty="0">
                <a:latin typeface="Arno Pro Smbd SmText" pitchFamily="18" charset="0"/>
              </a:rPr>
              <a:t>»).</a:t>
            </a:r>
          </a:p>
          <a:p>
            <a:pPr>
              <a:buNone/>
            </a:pPr>
            <a:r>
              <a:rPr lang="ru-RU" sz="3200" dirty="0">
                <a:latin typeface="Arno Pro Smbd SmText" pitchFamily="18" charset="0"/>
              </a:rPr>
              <a:t>6.  Оценка результатов проектной деятельности и подведение итогов (каждый ученик оценивает ход и результат собственной деятельности в группе, каждая рабочая группа оценивает деятельность своих участников, учитель оценивает деятельность каждого ученика, подводит итоги проведенной учащимися работы, отмечает успехи каждого).</a:t>
            </a:r>
          </a:p>
          <a:p>
            <a:endParaRPr lang="ru-RU" sz="3200" dirty="0">
              <a:latin typeface="Arno Pro Smbd SmTex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rgbClr val="00B050"/>
                </a:solidFill>
                <a:latin typeface="Arno Pro Smbd SmText" pitchFamily="18" charset="0"/>
              </a:rPr>
              <a:t>Планирование работы по экспериментальной площадке </a:t>
            </a:r>
            <a:endParaRPr lang="ru-RU" dirty="0">
              <a:solidFill>
                <a:srgbClr val="00B050"/>
              </a:solidFill>
              <a:latin typeface="Arno Pro Smbd SmText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28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no Pro Smbd SmText" pitchFamily="18" charset="0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600" dirty="0">
                        <a:latin typeface="Arno Pro Smbd SmText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no Pro Smbd SmText" pitchFamily="18" charset="0"/>
                          <a:ea typeface="Calibri"/>
                          <a:cs typeface="Times New Roman"/>
                        </a:rPr>
                        <a:t>Сроки проведения</a:t>
                      </a:r>
                      <a:endParaRPr lang="ru-RU" sz="1600" dirty="0">
                        <a:latin typeface="Arno Pro Smbd SmText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no Pro Smbd SmText" pitchFamily="18" charset="0"/>
                          <a:ea typeface="Calibri"/>
                          <a:cs typeface="Times New Roman"/>
                        </a:rPr>
                        <a:t>Мониторинг знаний учащихся.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no Pro Smbd SmText" pitchFamily="18" charset="0"/>
                          <a:ea typeface="Calibri"/>
                          <a:cs typeface="Times New Roman"/>
                        </a:rPr>
                        <a:t>Выбор тем проектов.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no Pro Smbd SmText" pitchFamily="18" charset="0"/>
                          <a:ea typeface="Calibri"/>
                          <a:cs typeface="Times New Roman"/>
                        </a:rPr>
                        <a:t>В течение года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no Pro Smbd SmText" pitchFamily="18" charset="0"/>
                          <a:ea typeface="Calibri"/>
                          <a:cs typeface="Times New Roman"/>
                        </a:rPr>
                        <a:t>Посещение курсов НИРО.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no Pro Smbd SmText" pitchFamily="18" charset="0"/>
                          <a:ea typeface="Calibri"/>
                          <a:cs typeface="Times New Roman"/>
                        </a:rPr>
                        <a:t>В течение года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Arno Pro Smbd SmText" pitchFamily="18" charset="0"/>
                          <a:ea typeface="Calibri"/>
                          <a:cs typeface="Times New Roman"/>
                        </a:rPr>
                        <a:t>Взаимопосещение</a:t>
                      </a:r>
                      <a:r>
                        <a:rPr lang="ru-RU" sz="1600" dirty="0">
                          <a:latin typeface="Arno Pro Smbd SmText" pitchFamily="18" charset="0"/>
                          <a:ea typeface="Calibri"/>
                          <a:cs typeface="Times New Roman"/>
                        </a:rPr>
                        <a:t> уроков коллег, работающих по данной теме.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no Pro Smbd SmText" pitchFamily="18" charset="0"/>
                          <a:ea typeface="Calibri"/>
                          <a:cs typeface="Times New Roman"/>
                        </a:rPr>
                        <a:t>Январь-март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no Pro Smbd SmText" pitchFamily="18" charset="0"/>
                          <a:ea typeface="Calibri"/>
                          <a:cs typeface="Times New Roman"/>
                        </a:rPr>
                        <a:t>Посещение уроков математики в 5б, 5в, 6б классах с целью проведения сравнительного анализа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no Pro Smbd SmText" pitchFamily="18" charset="0"/>
                          <a:ea typeface="Calibri"/>
                          <a:cs typeface="Times New Roman"/>
                        </a:rPr>
                        <a:t>Декабрь-апрель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no Pro Smbd SmText" pitchFamily="18" charset="0"/>
                          <a:ea typeface="Calibri"/>
                          <a:cs typeface="Times New Roman"/>
                        </a:rPr>
                        <a:t>Участие в школьных и районных олимпиадах, олимпиаде «Авангард», участие  в работе форума « Вне школы».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no Pro Smbd SmText" pitchFamily="18" charset="0"/>
                          <a:ea typeface="Calibri"/>
                          <a:cs typeface="Times New Roman"/>
                        </a:rPr>
                        <a:t>Октябрь-апрель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no Pro Smbd SmText" pitchFamily="18" charset="0"/>
                          <a:ea typeface="Calibri"/>
                          <a:cs typeface="Times New Roman"/>
                        </a:rPr>
                        <a:t>Участие в круглом </a:t>
                      </a:r>
                      <a:r>
                        <a:rPr lang="ru-RU" sz="1600" dirty="0" smtClean="0">
                          <a:latin typeface="Arno Pro Smbd SmText" pitchFamily="18" charset="0"/>
                          <a:ea typeface="Calibri"/>
                          <a:cs typeface="Times New Roman"/>
                        </a:rPr>
                        <a:t>столе.</a:t>
                      </a:r>
                      <a:endParaRPr lang="ru-RU" sz="1600" dirty="0">
                        <a:latin typeface="Arno Pro Smbd SmText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no Pro Smbd SmText" pitchFamily="18" charset="0"/>
                          <a:ea typeface="Calibri"/>
                          <a:cs typeface="Times New Roman"/>
                        </a:rPr>
                        <a:t>Май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no Pro Smbd SmText" pitchFamily="18" charset="0"/>
                          <a:ea typeface="Calibri"/>
                          <a:cs typeface="Times New Roman"/>
                        </a:rPr>
                        <a:t>Создание компьютерных презентаций.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no Pro Smbd SmText" pitchFamily="18" charset="0"/>
                          <a:ea typeface="Calibri"/>
                          <a:cs typeface="Times New Roman"/>
                        </a:rPr>
                        <a:t>Май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B050"/>
                </a:solidFill>
                <a:latin typeface="Arno Pro Smbd SmText" pitchFamily="18" charset="0"/>
              </a:rPr>
              <a:t>Результаты проекта</a:t>
            </a:r>
            <a:endParaRPr lang="ru-RU" sz="6000" dirty="0">
              <a:solidFill>
                <a:srgbClr val="00B050"/>
              </a:solidFill>
              <a:latin typeface="Arno Pro Smbd SmText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Arno Pro Smbd SmText" pitchFamily="18" charset="0"/>
              </a:rPr>
              <a:t>     В результате проектной деятельности учащихся была создана книжка-подсказка по теме «Уравнения» для учащихся 4-5 классов. </a:t>
            </a:r>
          </a:p>
          <a:p>
            <a:pPr>
              <a:buNone/>
            </a:pPr>
            <a:r>
              <a:rPr lang="ru-RU" dirty="0" smtClean="0">
                <a:latin typeface="Arno Pro Smbd SmText" pitchFamily="18" charset="0"/>
              </a:rPr>
              <a:t>      Небольшие выдержки из книги-подсказки приводятся ниже.</a:t>
            </a:r>
          </a:p>
          <a:p>
            <a:pPr>
              <a:buNone/>
            </a:pPr>
            <a:endParaRPr lang="ru-RU" dirty="0">
              <a:latin typeface="Arno Pro Smbd SmText" pitchFamily="18" charset="0"/>
            </a:endParaRPr>
          </a:p>
        </p:txBody>
      </p:sp>
      <p:pic>
        <p:nvPicPr>
          <p:cNvPr id="4" name="Рисунок 3" descr="http://school1702-4b.ucoz.ru/sch01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56253">
            <a:off x="4483976" y="4228252"/>
            <a:ext cx="2500330" cy="207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 smtClean="0">
                <a:solidFill>
                  <a:srgbClr val="C00000"/>
                </a:solidFill>
                <a:latin typeface="Arno Pro Smbd" pitchFamily="18" charset="0"/>
              </a:rPr>
              <a:t>УРАВНЕНИЯ</a:t>
            </a:r>
            <a:endParaRPr lang="ru-RU" sz="6000" dirty="0">
              <a:solidFill>
                <a:srgbClr val="C00000"/>
              </a:solidFill>
              <a:latin typeface="Arno Pro Smb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Уравнение – равенство, содержащее неизвестное.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                    Х + 745 = 1098             У – 68 = 567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                     Х : 834 = 12               457 * К = 38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Решить уравнение: найти его корни или доказать, что их нет.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Корень уравнения – значение неизвестного, которое превращает уравнение в верное равенство.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Уравнение – равенство, содержащее неизвестное.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                    Х + 745 = 1098             У – 68 = 567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                     Х : 834 = 12               457 * К = 38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Решить уравнение: найти его корни или доказать, что их нет.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Корень уравнения – значение неизвестного, которое превращает уравнение в верное равенство.</a:t>
            </a:r>
            <a:endParaRPr lang="ru-RU" dirty="0"/>
          </a:p>
        </p:txBody>
      </p:sp>
      <p:pic>
        <p:nvPicPr>
          <p:cNvPr id="4" name="Рисунок 3" descr="http://infokam.su/content/news/3750/shkola1_origi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714356"/>
            <a:ext cx="2143140" cy="155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no Pro Smbd" pitchFamily="18" charset="0"/>
              </a:rPr>
              <a:t>ПРИЛОЖЕНИЕ.</a:t>
            </a:r>
            <a:endParaRPr lang="ru-RU" dirty="0" smtClean="0">
              <a:solidFill>
                <a:srgbClr val="C00000"/>
              </a:solidFill>
              <a:latin typeface="Arno Pro Smbd" pitchFamily="18" charset="0"/>
            </a:endParaRPr>
          </a:p>
        </p:txBody>
      </p:sp>
      <p:sp>
        <p:nvSpPr>
          <p:cNvPr id="20" name="Содержимое 19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1). </a:t>
            </a:r>
            <a:r>
              <a:rPr lang="ru-RU" b="1" dirty="0" smtClean="0">
                <a:latin typeface="Arno Pro Smbd" pitchFamily="18" charset="0"/>
              </a:rPr>
              <a:t>Умножение двузначного числа на 11.</a:t>
            </a:r>
            <a:endParaRPr lang="ru-RU" dirty="0" smtClean="0">
              <a:latin typeface="Arno Pro Smbd" pitchFamily="18" charset="0"/>
            </a:endParaRPr>
          </a:p>
          <a:p>
            <a:pPr>
              <a:buNone/>
            </a:pPr>
            <a:r>
              <a:rPr lang="ru-RU" dirty="0" smtClean="0">
                <a:latin typeface="Arno Pro Smbd" pitchFamily="18" charset="0"/>
              </a:rPr>
              <a:t>35 * 11 = 3 ( 3+5) 5 = 385</a:t>
            </a:r>
          </a:p>
          <a:p>
            <a:pPr>
              <a:buNone/>
            </a:pPr>
            <a:r>
              <a:rPr lang="ru-RU" dirty="0" smtClean="0">
                <a:latin typeface="Arno Pro Smbd" pitchFamily="18" charset="0"/>
              </a:rPr>
              <a:t>Из 16 -10,  к 9+1. Получаем 1067 </a:t>
            </a:r>
          </a:p>
          <a:p>
            <a:pPr>
              <a:buNone/>
            </a:pPr>
            <a:r>
              <a:rPr lang="ru-RU" dirty="0" smtClean="0">
                <a:latin typeface="Arno Pro Smbd" pitchFamily="18" charset="0"/>
              </a:rPr>
              <a:t>97 * 11 = 9 (9+7) 7 = 9(16)7 = 1067  </a:t>
            </a:r>
          </a:p>
          <a:p>
            <a:pPr>
              <a:buNone/>
            </a:pPr>
            <a:r>
              <a:rPr lang="ru-RU" b="1" dirty="0" smtClean="0">
                <a:latin typeface="Arno Pro Smbd" pitchFamily="18" charset="0"/>
              </a:rPr>
              <a:t>2). Умножение числа на 25.</a:t>
            </a:r>
            <a:endParaRPr lang="ru-RU" dirty="0" smtClean="0">
              <a:latin typeface="Arno Pro Smbd" pitchFamily="18" charset="0"/>
            </a:endParaRPr>
          </a:p>
          <a:p>
            <a:pPr>
              <a:buNone/>
            </a:pPr>
            <a:r>
              <a:rPr lang="ru-RU" dirty="0" smtClean="0">
                <a:latin typeface="Arno Pro Smbd" pitchFamily="18" charset="0"/>
              </a:rPr>
              <a:t>364 * 25 = 364 * 100 : 4 = 36400 : 4 = 9100</a:t>
            </a:r>
          </a:p>
          <a:p>
            <a:pPr>
              <a:buNone/>
            </a:pPr>
            <a:r>
              <a:rPr lang="ru-RU" dirty="0" smtClean="0">
                <a:latin typeface="Arno Pro Smbd" pitchFamily="18" charset="0"/>
              </a:rPr>
              <a:t>Умножать таким образом можно числа, которые делятся на 4. </a:t>
            </a:r>
          </a:p>
          <a:p>
            <a:pPr>
              <a:buNone/>
            </a:pPr>
            <a:r>
              <a:rPr lang="ru-RU" dirty="0" smtClean="0">
                <a:latin typeface="Arno Pro Smbd" pitchFamily="18" charset="0"/>
              </a:rPr>
              <a:t>На 4 делятся числа, если две последние цифры образуют число, которое делится на 4.</a:t>
            </a:r>
          </a:p>
          <a:p>
            <a:pPr>
              <a:buNone/>
            </a:pPr>
            <a:r>
              <a:rPr lang="ru-RU" dirty="0" smtClean="0">
                <a:latin typeface="Arno Pro Smbd" pitchFamily="18" charset="0"/>
              </a:rPr>
              <a:t>48:4=12</a:t>
            </a:r>
          </a:p>
          <a:p>
            <a:pPr>
              <a:buNone/>
            </a:pPr>
            <a:r>
              <a:rPr lang="ru-RU" dirty="0" smtClean="0">
                <a:latin typeface="Arno Pro Smbd" pitchFamily="18" charset="0"/>
              </a:rPr>
              <a:t>52:4=13</a:t>
            </a:r>
          </a:p>
          <a:p>
            <a:pPr>
              <a:buNone/>
            </a:pPr>
            <a:r>
              <a:rPr lang="ru-RU" dirty="0" smtClean="0">
                <a:latin typeface="Arno Pro Smbd" pitchFamily="18" charset="0"/>
              </a:rPr>
              <a:t>84:4=21</a:t>
            </a:r>
          </a:p>
          <a:p>
            <a:pPr>
              <a:buNone/>
            </a:pPr>
            <a:r>
              <a:rPr lang="ru-RU" dirty="0" smtClean="0">
                <a:latin typeface="Arno Pro Smbd" pitchFamily="18" charset="0"/>
              </a:rPr>
              <a:t>3548 ;  7856 ;  36752 ;   3251684 . </a:t>
            </a:r>
          </a:p>
          <a:p>
            <a:pPr>
              <a:buNone/>
            </a:pPr>
            <a:r>
              <a:rPr lang="ru-RU" dirty="0" smtClean="0">
                <a:latin typeface="Arno Pro Smbd" pitchFamily="18" charset="0"/>
              </a:rPr>
              <a:t>   </a:t>
            </a:r>
          </a:p>
          <a:p>
            <a:endParaRPr lang="ru-RU" dirty="0"/>
          </a:p>
        </p:txBody>
      </p:sp>
      <p:pic>
        <p:nvPicPr>
          <p:cNvPr id="23" name="Рисунок 22" descr="http://internatshkola.ucoz.ru/analiz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51517">
            <a:off x="5819204" y="2239656"/>
            <a:ext cx="1201862" cy="158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114</TotalTime>
  <Words>540</Words>
  <Application>Microsoft Office PowerPoint</Application>
  <PresentationFormat>Экран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 </vt:lpstr>
      <vt:lpstr>Для чего нужен метод проектов? </vt:lpstr>
      <vt:lpstr>ЦЕЛЬ ПРОЕКТА</vt:lpstr>
      <vt:lpstr>ЗАДАЧИ ПРОЕКТА</vt:lpstr>
      <vt:lpstr>Основные этапы организации проектной деятельности учащихся </vt:lpstr>
      <vt:lpstr> Планирование работы по экспериментальной площадке </vt:lpstr>
      <vt:lpstr>Результаты проекта</vt:lpstr>
      <vt:lpstr> УРАВНЕНИЯ</vt:lpstr>
      <vt:lpstr>ПРИЛОЖЕНИЕ.</vt:lpstr>
      <vt:lpstr>ЗАДАЧИ УЧЕНИКОВ ДЛЯ УЧЕНИКОВ</vt:lpstr>
      <vt:lpstr>ЗАДАЧИ</vt:lpstr>
      <vt:lpstr>Уравнения для самостоятельной работы</vt:lpstr>
      <vt:lpstr>СПАСИБО.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1</dc:creator>
  <cp:lastModifiedBy>1</cp:lastModifiedBy>
  <cp:revision>14</cp:revision>
  <dcterms:created xsi:type="dcterms:W3CDTF">2013-04-28T16:08:04Z</dcterms:created>
  <dcterms:modified xsi:type="dcterms:W3CDTF">2014-05-01T16:17:01Z</dcterms:modified>
</cp:coreProperties>
</file>