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E1D1E-B079-44E5-B9C0-8BB64BC58C09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B8246-6CE4-4BE1-927A-80E0567AD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359D6FD-9088-4B28-B310-8BBFE2C237A6}" type="slidenum">
              <a:rPr lang="ru-RU" smtClean="0"/>
              <a:pPr>
                <a:defRPr/>
              </a:pPr>
              <a:t>3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37D6-3111-451D-8F2A-4E60809FDDE1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E0BD-3AD6-4343-97B8-DE92C7CA0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37D6-3111-451D-8F2A-4E60809FDDE1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E0BD-3AD6-4343-97B8-DE92C7CA0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37D6-3111-451D-8F2A-4E60809FDDE1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E0BD-3AD6-4343-97B8-DE92C7CA0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37D6-3111-451D-8F2A-4E60809FDDE1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E0BD-3AD6-4343-97B8-DE92C7CA0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37D6-3111-451D-8F2A-4E60809FDDE1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E0BD-3AD6-4343-97B8-DE92C7CA0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37D6-3111-451D-8F2A-4E60809FDDE1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E0BD-3AD6-4343-97B8-DE92C7CA0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37D6-3111-451D-8F2A-4E60809FDDE1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E0BD-3AD6-4343-97B8-DE92C7CA0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37D6-3111-451D-8F2A-4E60809FDDE1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E0BD-3AD6-4343-97B8-DE92C7CA0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37D6-3111-451D-8F2A-4E60809FDDE1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E0BD-3AD6-4343-97B8-DE92C7CA0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37D6-3111-451D-8F2A-4E60809FDDE1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E0BD-3AD6-4343-97B8-DE92C7CA0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37D6-3111-451D-8F2A-4E60809FDDE1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E0BD-3AD6-4343-97B8-DE92C7CA0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437D6-3111-451D-8F2A-4E60809FDDE1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8E0BD-3AD6-4343-97B8-DE92C7CA0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2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3.xls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8;&#1088;&#1080;&#1085;&#1072;\Desktop\a_journey_of_the_heart%20&#1082;&#1072;&#1088;&#1091;&#1085;.mp3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 descr="C:\Documents and Settings\Redaktor\Мои документы\Мои рисунки\screen\22.05.2009 18.10.11.9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1338" y="-717550"/>
            <a:ext cx="10687051" cy="757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0" y="0"/>
            <a:ext cx="94678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A50021"/>
                </a:solidFill>
              </a:rPr>
              <a:t>        Основополагающие идеи построения воспитательной работы</a:t>
            </a:r>
            <a:endParaRPr lang="ru-RU" sz="4000" b="1"/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5257800" y="2781300"/>
            <a:ext cx="38862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FF00"/>
                </a:solidFill>
              </a:rPr>
              <a:t>Уважение</a:t>
            </a:r>
          </a:p>
        </p:txBody>
      </p:sp>
      <p:sp>
        <p:nvSpPr>
          <p:cNvPr id="18437" name="Oval 4"/>
          <p:cNvSpPr>
            <a:spLocks noChangeArrowheads="1"/>
          </p:cNvSpPr>
          <p:nvPr/>
        </p:nvSpPr>
        <p:spPr bwMode="auto">
          <a:xfrm>
            <a:off x="2700338" y="4941888"/>
            <a:ext cx="38862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FF00"/>
                </a:solidFill>
              </a:rPr>
              <a:t>Самостоятельность</a:t>
            </a:r>
          </a:p>
        </p:txBody>
      </p:sp>
      <p:sp>
        <p:nvSpPr>
          <p:cNvPr id="18438" name="Oval 4"/>
          <p:cNvSpPr>
            <a:spLocks noChangeArrowheads="1"/>
          </p:cNvSpPr>
          <p:nvPr/>
        </p:nvSpPr>
        <p:spPr bwMode="auto">
          <a:xfrm>
            <a:off x="1476375" y="5943600"/>
            <a:ext cx="38862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FF00"/>
                </a:solidFill>
              </a:rPr>
              <a:t>Индивидуальность</a:t>
            </a:r>
          </a:p>
        </p:txBody>
      </p:sp>
      <p:sp>
        <p:nvSpPr>
          <p:cNvPr id="18439" name="Oval 4"/>
          <p:cNvSpPr>
            <a:spLocks noChangeArrowheads="1"/>
          </p:cNvSpPr>
          <p:nvPr/>
        </p:nvSpPr>
        <p:spPr bwMode="auto">
          <a:xfrm>
            <a:off x="3708400" y="3933825"/>
            <a:ext cx="38862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800">
                <a:solidFill>
                  <a:srgbClr val="FFFF00"/>
                </a:solidFill>
              </a:rPr>
              <a:t> </a:t>
            </a:r>
            <a:r>
              <a:rPr lang="ru-RU" sz="2800" b="1">
                <a:solidFill>
                  <a:srgbClr val="FFFF00"/>
                </a:solidFill>
              </a:rPr>
              <a:t>Доверие</a:t>
            </a:r>
          </a:p>
        </p:txBody>
      </p:sp>
      <p:sp>
        <p:nvSpPr>
          <p:cNvPr id="18440" name="Oval 4"/>
          <p:cNvSpPr>
            <a:spLocks noChangeArrowheads="1"/>
          </p:cNvSpPr>
          <p:nvPr/>
        </p:nvSpPr>
        <p:spPr bwMode="auto">
          <a:xfrm>
            <a:off x="6156325" y="1484313"/>
            <a:ext cx="38862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solidFill>
                  <a:srgbClr val="000099"/>
                </a:solidFill>
              </a:rPr>
              <a:t> </a:t>
            </a:r>
            <a:r>
              <a:rPr lang="ru-RU" sz="2800" b="1">
                <a:solidFill>
                  <a:srgbClr val="FFFF00"/>
                </a:solidFill>
              </a:rPr>
              <a:t>Коллективизм</a:t>
            </a:r>
          </a:p>
        </p:txBody>
      </p:sp>
      <p:sp>
        <p:nvSpPr>
          <p:cNvPr id="18441" name="Oval 4"/>
          <p:cNvSpPr>
            <a:spLocks noChangeArrowheads="1"/>
          </p:cNvSpPr>
          <p:nvPr/>
        </p:nvSpPr>
        <p:spPr bwMode="auto">
          <a:xfrm>
            <a:off x="1763713" y="1484313"/>
            <a:ext cx="38862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FF00"/>
                </a:solidFill>
              </a:rPr>
              <a:t>Добро и доброта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1" descr="Рисунок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3656" y="260648"/>
            <a:ext cx="785670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Уровень воспитанности </a:t>
            </a:r>
          </a:p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за последние 3 года.</a:t>
            </a:r>
          </a:p>
        </p:txBody>
      </p:sp>
      <p:graphicFrame>
        <p:nvGraphicFramePr>
          <p:cNvPr id="2050" name="Диаграмма 4"/>
          <p:cNvGraphicFramePr>
            <a:graphicFrameLocks/>
          </p:cNvGraphicFramePr>
          <p:nvPr/>
        </p:nvGraphicFramePr>
        <p:xfrm>
          <a:off x="1352550" y="1693863"/>
          <a:ext cx="6654800" cy="5214937"/>
        </p:xfrm>
        <a:graphic>
          <a:graphicData uri="http://schemas.openxmlformats.org/presentationml/2006/ole">
            <p:oleObj spid="_x0000_s2050" r:id="rId4" imgW="6657409" imgH="521253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Рисунок 1" descr="Рисунок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Диаграмма 4"/>
          <p:cNvGraphicFramePr>
            <a:graphicFrameLocks/>
          </p:cNvGraphicFramePr>
          <p:nvPr/>
        </p:nvGraphicFramePr>
        <p:xfrm>
          <a:off x="1473200" y="1346200"/>
          <a:ext cx="6678613" cy="5157788"/>
        </p:xfrm>
        <a:graphic>
          <a:graphicData uri="http://schemas.openxmlformats.org/presentationml/2006/ole">
            <p:oleObj spid="_x0000_s3074" r:id="rId4" imgW="6675699" imgH="5157663" progId="Excel.Sheet.8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9553" y="332656"/>
            <a:ext cx="8064896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График охвата учащихся</a:t>
            </a:r>
          </a:p>
          <a:p>
            <a:pPr algn="ctr"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 4 «б»класса.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" descr="3991925_6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188913"/>
            <a:ext cx="8866187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Прямоугольник 2"/>
          <p:cNvSpPr>
            <a:spLocks noChangeArrowheads="1"/>
          </p:cNvSpPr>
          <p:nvPr/>
        </p:nvSpPr>
        <p:spPr bwMode="auto">
          <a:xfrm>
            <a:off x="0" y="26035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FF00"/>
                </a:solidFill>
              </a:rPr>
              <a:t>       Мониторинг удовлетворённости родителей.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1484313"/>
            <a:ext cx="3960813" cy="4894262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/>
              <a:t> </a:t>
            </a:r>
            <a:r>
              <a:rPr lang="ru-RU" sz="2400" b="1" dirty="0">
                <a:solidFill>
                  <a:srgbClr val="0033CC"/>
                </a:solidFill>
              </a:rPr>
              <a:t>Критерии</a:t>
            </a:r>
          </a:p>
          <a:p>
            <a:pPr>
              <a:defRPr/>
            </a:pPr>
            <a:endParaRPr lang="ru-RU" sz="2400" dirty="0"/>
          </a:p>
          <a:p>
            <a:pPr>
              <a:defRPr/>
            </a:pPr>
            <a:endParaRPr lang="ru-RU" sz="2400" dirty="0"/>
          </a:p>
          <a:p>
            <a:pPr>
              <a:defRPr/>
            </a:pPr>
            <a:endParaRPr lang="ru-RU" sz="2400" dirty="0"/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FF3300"/>
                </a:solidFill>
              </a:rPr>
              <a:t>Отношение учителей к ребёнку 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FF3300"/>
                </a:solidFill>
              </a:rPr>
              <a:t>Отношение одноклассников к ребёнку</a:t>
            </a:r>
          </a:p>
          <a:p>
            <a:pPr>
              <a:defRPr/>
            </a:pPr>
            <a:r>
              <a:rPr lang="ru-RU" sz="2400" dirty="0">
                <a:solidFill>
                  <a:srgbClr val="FF3300"/>
                </a:solidFill>
              </a:rPr>
              <a:t> 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FF3300"/>
                </a:solidFill>
              </a:rPr>
              <a:t>Учебные успехи ребёнка 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FF3300"/>
                </a:solidFill>
              </a:rPr>
              <a:t>Воспитанность ребёнка </a:t>
            </a:r>
          </a:p>
          <a:p>
            <a:pPr>
              <a:defRPr/>
            </a:pPr>
            <a:endParaRPr lang="ru-RU" sz="2400" dirty="0">
              <a:solidFill>
                <a:srgbClr val="FF3300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FF3300"/>
                </a:solidFill>
              </a:rPr>
              <a:t>Здоровье ребёнка 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95738" y="1484313"/>
            <a:ext cx="4897437" cy="4894262"/>
          </a:xfrm>
          <a:prstGeom prst="rect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CC"/>
                </a:solidFill>
              </a:rPr>
              <a:t>Доля родителей с высокой степенью удовлетворённости</a:t>
            </a:r>
          </a:p>
          <a:p>
            <a:pPr>
              <a:defRPr/>
            </a:pPr>
            <a:r>
              <a:rPr lang="ru-RU" sz="2400" b="1" dirty="0">
                <a:solidFill>
                  <a:srgbClr val="0033CC"/>
                </a:solidFill>
              </a:rPr>
              <a:t>2010 г.                    2011 г.</a:t>
            </a:r>
          </a:p>
          <a:p>
            <a:pPr>
              <a:defRPr/>
            </a:pPr>
            <a:endParaRPr lang="ru-RU" sz="2400" b="1" dirty="0">
              <a:solidFill>
                <a:srgbClr val="0033CC"/>
              </a:solidFill>
            </a:endParaRPr>
          </a:p>
          <a:p>
            <a:pPr>
              <a:defRPr/>
            </a:pPr>
            <a:r>
              <a:rPr lang="ru-RU" sz="2400" b="1" dirty="0"/>
              <a:t>  </a:t>
            </a:r>
            <a:r>
              <a:rPr lang="ru-RU" sz="2400" b="1" dirty="0">
                <a:solidFill>
                  <a:srgbClr val="FF3300"/>
                </a:solidFill>
              </a:rPr>
              <a:t>74%                     84%</a:t>
            </a:r>
          </a:p>
          <a:p>
            <a:pPr>
              <a:defRPr/>
            </a:pPr>
            <a:endParaRPr lang="ru-RU" sz="2400" b="1" dirty="0">
              <a:solidFill>
                <a:srgbClr val="FF3300"/>
              </a:solidFill>
            </a:endParaRPr>
          </a:p>
          <a:p>
            <a:pPr>
              <a:defRPr/>
            </a:pPr>
            <a:r>
              <a:rPr lang="ru-RU" sz="2400" b="1" dirty="0">
                <a:solidFill>
                  <a:srgbClr val="FF3300"/>
                </a:solidFill>
              </a:rPr>
              <a:t>  90%                      98%</a:t>
            </a:r>
          </a:p>
          <a:p>
            <a:pPr>
              <a:defRPr/>
            </a:pPr>
            <a:endParaRPr lang="ru-RU" sz="2400" b="1" dirty="0">
              <a:solidFill>
                <a:srgbClr val="FF3300"/>
              </a:solidFill>
            </a:endParaRPr>
          </a:p>
          <a:p>
            <a:pPr>
              <a:defRPr/>
            </a:pPr>
            <a:endParaRPr lang="ru-RU" sz="2400" b="1" dirty="0">
              <a:solidFill>
                <a:srgbClr val="FF3300"/>
              </a:solidFill>
            </a:endParaRPr>
          </a:p>
          <a:p>
            <a:pPr>
              <a:defRPr/>
            </a:pPr>
            <a:r>
              <a:rPr lang="ru-RU" sz="2400" b="1" dirty="0">
                <a:solidFill>
                  <a:srgbClr val="FF3300"/>
                </a:solidFill>
              </a:rPr>
              <a:t>  68%                      72%</a:t>
            </a:r>
          </a:p>
          <a:p>
            <a:pPr>
              <a:defRPr/>
            </a:pPr>
            <a:r>
              <a:rPr lang="ru-RU" sz="2400" b="1" dirty="0">
                <a:solidFill>
                  <a:srgbClr val="FF3300"/>
                </a:solidFill>
              </a:rPr>
              <a:t>  68%                      83%</a:t>
            </a:r>
          </a:p>
          <a:p>
            <a:pPr>
              <a:defRPr/>
            </a:pPr>
            <a:endParaRPr lang="ru-RU" sz="2400" b="1" dirty="0">
              <a:solidFill>
                <a:srgbClr val="FF3300"/>
              </a:solidFill>
            </a:endParaRPr>
          </a:p>
          <a:p>
            <a:pPr>
              <a:defRPr/>
            </a:pPr>
            <a:r>
              <a:rPr lang="ru-RU" sz="2400" b="1" dirty="0">
                <a:solidFill>
                  <a:srgbClr val="FF3300"/>
                </a:solidFill>
              </a:rPr>
              <a:t>  65%                      72%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:\Класный Класный\18440326_000417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4" descr="F:\Класный Класный\_02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212367" flipV="1">
            <a:off x="3224212" y="4086226"/>
            <a:ext cx="1928813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F:\Класный Класный\_02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44790">
            <a:off x="3860800" y="3846513"/>
            <a:ext cx="1928813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_journey_of_the_heart кару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5463" y="6092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Прямоугольник 2"/>
          <p:cNvSpPr>
            <a:spLocks noChangeArrowheads="1"/>
          </p:cNvSpPr>
          <p:nvPr/>
        </p:nvSpPr>
        <p:spPr bwMode="auto">
          <a:xfrm>
            <a:off x="611188" y="260350"/>
            <a:ext cx="79930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200" b="1" i="1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332656"/>
            <a:ext cx="4644220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+mn-cs"/>
              </a:rPr>
              <a:t>СПАСИБО </a:t>
            </a:r>
          </a:p>
          <a:p>
            <a:pPr algn="ctr"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+mn-cs"/>
              </a:rPr>
              <a:t>ЗА</a:t>
            </a:r>
          </a:p>
          <a:p>
            <a:pPr algn="ctr"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+mn-cs"/>
              </a:rPr>
              <a:t>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Рисунок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0309201108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95536" y="404664"/>
            <a:ext cx="3948439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0309201108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27984" y="332656"/>
            <a:ext cx="4416491" cy="33123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0527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483768" y="3284984"/>
            <a:ext cx="3888432" cy="33065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95288" y="1196975"/>
            <a:ext cx="8153400" cy="5249863"/>
            <a:chOff x="-213" y="3123"/>
            <a:chExt cx="16739" cy="8722"/>
          </a:xfrm>
        </p:grpSpPr>
        <p:sp>
          <p:nvSpPr>
            <p:cNvPr id="2062" name="Oval 14"/>
            <p:cNvSpPr>
              <a:spLocks noChangeArrowheads="1"/>
            </p:cNvSpPr>
            <p:nvPr/>
          </p:nvSpPr>
          <p:spPr bwMode="auto">
            <a:xfrm>
              <a:off x="5702" y="6235"/>
              <a:ext cx="5234" cy="2659"/>
            </a:xfrm>
            <a:prstGeom prst="ellipse">
              <a:avLst/>
            </a:prstGeom>
            <a:solidFill>
              <a:srgbClr val="FF66CC"/>
            </a:solidFill>
            <a:ln w="12700">
              <a:round/>
              <a:headEnd/>
              <a:tailEnd/>
            </a:ln>
            <a:effectLst>
              <a:outerShdw dist="53882" dir="13500000" algn="ctr" rotWithShape="0">
                <a:srgbClr val="974706">
                  <a:alpha val="50000"/>
                </a:srgbClr>
              </a:outerShdw>
            </a:effectLst>
            <a:scene3d>
              <a:camera prst="legacyPerspectiveFront"/>
              <a:lightRig rig="legacyFlat1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66CC"/>
              </a:extrusionClr>
            </a:sp3d>
          </p:spPr>
          <p:txBody>
            <a:bodyPr>
              <a:flatTx/>
            </a:bodyPr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200" b="1" dirty="0">
                  <a:solidFill>
                    <a:srgbClr val="C00000"/>
                  </a:solidFill>
                  <a:latin typeface="Calibri" pitchFamily="34" charset="0"/>
                  <a:cs typeface="+mn-cs"/>
                </a:rPr>
                <a:t>Коллектив</a:t>
              </a:r>
              <a:endParaRPr lang="ru-RU" sz="2200" b="1" dirty="0">
                <a:solidFill>
                  <a:srgbClr val="C00000"/>
                </a:solidFill>
                <a:latin typeface="Times New Roman" pitchFamily="18" charset="0"/>
                <a:cs typeface="+mn-cs"/>
              </a:endParaRPr>
            </a:p>
            <a:p>
              <a:pPr algn="ctr">
                <a:spcAft>
                  <a:spcPts val="1000"/>
                </a:spcAft>
                <a:defRPr/>
              </a:pPr>
              <a:r>
                <a:rPr lang="ru-RU" sz="2200" b="1" dirty="0">
                  <a:solidFill>
                    <a:srgbClr val="C00000"/>
                  </a:solidFill>
                  <a:latin typeface="Calibri" pitchFamily="34" charset="0"/>
                  <a:cs typeface="+mn-cs"/>
                </a:rPr>
                <a:t> 4 «Б» класса</a:t>
              </a:r>
              <a:endParaRPr lang="ru-RU" b="1" dirty="0">
                <a:solidFill>
                  <a:srgbClr val="C00000"/>
                </a:solidFill>
                <a:cs typeface="+mn-cs"/>
              </a:endParaRPr>
            </a:p>
          </p:txBody>
        </p:sp>
        <p:sp>
          <p:nvSpPr>
            <p:cNvPr id="26630" name="AutoShape 17"/>
            <p:cNvSpPr>
              <a:spLocks noChangeArrowheads="1"/>
            </p:cNvSpPr>
            <p:nvPr/>
          </p:nvSpPr>
          <p:spPr bwMode="auto">
            <a:xfrm>
              <a:off x="12058" y="3123"/>
              <a:ext cx="4320" cy="25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92CDDC"/>
              </a:extrusionClr>
            </a:sp3d>
          </p:spPr>
          <p:txBody>
            <a:bodyPr>
              <a:flatTx/>
            </a:bodyPr>
            <a:lstStyle/>
            <a:p>
              <a:pPr algn="ctr">
                <a:spcAft>
                  <a:spcPts val="1000"/>
                </a:spcAft>
              </a:pPr>
              <a:r>
                <a:rPr lang="ru-RU" b="1">
                  <a:solidFill>
                    <a:srgbClr val="C00000"/>
                  </a:solidFill>
                  <a:latin typeface="Calibri" pitchFamily="34" charset="0"/>
                </a:rPr>
                <a:t>Дополнительное образование (внешкольное и школьное</a:t>
              </a:r>
              <a:r>
                <a:rPr lang="ru-RU" sz="1600" b="1">
                  <a:solidFill>
                    <a:schemeClr val="accent2"/>
                  </a:solidFill>
                  <a:latin typeface="Calibri" pitchFamily="34" charset="0"/>
                </a:rPr>
                <a:t>)</a:t>
              </a:r>
              <a:endParaRPr lang="ru-RU" sz="1600" b="1">
                <a:solidFill>
                  <a:schemeClr val="accent2"/>
                </a:solidFill>
              </a:endParaRPr>
            </a:p>
          </p:txBody>
        </p:sp>
        <p:sp>
          <p:nvSpPr>
            <p:cNvPr id="26631" name="AutoShape 18"/>
            <p:cNvSpPr>
              <a:spLocks noChangeArrowheads="1"/>
            </p:cNvSpPr>
            <p:nvPr/>
          </p:nvSpPr>
          <p:spPr bwMode="auto">
            <a:xfrm>
              <a:off x="12206" y="6114"/>
              <a:ext cx="4320" cy="205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92CDDC"/>
              </a:extrusionClr>
            </a:sp3d>
          </p:spPr>
          <p:txBody>
            <a:bodyPr>
              <a:flatTx/>
            </a:bodyPr>
            <a:lstStyle/>
            <a:p>
              <a:pPr algn="ctr">
                <a:spcAft>
                  <a:spcPts val="1000"/>
                </a:spcAft>
              </a:pPr>
              <a:r>
                <a:rPr lang="ru-RU" b="1">
                  <a:solidFill>
                    <a:schemeClr val="accent2"/>
                  </a:solidFill>
                  <a:latin typeface="Calibri" pitchFamily="34" charset="0"/>
                </a:rPr>
                <a:t>Детская музыкальная школа.</a:t>
              </a:r>
            </a:p>
          </p:txBody>
        </p:sp>
        <p:sp>
          <p:nvSpPr>
            <p:cNvPr id="26632" name="AutoShape 19"/>
            <p:cNvSpPr>
              <a:spLocks noChangeArrowheads="1"/>
            </p:cNvSpPr>
            <p:nvPr/>
          </p:nvSpPr>
          <p:spPr bwMode="auto">
            <a:xfrm>
              <a:off x="6144" y="9823"/>
              <a:ext cx="4284" cy="197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92CDDC"/>
              </a:extrusionClr>
            </a:sp3d>
          </p:spPr>
          <p:txBody>
            <a:bodyPr>
              <a:flatTx/>
            </a:bodyPr>
            <a:lstStyle/>
            <a:p>
              <a:pPr algn="ctr">
                <a:spcAft>
                  <a:spcPts val="1000"/>
                </a:spcAft>
              </a:pPr>
              <a:r>
                <a:rPr lang="ru-RU" b="1">
                  <a:solidFill>
                    <a:srgbClr val="C00000"/>
                  </a:solidFill>
                  <a:latin typeface="Calibri" pitchFamily="34" charset="0"/>
                </a:rPr>
                <a:t>Родительская общественность</a:t>
              </a:r>
              <a:endParaRPr lang="ru-RU" b="1">
                <a:solidFill>
                  <a:srgbClr val="C00000"/>
                </a:solidFill>
              </a:endParaRPr>
            </a:p>
          </p:txBody>
        </p:sp>
        <p:sp>
          <p:nvSpPr>
            <p:cNvPr id="26633" name="AutoShape 20"/>
            <p:cNvSpPr>
              <a:spLocks noChangeArrowheads="1"/>
            </p:cNvSpPr>
            <p:nvPr/>
          </p:nvSpPr>
          <p:spPr bwMode="auto">
            <a:xfrm>
              <a:off x="11863" y="8598"/>
              <a:ext cx="4608" cy="324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92CDDC"/>
              </a:extrusionClr>
            </a:sp3d>
          </p:spPr>
          <p:txBody>
            <a:bodyPr>
              <a:flatTx/>
            </a:bodyPr>
            <a:lstStyle/>
            <a:p>
              <a:pPr algn="ctr">
                <a:spcAft>
                  <a:spcPts val="1000"/>
                </a:spcAft>
              </a:pPr>
              <a:r>
                <a:rPr lang="ru-RU" b="1">
                  <a:solidFill>
                    <a:srgbClr val="C00000"/>
                  </a:solidFill>
                  <a:latin typeface="Calibri" pitchFamily="34" charset="0"/>
                </a:rPr>
                <a:t>Культурно-просветительские учреждения </a:t>
              </a:r>
              <a:r>
                <a:rPr lang="ru-RU" sz="1600" b="1">
                  <a:solidFill>
                    <a:srgbClr val="C00000"/>
                  </a:solidFill>
                  <a:latin typeface="Calibri" pitchFamily="34" charset="0"/>
                </a:rPr>
                <a:t> (музей, библиотека, выставки</a:t>
              </a:r>
              <a:r>
                <a:rPr lang="ru-RU" sz="1600" b="1">
                  <a:solidFill>
                    <a:schemeClr val="accent2"/>
                  </a:solidFill>
                  <a:latin typeface="Calibri" pitchFamily="34" charset="0"/>
                </a:rPr>
                <a:t>)</a:t>
              </a:r>
              <a:endParaRPr lang="ru-RU" sz="1600" b="1">
                <a:solidFill>
                  <a:schemeClr val="accent2"/>
                </a:solidFill>
              </a:endParaRPr>
            </a:p>
          </p:txBody>
        </p:sp>
        <p:sp>
          <p:nvSpPr>
            <p:cNvPr id="26634" name="AutoShape 21"/>
            <p:cNvSpPr>
              <a:spLocks noChangeArrowheads="1"/>
            </p:cNvSpPr>
            <p:nvPr/>
          </p:nvSpPr>
          <p:spPr bwMode="auto">
            <a:xfrm>
              <a:off x="-213" y="4135"/>
              <a:ext cx="5005" cy="259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92CDDC"/>
              </a:extrusionClr>
            </a:sp3d>
          </p:spPr>
          <p:txBody>
            <a:bodyPr>
              <a:flatTx/>
            </a:bodyPr>
            <a:lstStyle/>
            <a:p>
              <a:pPr>
                <a:spcAft>
                  <a:spcPts val="1000"/>
                </a:spcAft>
              </a:pPr>
              <a:r>
                <a:rPr lang="ru-RU" b="1">
                  <a:solidFill>
                    <a:srgbClr val="C00000"/>
                  </a:solidFill>
                  <a:latin typeface="Calibri" pitchFamily="34" charset="0"/>
                </a:rPr>
                <a:t>Общественные дела (праздники, концерты, выставки, десанты)</a:t>
              </a:r>
              <a:endParaRPr lang="ru-RU" b="1">
                <a:solidFill>
                  <a:srgbClr val="C00000"/>
                </a:solidFill>
              </a:endParaRPr>
            </a:p>
          </p:txBody>
        </p:sp>
        <p:sp>
          <p:nvSpPr>
            <p:cNvPr id="26635" name="AutoShape 22"/>
            <p:cNvSpPr>
              <a:spLocks noChangeArrowheads="1"/>
            </p:cNvSpPr>
            <p:nvPr/>
          </p:nvSpPr>
          <p:spPr bwMode="auto">
            <a:xfrm>
              <a:off x="83" y="8746"/>
              <a:ext cx="4731" cy="227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92CDDC"/>
              </a:extrusionClr>
            </a:sp3d>
          </p:spPr>
          <p:txBody>
            <a:bodyPr>
              <a:flatTx/>
            </a:bodyPr>
            <a:lstStyle/>
            <a:p>
              <a:pPr algn="ctr">
                <a:spcAft>
                  <a:spcPts val="1000"/>
                </a:spcAft>
              </a:pPr>
              <a:endParaRPr lang="ru-RU" b="1">
                <a:solidFill>
                  <a:srgbClr val="C00000"/>
                </a:solidFill>
                <a:latin typeface="Calibri" pitchFamily="34" charset="0"/>
              </a:endParaRPr>
            </a:p>
            <a:p>
              <a:pPr algn="ctr">
                <a:spcAft>
                  <a:spcPts val="1000"/>
                </a:spcAft>
              </a:pPr>
              <a:r>
                <a:rPr lang="ru-RU" b="1">
                  <a:solidFill>
                    <a:srgbClr val="C00000"/>
                  </a:solidFill>
                  <a:latin typeface="Calibri" pitchFamily="34" charset="0"/>
                </a:rPr>
                <a:t>Участие в делах школы, села.</a:t>
              </a:r>
              <a:endParaRPr lang="ru-RU" b="1">
                <a:solidFill>
                  <a:srgbClr val="C00000"/>
                </a:solidFill>
              </a:endParaRPr>
            </a:p>
          </p:txBody>
        </p:sp>
        <p:cxnSp>
          <p:nvCxnSpPr>
            <p:cNvPr id="26636" name="AutoShape 24"/>
            <p:cNvCxnSpPr>
              <a:cxnSpLocks noChangeShapeType="1"/>
            </p:cNvCxnSpPr>
            <p:nvPr/>
          </p:nvCxnSpPr>
          <p:spPr bwMode="auto">
            <a:xfrm flipV="1">
              <a:off x="9988" y="4918"/>
              <a:ext cx="2046" cy="1567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6637" name="AutoShape 25"/>
            <p:cNvCxnSpPr>
              <a:cxnSpLocks noChangeShapeType="1"/>
            </p:cNvCxnSpPr>
            <p:nvPr/>
          </p:nvCxnSpPr>
          <p:spPr bwMode="auto">
            <a:xfrm flipV="1">
              <a:off x="11017" y="7223"/>
              <a:ext cx="972" cy="161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6638" name="AutoShape 26"/>
            <p:cNvCxnSpPr>
              <a:cxnSpLocks noChangeShapeType="1"/>
            </p:cNvCxnSpPr>
            <p:nvPr/>
          </p:nvCxnSpPr>
          <p:spPr bwMode="auto">
            <a:xfrm>
              <a:off x="10149" y="8366"/>
              <a:ext cx="1714" cy="2205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6639" name="AutoShape 27"/>
            <p:cNvCxnSpPr>
              <a:cxnSpLocks noChangeShapeType="1"/>
            </p:cNvCxnSpPr>
            <p:nvPr/>
          </p:nvCxnSpPr>
          <p:spPr bwMode="auto">
            <a:xfrm>
              <a:off x="4814" y="6712"/>
              <a:ext cx="1035" cy="491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6640" name="AutoShape 28"/>
            <p:cNvCxnSpPr>
              <a:cxnSpLocks noChangeShapeType="1"/>
            </p:cNvCxnSpPr>
            <p:nvPr/>
          </p:nvCxnSpPr>
          <p:spPr bwMode="auto">
            <a:xfrm flipH="1">
              <a:off x="4814" y="8387"/>
              <a:ext cx="1244" cy="151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6641" name="AutoShape 30"/>
            <p:cNvCxnSpPr>
              <a:cxnSpLocks noChangeShapeType="1"/>
            </p:cNvCxnSpPr>
            <p:nvPr/>
          </p:nvCxnSpPr>
          <p:spPr bwMode="auto">
            <a:xfrm flipV="1">
              <a:off x="8342" y="8866"/>
              <a:ext cx="20" cy="1009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31" name="Прямоугольник 30"/>
          <p:cNvSpPr/>
          <p:nvPr/>
        </p:nvSpPr>
        <p:spPr>
          <a:xfrm>
            <a:off x="0" y="404664"/>
            <a:ext cx="9143999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n-cs"/>
              </a:rPr>
              <a:t>Управление    </a:t>
            </a:r>
            <a:r>
              <a:rPr lang="ru-RU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n-cs"/>
              </a:rPr>
              <a:t>соуправление</a:t>
            </a:r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n-cs"/>
              </a:rPr>
              <a:t> самоуправление.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 descr="Рисунок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850" y="333375"/>
            <a:ext cx="8208963" cy="14763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FFFF00"/>
                </a:solidFill>
              </a:rPr>
              <a:t>Формы и способы организации жизнедеятельности класса.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550" y="1997075"/>
            <a:ext cx="7704138" cy="4802188"/>
          </a:xfrm>
          <a:prstGeom prst="rect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2060"/>
                </a:solidFill>
              </a:rPr>
              <a:t>Индивидуальные  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</a:p>
          <a:p>
            <a:pPr>
              <a:defRPr/>
            </a:pPr>
            <a:r>
              <a:rPr lang="ru-RU" sz="3200" dirty="0">
                <a:solidFill>
                  <a:srgbClr val="002060"/>
                </a:solidFill>
              </a:rPr>
              <a:t>   </a:t>
            </a:r>
            <a:r>
              <a:rPr lang="ru-RU" sz="3200" i="1" dirty="0">
                <a:solidFill>
                  <a:srgbClr val="002060"/>
                </a:solidFill>
              </a:rPr>
              <a:t>(беседы, индивидуальная помощь, совместный поиск решения проблем)</a:t>
            </a:r>
          </a:p>
          <a:p>
            <a:pPr>
              <a:defRPr/>
            </a:pPr>
            <a:r>
              <a:rPr lang="ru-RU" sz="3200" b="1" dirty="0">
                <a:solidFill>
                  <a:srgbClr val="002060"/>
                </a:solidFill>
              </a:rPr>
              <a:t>Групповые</a:t>
            </a:r>
          </a:p>
          <a:p>
            <a:pPr>
              <a:defRPr/>
            </a:pPr>
            <a:r>
              <a:rPr lang="ru-RU" sz="3200" dirty="0">
                <a:solidFill>
                  <a:srgbClr val="002060"/>
                </a:solidFill>
              </a:rPr>
              <a:t>   </a:t>
            </a:r>
            <a:r>
              <a:rPr lang="ru-RU" sz="3200" i="1" dirty="0">
                <a:solidFill>
                  <a:srgbClr val="002060"/>
                </a:solidFill>
              </a:rPr>
              <a:t>(организация и создание творческих групп, органов самоуправления)</a:t>
            </a:r>
          </a:p>
          <a:p>
            <a:pPr>
              <a:defRPr/>
            </a:pPr>
            <a:r>
              <a:rPr lang="ru-RU" sz="3200" b="1" dirty="0">
                <a:solidFill>
                  <a:srgbClr val="002060"/>
                </a:solidFill>
              </a:rPr>
              <a:t>Коллективные</a:t>
            </a:r>
          </a:p>
          <a:p>
            <a:pPr>
              <a:defRPr/>
            </a:pPr>
            <a:r>
              <a:rPr lang="ru-RU" sz="3200" dirty="0">
                <a:solidFill>
                  <a:srgbClr val="002060"/>
                </a:solidFill>
              </a:rPr>
              <a:t>   </a:t>
            </a:r>
            <a:r>
              <a:rPr lang="ru-RU" sz="3200" i="1" dirty="0">
                <a:solidFill>
                  <a:srgbClr val="002060"/>
                </a:solidFill>
              </a:rPr>
              <a:t>(конкурсы, соревнования, поездки, поздравления)</a:t>
            </a:r>
          </a:p>
          <a:p>
            <a:pPr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 descr="C:\Documents and Settings\Redaktor\Мои документы\Мои рисунки\screen\22.05.2009 18.10.11.9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775" y="-717550"/>
            <a:ext cx="10687050" cy="757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0" y="5589240"/>
            <a:ext cx="5144037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Отряд «Радуга».</a:t>
            </a:r>
          </a:p>
        </p:txBody>
      </p:sp>
      <p:pic>
        <p:nvPicPr>
          <p:cNvPr id="12" name="Рисунок 11" descr="IMG_167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468560" y="-315416"/>
            <a:ext cx="3792421" cy="2844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IMG_168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83768" y="1988840"/>
            <a:ext cx="3504878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Рисунок 16" descr="IMG_167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12160" y="3645024"/>
            <a:ext cx="3816424" cy="28623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Рисунок 17" descr="DSC00186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879637" y="-243408"/>
            <a:ext cx="3777797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" descr="Рисунок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S500173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95536" y="260648"/>
            <a:ext cx="4403214" cy="34206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S500198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11960" y="260648"/>
            <a:ext cx="4644007" cy="34830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S500289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339752" y="3372860"/>
            <a:ext cx="5040560" cy="3485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" descr="C:\Documents and Settings\Redaktor\Мои документы\Мои рисунки\screen\22.05.2009 18.10.11.9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775" y="-717550"/>
            <a:ext cx="10687050" cy="757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P104004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19672" y="-531440"/>
            <a:ext cx="5053069" cy="37898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S500191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139952" y="2636912"/>
            <a:ext cx="5364088" cy="38621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" descr="C:\Documents and Settings\Redaktor\Мои документы\Мои рисунки\screen\22.05.2009 18.10.11.9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775" y="-717550"/>
            <a:ext cx="10687050" cy="757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S500191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324544" y="-531440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DSC0335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39411" y="1259378"/>
            <a:ext cx="6061181" cy="45458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Рисунок 1" descr="Рисунок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3656" y="260648"/>
            <a:ext cx="785670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Уровень воспитанности </a:t>
            </a:r>
          </a:p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4 «б» класс.</a:t>
            </a:r>
          </a:p>
        </p:txBody>
      </p:sp>
      <p:graphicFrame>
        <p:nvGraphicFramePr>
          <p:cNvPr id="1026" name="Диаграмма 4"/>
          <p:cNvGraphicFramePr>
            <a:graphicFrameLocks/>
          </p:cNvGraphicFramePr>
          <p:nvPr/>
        </p:nvGraphicFramePr>
        <p:xfrm>
          <a:off x="704850" y="1362075"/>
          <a:ext cx="7734300" cy="5213350"/>
        </p:xfrm>
        <a:graphic>
          <a:graphicData uri="http://schemas.openxmlformats.org/presentationml/2006/ole">
            <p:oleObj spid="_x0000_s1026" name="Диаграмма" r:id="rId4" imgW="7730398" imgH="521862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585858"/>
      </a:dk1>
      <a:lt1>
        <a:sysClr val="window" lastClr="FCFCF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585858"/>
      </a:dk1>
      <a:lt1>
        <a:sysClr val="window" lastClr="FCFCF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191</Words>
  <Application>Microsoft Office PowerPoint</Application>
  <PresentationFormat>Экран (4:3)</PresentationFormat>
  <Paragraphs>59</Paragraphs>
  <Slides>14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Тема Office</vt:lpstr>
      <vt:lpstr>Диаграмма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3</cp:revision>
  <dcterms:created xsi:type="dcterms:W3CDTF">2014-12-26T01:11:20Z</dcterms:created>
  <dcterms:modified xsi:type="dcterms:W3CDTF">2014-12-26T01:39:56Z</dcterms:modified>
</cp:coreProperties>
</file>