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58" r:id="rId3"/>
    <p:sldId id="259" r:id="rId4"/>
    <p:sldId id="274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E81AB-D4FF-490B-ADB5-DCFD5DD91AEF}" type="datetimeFigureOut">
              <a:rPr lang="ru-RU" smtClean="0"/>
              <a:t>09.05.2013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F9628-4E56-4A3E-B72B-9539BAFF2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1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5EF9CF-5BCC-4782-B077-1C22C7AC9DEE}" type="slidenum">
              <a:rPr lang="ru-RU" sz="1200"/>
              <a:pPr eaLnBrk="1" hangingPunct="1"/>
              <a:t>3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EC09E3-CBBC-4D10-880F-BDFB272CECED}" type="slidenum">
              <a:rPr lang="ru-RU" sz="1200"/>
              <a:pPr eaLnBrk="1" hangingPunct="1"/>
              <a:t>5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ульти уроки\ФОНЫ\фоны из нета\5f1d557a6680.jpg"/>
          <p:cNvPicPr>
            <a:picLocks noChangeAspect="1" noChangeArrowheads="1"/>
          </p:cNvPicPr>
          <p:nvPr userDrawn="1"/>
        </p:nvPicPr>
        <p:blipFill>
          <a:blip r:embed="rId2" cstate="email"/>
          <a:srcRect l="234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9" name="Рамка 8"/>
          <p:cNvSpPr/>
          <p:nvPr userDrawn="1"/>
        </p:nvSpPr>
        <p:spPr>
          <a:xfrm>
            <a:off x="214282" y="214290"/>
            <a:ext cx="8715436" cy="6500858"/>
          </a:xfrm>
          <a:prstGeom prst="frame">
            <a:avLst>
              <a:gd name="adj1" fmla="val 425"/>
            </a:avLst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1071538" y="1571612"/>
            <a:ext cx="7000924" cy="4000528"/>
          </a:xfrm>
          <a:prstGeom prst="ellipse">
            <a:avLst/>
          </a:prstGeom>
          <a:effectLst>
            <a:softEdge rad="317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Documents and Settings\Администратор\Рабочий стол\Рисунок3.png"/>
          <p:cNvPicPr>
            <a:picLocks noChangeAspect="1" noChangeArrowheads="1"/>
          </p:cNvPicPr>
          <p:nvPr userDrawn="1"/>
        </p:nvPicPr>
        <p:blipFill>
          <a:blip r:embed="rId3"/>
          <a:srcRect l="24414"/>
          <a:stretch>
            <a:fillRect/>
          </a:stretch>
        </p:blipFill>
        <p:spPr bwMode="auto">
          <a:xfrm>
            <a:off x="0" y="2000240"/>
            <a:ext cx="2228530" cy="32908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8" descr="D:\мульти уроки\Электронка картинки\63420891_1283226922_48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072074"/>
            <a:ext cx="114777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5" descr="D:\мульти уроки\Электронка картинки\0_5379f_667a3ba4_L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3857628"/>
            <a:ext cx="2436911" cy="300037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5" descr="D:\мульти уроки\Электронка картинки\school052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6215082"/>
            <a:ext cx="1195366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09.05.2013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ульти уроки\ФОНЫ\фоны из нета\5f1d557a6680.jp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20072" y="142851"/>
            <a:ext cx="8876145" cy="6682821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214282" y="214290"/>
            <a:ext cx="8715436" cy="6500858"/>
          </a:xfrm>
          <a:prstGeom prst="frame">
            <a:avLst>
              <a:gd name="adj1" fmla="val 425"/>
            </a:avLst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0" name="Picture 18" descr="D:\мульти уроки\Электронка картинки\63420891_1283226922_48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86776" y="6072206"/>
            <a:ext cx="481193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5" descr="D:\мульти уроки\Электронка картинки\0_5379f_667a3ba4_L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8143900" y="5626658"/>
            <a:ext cx="1000100" cy="123134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Вегетативное </a:t>
            </a:r>
            <a:br>
              <a:rPr lang="ru-RU" sz="4000" dirty="0" smtClean="0"/>
            </a:br>
            <a:r>
              <a:rPr lang="ru-RU" sz="4000" dirty="0" smtClean="0"/>
              <a:t>размножение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МБОУ СОШ №30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г</a:t>
            </a:r>
            <a:r>
              <a:rPr lang="ru-RU" sz="2800" b="1" dirty="0" smtClean="0">
                <a:solidFill>
                  <a:srgbClr val="7030A0"/>
                </a:solidFill>
              </a:rPr>
              <a:t>. Ростов-на-Дону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Цели урока: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dirty="0" smtClean="0"/>
              <a:t>Изучить способы вегетативного размножения растений;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Выполнить практическое задание по посадке комнатного растения одним из способов вегетативного размножения.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17" descr="2a545d625f06fe949ecff3d04300751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25144"/>
            <a:ext cx="28765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2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033262" y="271214"/>
            <a:ext cx="5256584" cy="767008"/>
          </a:xfrm>
          <a:prstGeom prst="roundRect">
            <a:avLst/>
          </a:prstGeom>
          <a:solidFill>
            <a:srgbClr val="FBC1F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Словарь</a:t>
            </a:r>
          </a:p>
        </p:txBody>
      </p:sp>
      <p:sp>
        <p:nvSpPr>
          <p:cNvPr id="4102" name="Прямоугольник 12"/>
          <p:cNvSpPr>
            <a:spLocks noChangeArrowheads="1"/>
          </p:cNvSpPr>
          <p:nvPr/>
        </p:nvSpPr>
        <p:spPr bwMode="auto">
          <a:xfrm>
            <a:off x="4067944" y="1340768"/>
            <a:ext cx="469433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Вегетативное размножение </a:t>
            </a:r>
            <a:r>
              <a:rPr lang="ru-RU" sz="3200" dirty="0" smtClean="0"/>
              <a:t>— </a:t>
            </a:r>
            <a:r>
              <a:rPr lang="ru-RU" sz="3200" dirty="0"/>
              <a:t>образование новой особи из многоклеточной части тела родительской особи, один из способов бесполого размножения, свойственный многоклеточным организмам.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02267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0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333375"/>
            <a:ext cx="8631237" cy="6300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500042"/>
            <a:ext cx="8247860" cy="571504"/>
          </a:xfrm>
          <a:prstGeom prst="rect">
            <a:avLst/>
          </a:prstGeom>
          <a:solidFill>
            <a:srgbClr val="FBC1F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Вегетативное размножение растений</a:t>
            </a:r>
          </a:p>
        </p:txBody>
      </p:sp>
    </p:spTree>
    <p:extLst>
      <p:ext uri="{BB962C8B-B14F-4D97-AF65-F5344CB8AC3E}">
        <p14:creationId xmlns:p14="http://schemas.microsoft.com/office/powerpoint/2010/main" val="248844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3" y="142852"/>
            <a:ext cx="547260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Размножение корнями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43625" y="857250"/>
            <a:ext cx="2571750" cy="857250"/>
          </a:xfrm>
          <a:prstGeom prst="roundRect">
            <a:avLst/>
          </a:prstGeom>
          <a:solidFill>
            <a:srgbClr val="FBC1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Корневыми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отпрысками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34406"/>
            <a:ext cx="3786187" cy="368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40" y="2205831"/>
            <a:ext cx="1082675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0" name="TextBox 13"/>
          <p:cNvSpPr txBox="1">
            <a:spLocks noChangeArrowheads="1"/>
          </p:cNvSpPr>
          <p:nvPr/>
        </p:nvSpPr>
        <p:spPr bwMode="auto">
          <a:xfrm>
            <a:off x="5786438" y="2000250"/>
            <a:ext cx="292893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Облепиха</a:t>
            </a:r>
          </a:p>
          <a:p>
            <a:pPr algn="ctr" eaLnBrk="1" hangingPunct="1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Малина</a:t>
            </a:r>
          </a:p>
          <a:p>
            <a:pPr algn="ctr" eaLnBrk="1" hangingPunct="1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Астра</a:t>
            </a:r>
          </a:p>
          <a:p>
            <a:pPr algn="ctr" eaLnBrk="1" hangingPunct="1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Ландыш</a:t>
            </a:r>
          </a:p>
          <a:p>
            <a:pPr algn="ctr" eaLnBrk="1" hangingPunct="1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Валериана</a:t>
            </a:r>
          </a:p>
          <a:p>
            <a:pPr algn="ctr" eaLnBrk="1" hangingPunct="1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Агавы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Драцены </a:t>
            </a:r>
          </a:p>
          <a:p>
            <a:pPr algn="ctr" eaLnBrk="1" hangingPunct="1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Мята</a:t>
            </a:r>
          </a:p>
          <a:p>
            <a:pPr eaLnBrk="1" hangingPunct="1"/>
            <a:r>
              <a:rPr lang="ru-RU" dirty="0"/>
              <a:t> </a:t>
            </a:r>
          </a:p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5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0"/>
            <a:ext cx="827220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Размножение корнями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6438" y="928688"/>
            <a:ext cx="2571750" cy="857250"/>
          </a:xfrm>
          <a:prstGeom prst="roundRect">
            <a:avLst/>
          </a:prstGeom>
          <a:solidFill>
            <a:srgbClr val="FBC1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Корневыми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черенками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75" y="476672"/>
            <a:ext cx="2190750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5410"/>
            <a:ext cx="2190750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4" name="Прямоугольник 12"/>
          <p:cNvSpPr>
            <a:spLocks noChangeArrowheads="1"/>
          </p:cNvSpPr>
          <p:nvPr/>
        </p:nvSpPr>
        <p:spPr bwMode="auto">
          <a:xfrm>
            <a:off x="-252535" y="2928938"/>
            <a:ext cx="74888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/>
              <a:t>           Размножение </a:t>
            </a:r>
            <a:r>
              <a:rPr lang="ru-RU" dirty="0"/>
              <a:t>корневыми      </a:t>
            </a:r>
            <a:r>
              <a:rPr lang="ru-RU" dirty="0" smtClean="0"/>
              <a:t> Нарезать </a:t>
            </a:r>
            <a:r>
              <a:rPr lang="ru-RU" dirty="0"/>
              <a:t>кусочками </a:t>
            </a:r>
          </a:p>
          <a:p>
            <a:r>
              <a:rPr lang="ru-RU" dirty="0" smtClean="0"/>
              <a:t>               черенками</a:t>
            </a:r>
            <a:r>
              <a:rPr lang="ru-RU" dirty="0"/>
              <a:t>: обрезать         </a:t>
            </a:r>
            <a:r>
              <a:rPr lang="ru-RU" dirty="0" smtClean="0"/>
              <a:t>по </a:t>
            </a:r>
            <a:r>
              <a:rPr lang="ru-RU" dirty="0"/>
              <a:t>5 см и сделать косой срез</a:t>
            </a:r>
          </a:p>
          <a:p>
            <a:r>
              <a:rPr lang="ru-RU" dirty="0" smtClean="0"/>
              <a:t>                      длинные </a:t>
            </a:r>
            <a:r>
              <a:rPr lang="ru-RU" dirty="0"/>
              <a:t>корни.	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56" y="3826188"/>
            <a:ext cx="2190750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3591429"/>
            <a:ext cx="2190750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7" name="Прямоугольник 11"/>
          <p:cNvSpPr>
            <a:spLocks noChangeArrowheads="1"/>
          </p:cNvSpPr>
          <p:nvPr/>
        </p:nvSpPr>
        <p:spPr bwMode="auto">
          <a:xfrm>
            <a:off x="683568" y="5786438"/>
            <a:ext cx="734481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/>
              <a:t>   Черенки </a:t>
            </a:r>
            <a:r>
              <a:rPr lang="ru-RU" dirty="0"/>
              <a:t>воткнуть в </a:t>
            </a:r>
            <a:r>
              <a:rPr lang="ru-RU" dirty="0" err="1"/>
              <a:t>почвосмесь</a:t>
            </a:r>
            <a:r>
              <a:rPr lang="ru-RU" dirty="0"/>
              <a:t>    </a:t>
            </a:r>
            <a:r>
              <a:rPr lang="ru-RU" dirty="0" smtClean="0"/>
              <a:t>             Молодые </a:t>
            </a:r>
            <a:r>
              <a:rPr lang="ru-RU" dirty="0"/>
              <a:t>растения </a:t>
            </a:r>
          </a:p>
          <a:p>
            <a:r>
              <a:rPr lang="ru-RU" dirty="0" smtClean="0"/>
              <a:t>    </a:t>
            </a:r>
            <a:r>
              <a:rPr lang="ru-RU" dirty="0"/>
              <a:t>для рассады, сверху насыпать       </a:t>
            </a:r>
            <a:r>
              <a:rPr lang="ru-RU" dirty="0" smtClean="0"/>
              <a:t>     пересадить </a:t>
            </a:r>
            <a:r>
              <a:rPr lang="ru-RU" dirty="0"/>
              <a:t>в горшки или </a:t>
            </a:r>
          </a:p>
          <a:p>
            <a:r>
              <a:rPr lang="ru-RU" dirty="0"/>
              <a:t> </a:t>
            </a:r>
            <a:r>
              <a:rPr lang="ru-RU" dirty="0" smtClean="0"/>
              <a:t>   слой </a:t>
            </a:r>
            <a:r>
              <a:rPr lang="ru-RU" dirty="0"/>
              <a:t>песка или керамзита.         </a:t>
            </a:r>
            <a:r>
              <a:rPr lang="ru-RU" dirty="0" smtClean="0"/>
              <a:t>сразу </a:t>
            </a:r>
            <a:r>
              <a:rPr lang="ru-RU" dirty="0"/>
              <a:t>же высадить в открытый грунт</a:t>
            </a:r>
          </a:p>
          <a:p>
            <a:endParaRPr lang="ru-RU" sz="1400" dirty="0"/>
          </a:p>
        </p:txBody>
      </p:sp>
      <p:sp>
        <p:nvSpPr>
          <p:cNvPr id="7178" name="Прямоугольник 13"/>
          <p:cNvSpPr>
            <a:spLocks noChangeArrowheads="1"/>
          </p:cNvSpPr>
          <p:nvPr/>
        </p:nvSpPr>
        <p:spPr bwMode="auto">
          <a:xfrm>
            <a:off x="5357813" y="2071688"/>
            <a:ext cx="35004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мак турецкий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ветреница японская 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водосбор или коровяк</a:t>
            </a:r>
          </a:p>
        </p:txBody>
      </p:sp>
    </p:spTree>
    <p:extLst>
      <p:ext uri="{BB962C8B-B14F-4D97-AF65-F5344CB8AC3E}">
        <p14:creationId xmlns:p14="http://schemas.microsoft.com/office/powerpoint/2010/main" val="5811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215063" y="857250"/>
            <a:ext cx="2571750" cy="857250"/>
          </a:xfrm>
          <a:prstGeom prst="roundRect">
            <a:avLst/>
          </a:prstGeom>
          <a:solidFill>
            <a:srgbClr val="FBC1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Корневыми</a:t>
            </a:r>
          </a:p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клубнями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0"/>
            <a:ext cx="867002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Размножение </a:t>
            </a:r>
            <a:r>
              <a:rPr lang="ru-RU" sz="3600" b="1" dirty="0">
                <a:ln w="11430"/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корнями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814842"/>
            <a:ext cx="5180013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7" name="Прямоугольник 7"/>
          <p:cNvSpPr>
            <a:spLocks noChangeArrowheads="1"/>
          </p:cNvSpPr>
          <p:nvPr/>
        </p:nvSpPr>
        <p:spPr bwMode="auto">
          <a:xfrm>
            <a:off x="285750" y="3786188"/>
            <a:ext cx="535781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dirty="0"/>
              <a:t> 4 - Утолщенные корни делят на части, чтобы каждая имела хотя бы одну почку.</a:t>
            </a:r>
          </a:p>
          <a:p>
            <a:pPr algn="ctr"/>
            <a:r>
              <a:rPr lang="ru-RU" sz="2000" dirty="0"/>
              <a:t>   5 - Поверхность срезов обрабатывают фунгицидом. Материал оставляют на время в сухом, теплом, хорошо вентилируемом месте.</a:t>
            </a:r>
          </a:p>
          <a:p>
            <a:pPr algn="ctr"/>
            <a:r>
              <a:rPr lang="ru-RU" sz="2000" dirty="0"/>
              <a:t>   6 - Когда на поверхности срезов сформируется защитный пробковый слой, черенки высаживают.</a:t>
            </a:r>
          </a:p>
        </p:txBody>
      </p:sp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6000750" y="2071688"/>
            <a:ext cx="3143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 typeface="Arial" pitchFamily="34" charset="0"/>
              <a:buChar char="•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Георгины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Бегонии</a:t>
            </a:r>
          </a:p>
          <a:p>
            <a:pPr eaLnBrk="1" hangingPunct="1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3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0"/>
            <a:ext cx="8549052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ru-RU" sz="3200" b="1" dirty="0" smtClean="0">
              <a:ln w="11430"/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ln w="11430"/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Размножение </a:t>
            </a:r>
            <a:r>
              <a:rPr lang="ru-RU" sz="3200" b="1" dirty="0">
                <a:ln w="11430"/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стеблями</a:t>
            </a:r>
          </a:p>
          <a:p>
            <a:pPr algn="ctr">
              <a:defRPr/>
            </a:pPr>
            <a:r>
              <a:rPr lang="ru-RU" sz="2400" b="1" dirty="0">
                <a:ln w="11430"/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Подземными побегами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86500" y="1545797"/>
            <a:ext cx="2571750" cy="642937"/>
          </a:xfrm>
          <a:prstGeom prst="roundRect">
            <a:avLst/>
          </a:prstGeom>
          <a:solidFill>
            <a:srgbClr val="FBC1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Клубнями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5" y="2000250"/>
            <a:ext cx="5072062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5572125" y="2214563"/>
            <a:ext cx="3857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Артишок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Земляная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груша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Картофель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Кувшинки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Настурции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Ямс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28875" y="0"/>
            <a:ext cx="6042027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Размножение стеблями</a:t>
            </a:r>
          </a:p>
          <a:p>
            <a:pPr algn="ctr">
              <a:defRPr/>
            </a:pPr>
            <a:r>
              <a:rPr lang="ru-RU" sz="3200" b="1" dirty="0">
                <a:ln w="11430"/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Подземными побегами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24128" y="1357313"/>
            <a:ext cx="3065634" cy="714375"/>
          </a:xfrm>
          <a:prstGeom prst="roundRect">
            <a:avLst/>
          </a:prstGeom>
          <a:solidFill>
            <a:srgbClr val="FBC1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Корневищем 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107504" y="2571750"/>
            <a:ext cx="2821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После того как растение отцветет, его выкапывают, отделяют боковые отростки.</a:t>
            </a: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643313"/>
            <a:ext cx="221456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Прямоугольник 6"/>
          <p:cNvSpPr>
            <a:spLocks noChangeArrowheads="1"/>
          </p:cNvSpPr>
          <p:nvPr/>
        </p:nvSpPr>
        <p:spPr bwMode="auto">
          <a:xfrm>
            <a:off x="285750" y="6000750"/>
            <a:ext cx="2357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/>
              <a:t>Обрезают верхушки длинных листьев.</a:t>
            </a:r>
          </a:p>
        </p:txBody>
      </p:sp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928813"/>
            <a:ext cx="235743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Прямоугольник 8"/>
          <p:cNvSpPr>
            <a:spLocks noChangeArrowheads="1"/>
          </p:cNvSpPr>
          <p:nvPr/>
        </p:nvSpPr>
        <p:spPr bwMode="auto">
          <a:xfrm>
            <a:off x="2643188" y="4357688"/>
            <a:ext cx="25717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/>
              <a:t>Высаживают так, чтобы отросток корневища находился непосредственно под поверхностью почвы.</a:t>
            </a:r>
          </a:p>
        </p:txBody>
      </p:sp>
      <p:sp>
        <p:nvSpPr>
          <p:cNvPr id="10250" name="Прямоугольник 10"/>
          <p:cNvSpPr>
            <a:spLocks noChangeArrowheads="1"/>
          </p:cNvSpPr>
          <p:nvPr/>
        </p:nvSpPr>
        <p:spPr bwMode="auto">
          <a:xfrm>
            <a:off x="4716016" y="2286000"/>
            <a:ext cx="499948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 Бегония королевская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 Ирис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 Канна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 Ландыш майский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 Мята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 Папоротники  (некоторые)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 Пион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 Пырей ползучий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Сансевьера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542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268</Words>
  <Application>Microsoft Office PowerPoint</Application>
  <PresentationFormat>Экран (4:3)</PresentationFormat>
  <Paragraphs>70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Вегетативное  размножение</vt:lpstr>
      <vt:lpstr>Цели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Станиславовна</dc:creator>
  <cp:lastModifiedBy>Елена Станиславовна</cp:lastModifiedBy>
  <cp:revision>26</cp:revision>
  <dcterms:modified xsi:type="dcterms:W3CDTF">2013-05-09T08:51:19Z</dcterms:modified>
</cp:coreProperties>
</file>