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74" r:id="rId3"/>
    <p:sldId id="273" r:id="rId4"/>
    <p:sldId id="264" r:id="rId5"/>
    <p:sldId id="260" r:id="rId6"/>
    <p:sldId id="256" r:id="rId7"/>
    <p:sldId id="257" r:id="rId8"/>
    <p:sldId id="258" r:id="rId9"/>
    <p:sldId id="276" r:id="rId10"/>
    <p:sldId id="259" r:id="rId11"/>
    <p:sldId id="261" r:id="rId12"/>
    <p:sldId id="262" r:id="rId13"/>
    <p:sldId id="263" r:id="rId14"/>
    <p:sldId id="269" r:id="rId15"/>
    <p:sldId id="272" r:id="rId16"/>
    <p:sldId id="270" r:id="rId17"/>
    <p:sldId id="271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ECA54-3579-4D93-8E54-B08161B11C7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77F57-1F04-46EB-9FD8-D9B8BE2F1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C79B6-A85E-42E0-B71A-F1FCB2113769}" type="datetimeFigureOut">
              <a:rPr lang="ru-RU" smtClean="0"/>
              <a:pPr/>
              <a:t>12.05.2013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548D0-4018-48D6-AE82-17BBD9B967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3.png"/><Relationship Id="rId7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7%D0%BE%D0%B1%D1%80%D0%B0%D0%B6%D0%B5%D0%BD%D0%B8%D0%B5:Anton_van_Leeuwenhoek.pn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мпьютерное изображение бактерий Helicobacter pylo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640960" cy="6336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95536" y="476672"/>
            <a:ext cx="8748464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Презентация к уроку:</a:t>
            </a:r>
            <a:r>
              <a:rPr lang="ru-RU" sz="4000" dirty="0" smtClean="0">
                <a:solidFill>
                  <a:schemeClr val="bg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 </a:t>
            </a:r>
            <a:endParaRPr lang="ru-RU" sz="4000" dirty="0" smtClean="0">
              <a:solidFill>
                <a:schemeClr val="bg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« Среда обитания, строение и </a:t>
            </a:r>
          </a:p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процессы жизнедеятельности бактерий</a:t>
            </a:r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.»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Подготовила учитель биологии МКОУ 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« Дмитриевская основная общеобразовательная школа» </a:t>
            </a:r>
          </a:p>
          <a:p>
            <a:pPr algn="ctr"/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Умеренкова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М.Н.</a:t>
            </a:r>
            <a:endParaRPr lang="ru-RU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летка0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404664"/>
            <a:ext cx="3384376" cy="5959692"/>
          </a:xfrm>
          <a:prstGeom prst="rect">
            <a:avLst/>
          </a:prstGeom>
        </p:spPr>
      </p:pic>
      <p:pic>
        <p:nvPicPr>
          <p:cNvPr id="8" name="Рисунок 7" descr="1289939792_image00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4" y="404664"/>
            <a:ext cx="2672441" cy="5914158"/>
          </a:xfrm>
          <a:prstGeom prst="rect">
            <a:avLst/>
          </a:prstGeom>
        </p:spPr>
      </p:pic>
      <p:sp>
        <p:nvSpPr>
          <p:cNvPr id="11" name="Стрелка влево 10"/>
          <p:cNvSpPr/>
          <p:nvPr/>
        </p:nvSpPr>
        <p:spPr>
          <a:xfrm>
            <a:off x="6084168" y="620688"/>
            <a:ext cx="1008112" cy="14401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092280" y="404664"/>
            <a:ext cx="142058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жгутик</a:t>
            </a:r>
            <a:endParaRPr lang="ru-RU" sz="3200" b="1" dirty="0"/>
          </a:p>
        </p:txBody>
      </p:sp>
      <p:sp>
        <p:nvSpPr>
          <p:cNvPr id="13" name="Стрелка влево 12"/>
          <p:cNvSpPr/>
          <p:nvPr/>
        </p:nvSpPr>
        <p:spPr>
          <a:xfrm>
            <a:off x="5868144" y="5229200"/>
            <a:ext cx="1152128" cy="14401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76256" y="4581128"/>
            <a:ext cx="1894429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Клеточная </a:t>
            </a:r>
          </a:p>
          <a:p>
            <a:r>
              <a:rPr lang="ru-RU" sz="2800" b="1" dirty="0" smtClean="0"/>
              <a:t>мембрана</a:t>
            </a:r>
            <a:endParaRPr lang="ru-RU" sz="2800" b="1" dirty="0"/>
          </a:p>
        </p:txBody>
      </p:sp>
      <p:sp>
        <p:nvSpPr>
          <p:cNvPr id="15" name="Стрелка влево 14"/>
          <p:cNvSpPr/>
          <p:nvPr/>
        </p:nvSpPr>
        <p:spPr>
          <a:xfrm>
            <a:off x="5868144" y="5733256"/>
            <a:ext cx="1008112" cy="14401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876256" y="5517232"/>
            <a:ext cx="1894429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Клеточная </a:t>
            </a:r>
          </a:p>
          <a:p>
            <a:r>
              <a:rPr lang="ru-RU" sz="2800" b="1" dirty="0" smtClean="0"/>
              <a:t>стенка</a:t>
            </a:r>
            <a:endParaRPr lang="ru-RU" sz="2800" b="1" dirty="0"/>
          </a:p>
        </p:txBody>
      </p:sp>
      <p:sp>
        <p:nvSpPr>
          <p:cNvPr id="17" name="Стрелка влево 16"/>
          <p:cNvSpPr/>
          <p:nvPr/>
        </p:nvSpPr>
        <p:spPr>
          <a:xfrm>
            <a:off x="5508104" y="1628800"/>
            <a:ext cx="1296144" cy="14401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804248" y="1340768"/>
            <a:ext cx="206364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цитоплазма</a:t>
            </a:r>
            <a:endParaRPr lang="ru-RU" sz="2800" b="1" dirty="0"/>
          </a:p>
        </p:txBody>
      </p:sp>
      <p:sp>
        <p:nvSpPr>
          <p:cNvPr id="19" name="Стрелка влево 18"/>
          <p:cNvSpPr/>
          <p:nvPr/>
        </p:nvSpPr>
        <p:spPr>
          <a:xfrm>
            <a:off x="4860032" y="2996952"/>
            <a:ext cx="2016224" cy="14401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876256" y="2564904"/>
            <a:ext cx="1923925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Ядерное </a:t>
            </a:r>
          </a:p>
          <a:p>
            <a:r>
              <a:rPr lang="ru-RU" sz="2800" b="1" dirty="0" smtClean="0"/>
              <a:t>вещество</a:t>
            </a:r>
          </a:p>
          <a:p>
            <a:r>
              <a:rPr lang="ru-RU" sz="2800" b="1" dirty="0" smtClean="0"/>
              <a:t>(</a:t>
            </a:r>
            <a:r>
              <a:rPr lang="ru-RU" sz="2800" b="1" dirty="0" err="1" smtClean="0"/>
              <a:t>нуклеоид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  <p:sp>
        <p:nvSpPr>
          <p:cNvPr id="23" name="Рамка 22"/>
          <p:cNvSpPr/>
          <p:nvPr/>
        </p:nvSpPr>
        <p:spPr>
          <a:xfrm>
            <a:off x="5220072" y="4221088"/>
            <a:ext cx="360040" cy="50405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Стрелка влево 23"/>
          <p:cNvSpPr/>
          <p:nvPr/>
        </p:nvSpPr>
        <p:spPr>
          <a:xfrm>
            <a:off x="5580112" y="4293096"/>
            <a:ext cx="1368152" cy="14401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876256" y="4005064"/>
            <a:ext cx="187220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рибосомы</a:t>
            </a:r>
            <a:endParaRPr lang="ru-RU" sz="2800" b="1" dirty="0"/>
          </a:p>
        </p:txBody>
      </p:sp>
      <p:sp>
        <p:nvSpPr>
          <p:cNvPr id="26" name="Стрелка влево 25"/>
          <p:cNvSpPr/>
          <p:nvPr/>
        </p:nvSpPr>
        <p:spPr>
          <a:xfrm rot="908781">
            <a:off x="5504663" y="2083775"/>
            <a:ext cx="1368152" cy="14401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804248" y="1916832"/>
            <a:ext cx="208823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включения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23728" y="836712"/>
            <a:ext cx="53222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 типу дыхания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2094657">
            <a:off x="2273429" y="1610717"/>
            <a:ext cx="440863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969673">
            <a:off x="6511532" y="1596986"/>
            <a:ext cx="424506" cy="1028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2708920"/>
            <a:ext cx="340958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Аэробы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(дышат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кислородом)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2708920"/>
            <a:ext cx="396140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Анаэробы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(не нуждаются 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 кислороде)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r="40312" b="-1233"/>
          <a:stretch>
            <a:fillRect/>
          </a:stretch>
        </p:blipFill>
        <p:spPr bwMode="auto">
          <a:xfrm>
            <a:off x="395536" y="404664"/>
            <a:ext cx="4176464" cy="329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4" descr="ппи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3717032"/>
            <a:ext cx="5638800" cy="28591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20072" y="404664"/>
            <a:ext cx="3600400" cy="48936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+mj-lt"/>
              </a:rPr>
              <a:t>Клетки бактерий при благоприятных условиях очень быстро размножаются, делясь надвое. Если клетка удваивается каждые пол часа, то за сутки она способна дать </a:t>
            </a:r>
          </a:p>
          <a:p>
            <a:r>
              <a:rPr lang="ru-RU" sz="2400" b="1" dirty="0" smtClean="0">
                <a:latin typeface="+mj-lt"/>
              </a:rPr>
              <a:t>281 474 976 710 656 потомков. А некоторые бактерии способны размножаться еще быстрее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75656" y="188640"/>
            <a:ext cx="6386909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Взаимоотношения  бактерий с другими организмами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1484784"/>
            <a:ext cx="26052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нейтрализм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1484784"/>
            <a:ext cx="2828146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конкуренция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720" y="2276872"/>
            <a:ext cx="5328592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444208" y="2924944"/>
            <a:ext cx="251299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антагонизм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2924944"/>
            <a:ext cx="19111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симбиоз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12160" y="2204864"/>
            <a:ext cx="255069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паразитизм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2204864"/>
            <a:ext cx="209910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метабиоз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95736" y="188640"/>
            <a:ext cx="5133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 типу питания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340768"/>
            <a:ext cx="3562450" cy="187743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Автотрофы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цианобактерии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хемобактерии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1412777"/>
            <a:ext cx="3672407" cy="76944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гетеротрофы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3356992"/>
            <a:ext cx="266406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сапротрофы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04248" y="2492896"/>
            <a:ext cx="209704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паразиты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509120"/>
            <a:ext cx="381251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Бактерии гниения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5868144" y="1052736"/>
            <a:ext cx="360040" cy="360040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2987824" y="1052736"/>
            <a:ext cx="360040" cy="360040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433986">
            <a:off x="4367471" y="2150552"/>
            <a:ext cx="523968" cy="1152128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20798279">
            <a:off x="7033040" y="2059171"/>
            <a:ext cx="346800" cy="472049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385605">
            <a:off x="3069054" y="3959929"/>
            <a:ext cx="201902" cy="648072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9851017">
            <a:off x="4696989" y="3945067"/>
            <a:ext cx="199100" cy="576064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0010-021-Infektsionnye-zabolevanij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3068960"/>
            <a:ext cx="2448272" cy="1845920"/>
          </a:xfrm>
          <a:prstGeom prst="rect">
            <a:avLst/>
          </a:prstGeom>
        </p:spPr>
      </p:pic>
      <p:pic>
        <p:nvPicPr>
          <p:cNvPr id="21" name="Рисунок 20" descr="Enterococcus faecali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3068960"/>
            <a:ext cx="2402592" cy="1728316"/>
          </a:xfrm>
          <a:prstGeom prst="rect">
            <a:avLst/>
          </a:prstGeom>
        </p:spPr>
      </p:pic>
      <p:pic>
        <p:nvPicPr>
          <p:cNvPr id="22" name="Рисунок 21" descr="уксуснокисл бакт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192" y="5152256"/>
            <a:ext cx="2450782" cy="1705744"/>
          </a:xfrm>
          <a:prstGeom prst="rect">
            <a:avLst/>
          </a:prstGeom>
        </p:spPr>
      </p:pic>
      <p:pic>
        <p:nvPicPr>
          <p:cNvPr id="23" name="Рисунок 22" descr="брожени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1960" y="5216759"/>
            <a:ext cx="2165226" cy="1641241"/>
          </a:xfrm>
          <a:prstGeom prst="rect">
            <a:avLst/>
          </a:prstGeom>
        </p:spPr>
      </p:pic>
      <p:pic>
        <p:nvPicPr>
          <p:cNvPr id="24" name="Рисунок 23" descr="цианобактерии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52536" y="2636912"/>
            <a:ext cx="2601850" cy="1465709"/>
          </a:xfrm>
          <a:prstGeom prst="rect">
            <a:avLst/>
          </a:prstGeom>
        </p:spPr>
      </p:pic>
      <p:pic>
        <p:nvPicPr>
          <p:cNvPr id="25" name="Рисунок 24" descr="гниения.jpg"/>
          <p:cNvPicPr>
            <a:picLocks noChangeAspect="1"/>
          </p:cNvPicPr>
          <p:nvPr/>
        </p:nvPicPr>
        <p:blipFill>
          <a:blip r:embed="rId8"/>
          <a:srcRect l="12516" t="4501" b="43000"/>
          <a:stretch>
            <a:fillRect/>
          </a:stretch>
        </p:blipFill>
        <p:spPr>
          <a:xfrm>
            <a:off x="-252536" y="5221675"/>
            <a:ext cx="2376264" cy="1636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572000" y="4509120"/>
            <a:ext cx="420955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Бактерии брожения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6" name="Рисунок 25" descr="почвенные бактерии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51720" y="5425030"/>
            <a:ext cx="2124348" cy="143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8" grpId="0" animBg="1"/>
      <p:bldP spid="1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7744" y="332657"/>
            <a:ext cx="417225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699792" y="5373216"/>
            <a:ext cx="3445046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_AntiqueTradyTtlB&amp;W" pitchFamily="82" charset="-52"/>
              </a:rPr>
              <a:t>Луи Пастер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_AntiqueTradyTtlB&amp;W" pitchFamily="82" charset="-52"/>
              </a:rPr>
              <a:t>(1822-1895)</a:t>
            </a:r>
            <a:endParaRPr lang="ru-RU" sz="3200" dirty="0">
              <a:solidFill>
                <a:schemeClr val="bg1"/>
              </a:solidFill>
              <a:latin typeface="a_AntiqueTradyTtlB&amp;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628800"/>
            <a:ext cx="7719699" cy="381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8" y="692696"/>
            <a:ext cx="76328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Домашнее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Задание: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2132856"/>
            <a:ext cx="6192688" cy="19389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 Black" pitchFamily="34" charset="0"/>
              </a:rPr>
              <a:t>§ 55,56. Вопросы к §.</a:t>
            </a:r>
            <a:endParaRPr lang="ru-RU" sz="6000" dirty="0">
              <a:solidFill>
                <a:schemeClr val="bg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4437112"/>
            <a:ext cx="4572000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bg2"/>
                </a:solidFill>
              </a:rPr>
              <a:t>Подготовить сообщения об азотобактере, холерном эмбрионе, </a:t>
            </a:r>
            <a:r>
              <a:rPr lang="ru-RU" sz="2400" b="1" i="1" dirty="0" err="1" smtClean="0">
                <a:solidFill>
                  <a:schemeClr val="bg2"/>
                </a:solidFill>
              </a:rPr>
              <a:t>молочно-кислых</a:t>
            </a:r>
            <a:r>
              <a:rPr lang="ru-RU" sz="2400" b="1" i="1" dirty="0" smtClean="0">
                <a:solidFill>
                  <a:schemeClr val="bg2"/>
                </a:solidFill>
              </a:rPr>
              <a:t> бактериях.</a:t>
            </a:r>
            <a:endParaRPr lang="ru-RU" sz="2400" b="1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03648" y="4046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Информационные источники</a:t>
            </a:r>
          </a:p>
          <a:p>
            <a:r>
              <a:rPr lang="ru-RU" dirty="0" smtClean="0"/>
              <a:t>http://www.diantec.ru/patient/4155/ http://grokhovs2.chat.ru/pla/pla.html </a:t>
            </a:r>
            <a:r>
              <a:rPr lang="ru-RU" dirty="0" err="1" smtClean="0"/>
              <a:t>Newsamericamedia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1628800"/>
            <a:ext cx="3838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http://5klass.net/biologija-6-klass.html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19168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http://900igr.net/prezentatsii/biologija/Stroenie-i-zhiznedejatelnost-bakterij/006-Kishechnaja-tuberkuleznaja-difterijnaja-stolbnjachnaja-palochki-KHolernyj.html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3356992"/>
            <a:ext cx="6462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</a:t>
            </a:r>
            <a:r>
              <a:rPr lang="en-US" dirty="0" smtClean="0"/>
              <a:t>://images.yandex.ru/yandsearch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3789040"/>
            <a:ext cx="4415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http://kaihopara.livejournal.com/14144.html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43651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http://www.inpearls.ru/pearls/tag/id/19560/value/bakterii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45710" t="1974" r="409"/>
          <a:stretch>
            <a:fillRect/>
          </a:stretch>
        </p:blipFill>
        <p:spPr bwMode="auto">
          <a:xfrm>
            <a:off x="395536" y="476672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11760" y="548680"/>
            <a:ext cx="4511393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Неклеточная форма жизни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572000" y="1052736"/>
            <a:ext cx="576064" cy="216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1340768"/>
            <a:ext cx="1021433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«яд»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644008" y="1916832"/>
            <a:ext cx="576064" cy="216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2204864"/>
            <a:ext cx="1617301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1892 год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2996952"/>
            <a:ext cx="4017125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500 видов + 300 видов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4716016" y="2708920"/>
            <a:ext cx="576064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3196487">
            <a:off x="2486989" y="3295073"/>
            <a:ext cx="432048" cy="41128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9815710">
            <a:off x="6304242" y="3517679"/>
            <a:ext cx="472259" cy="43204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475656" y="3501008"/>
            <a:ext cx="992451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вред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00192" y="3933056"/>
            <a:ext cx="1456231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польза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Стрелка вниз 17"/>
          <p:cNvSpPr/>
          <p:nvPr/>
        </p:nvSpPr>
        <p:spPr>
          <a:xfrm rot="19517716">
            <a:off x="7199090" y="4514721"/>
            <a:ext cx="432048" cy="5102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710706" y="4941168"/>
            <a:ext cx="2433294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бактериофаг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1763688" y="4005064"/>
            <a:ext cx="360040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87624" y="4365104"/>
            <a:ext cx="1649939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болезни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781382">
            <a:off x="1239840" y="4878419"/>
            <a:ext cx="432048" cy="39198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19674458">
            <a:off x="2521139" y="4930419"/>
            <a:ext cx="458305" cy="26964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67744" y="5229200"/>
            <a:ext cx="407957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Человека и животных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3528" y="5229200"/>
            <a:ext cx="1800621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растений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Стрелка вниз 25"/>
          <p:cNvSpPr/>
          <p:nvPr/>
        </p:nvSpPr>
        <p:spPr>
          <a:xfrm rot="18441574">
            <a:off x="1547664" y="5805264"/>
            <a:ext cx="432048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 rot="2150306">
            <a:off x="3707904" y="5733256"/>
            <a:ext cx="576064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27584" y="6093296"/>
            <a:ext cx="450181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Способ передачи вируса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одопад тейло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260648"/>
            <a:ext cx="8520947" cy="639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руглая лента лицом вниз 2"/>
          <p:cNvSpPr/>
          <p:nvPr/>
        </p:nvSpPr>
        <p:spPr>
          <a:xfrm>
            <a:off x="2123728" y="1844824"/>
            <a:ext cx="4752528" cy="2232248"/>
          </a:xfrm>
          <a:prstGeom prst="ellipseRibb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3995936" y="2780928"/>
            <a:ext cx="914400" cy="6858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2138" y="1125538"/>
            <a:ext cx="5554662" cy="2374900"/>
          </a:xfrm>
        </p:spPr>
        <p:txBody>
          <a:bodyPr/>
          <a:lstStyle/>
          <a:p>
            <a:r>
              <a:rPr lang="ru-RU" sz="2400" dirty="0">
                <a:effectLst/>
                <a:latin typeface="Times New Roman" pitchFamily="18" charset="0"/>
              </a:rPr>
              <a:t>Впервые </a:t>
            </a:r>
            <a:r>
              <a:rPr lang="ru-RU" sz="2400" dirty="0" smtClean="0">
                <a:effectLst/>
                <a:latin typeface="Times New Roman" pitchFamily="18" charset="0"/>
              </a:rPr>
              <a:t>их увидел </a:t>
            </a:r>
            <a:r>
              <a:rPr lang="ru-RU" sz="2400" dirty="0">
                <a:effectLst/>
                <a:latin typeface="Times New Roman" pitchFamily="18" charset="0"/>
              </a:rPr>
              <a:t>в оптический микроскоп и описал голландский натуралист Антони </a:t>
            </a:r>
            <a:r>
              <a:rPr lang="ru-RU" sz="2400" dirty="0" err="1">
                <a:effectLst/>
                <a:latin typeface="Times New Roman" pitchFamily="18" charset="0"/>
              </a:rPr>
              <a:t>ван</a:t>
            </a:r>
            <a:r>
              <a:rPr lang="ru-RU" sz="2400" dirty="0">
                <a:effectLst/>
                <a:latin typeface="Times New Roman" pitchFamily="18" charset="0"/>
              </a:rPr>
              <a:t> Левенгук в 1676 году. Как и всех микроскопических существ он назвал их «</a:t>
            </a:r>
            <a:r>
              <a:rPr lang="ru-RU" sz="2400" dirty="0" err="1">
                <a:effectLst/>
                <a:latin typeface="Times New Roman" pitchFamily="18" charset="0"/>
              </a:rPr>
              <a:t>анималькули</a:t>
            </a:r>
            <a:r>
              <a:rPr lang="ru-RU" sz="2400" dirty="0">
                <a:effectLst/>
                <a:latin typeface="Times New Roman" pitchFamily="18" charset="0"/>
              </a:rPr>
              <a:t>». </a:t>
            </a:r>
          </a:p>
        </p:txBody>
      </p:sp>
      <p:pic>
        <p:nvPicPr>
          <p:cNvPr id="29701" name="Picture 5" descr="Микроскоп 1751 го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2547938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Антони ван Левенгук">
            <a:hlinkClick r:id="rId3" tooltip="&quot;Антони ван Левенгук&quot;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429000"/>
            <a:ext cx="3011488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Рис. 1 (1,62К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3500438"/>
            <a:ext cx="2433638" cy="2592387"/>
          </a:xfrm>
          <a:prstGeom prst="rect">
            <a:avLst/>
          </a:prstGeom>
          <a:noFill/>
        </p:spPr>
      </p:pic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059113" y="6165850"/>
            <a:ext cx="24495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Рисунки Левенгука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ртоф пал.jpg"/>
          <p:cNvPicPr>
            <a:picLocks noChangeAspect="1"/>
          </p:cNvPicPr>
          <p:nvPr/>
        </p:nvPicPr>
        <p:blipFill>
          <a:blip r:embed="rId3"/>
          <a:srcRect r="52094"/>
          <a:stretch>
            <a:fillRect/>
          </a:stretch>
        </p:blipFill>
        <p:spPr>
          <a:xfrm>
            <a:off x="5148064" y="2564904"/>
            <a:ext cx="3301537" cy="2820144"/>
          </a:xfrm>
          <a:prstGeom prst="rect">
            <a:avLst/>
          </a:prstGeom>
        </p:spPr>
      </p:pic>
      <p:pic>
        <p:nvPicPr>
          <p:cNvPr id="7" name="Рисунок 6" descr="сенная пал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5" y="764704"/>
            <a:ext cx="3936437" cy="295232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5575" y="3717032"/>
            <a:ext cx="3960441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Сенная палочка</a:t>
            </a:r>
            <a:endParaRPr lang="ru-RU" sz="3600" b="1" cap="none" spc="0" dirty="0">
              <a:ln w="12700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5445224"/>
            <a:ext cx="2858517" cy="10772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Картофельная палочка</a:t>
            </a:r>
            <a:endParaRPr lang="ru-RU" sz="3200" b="1" cap="none" spc="0" dirty="0">
              <a:ln w="12700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43608" y="476672"/>
            <a:ext cx="7200800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Палочка</a:t>
            </a:r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ru-RU" sz="40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от греческого</a:t>
            </a:r>
          </a:p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«</a:t>
            </a:r>
            <a:r>
              <a:rPr lang="ru-RU" sz="5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бактерион</a:t>
            </a:r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»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2276872"/>
            <a:ext cx="4572000" cy="138499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Название «бактерии» ввёл в употребление Христиан </a:t>
            </a:r>
            <a:r>
              <a:rPr lang="ru-RU" sz="2800" b="1" dirty="0" err="1" smtClean="0"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Эренберг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  в 1828.</a:t>
            </a:r>
            <a:endParaRPr lang="ru-RU" sz="2800" b="1" dirty="0">
              <a:solidFill>
                <a:schemeClr val="bg2">
                  <a:lumMod val="75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</a:endParaRPr>
          </a:p>
        </p:txBody>
      </p:sp>
      <p:pic>
        <p:nvPicPr>
          <p:cNvPr id="9" name="Picture 5" descr="a9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2276872"/>
            <a:ext cx="1785949" cy="211909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691680" y="3717032"/>
            <a:ext cx="6912768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Тема урока: </a:t>
            </a:r>
          </a:p>
          <a:p>
            <a:pPr algn="ctr"/>
            <a:r>
              <a:rPr lang="ru-RU" sz="2800" dirty="0" smtClean="0">
                <a:solidFill>
                  <a:schemeClr val="bg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« Среда обитания, строение и </a:t>
            </a:r>
          </a:p>
          <a:p>
            <a:pPr algn="ctr"/>
            <a:r>
              <a:rPr lang="ru-RU" sz="2800" dirty="0" smtClean="0">
                <a:solidFill>
                  <a:schemeClr val="bg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процессы жизнедеятельности бактерий.»</a:t>
            </a:r>
            <a:endParaRPr lang="ru-RU" sz="2800" dirty="0">
              <a:solidFill>
                <a:schemeClr val="bg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1340768"/>
            <a:ext cx="8136904" cy="4862870"/>
          </a:xfrm>
          <a:prstGeom prst="rect">
            <a:avLst/>
          </a:prstGeom>
          <a:ln w="76200">
            <a:prstDash val="sysDot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</a:t>
            </a:r>
          </a:p>
          <a:p>
            <a:pPr marL="274638" algn="ctr">
              <a:buAutoNum type="arabicPeriod"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Познакомиться с характерными чертами  строения бактерий;</a:t>
            </a:r>
          </a:p>
          <a:p>
            <a:pPr marL="274638" algn="ctr">
              <a:buAutoNum type="arabicPeriod"/>
            </a:pP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Познакомиться со средами обитания бактерий;</a:t>
            </a:r>
          </a:p>
          <a:p>
            <a:pPr marL="274638"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Выяснить, как происходят основные процессы жизнедеятельности</a:t>
            </a:r>
          </a:p>
          <a:p>
            <a:pPr marL="274638"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бактерий, каковы взаимоотношения бактерий с другими организмами.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Рамка 5"/>
          <p:cNvSpPr/>
          <p:nvPr/>
        </p:nvSpPr>
        <p:spPr>
          <a:xfrm>
            <a:off x="2555776" y="404664"/>
            <a:ext cx="4320480" cy="64807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476672"/>
            <a:ext cx="3621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  <a:latin typeface="Arial Black" pitchFamily="34" charset="0"/>
              </a:rPr>
              <a:t>Формы бактерий</a:t>
            </a:r>
            <a:endParaRPr lang="ru-RU" sz="2800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1484784"/>
            <a:ext cx="244827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кокки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1484784"/>
            <a:ext cx="280831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бациллы</a:t>
            </a:r>
            <a:endParaRPr lang="ru-RU" sz="4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91680" y="4005064"/>
            <a:ext cx="244827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спириллы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4048" y="4005064"/>
            <a:ext cx="252028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вибрионы</a:t>
            </a:r>
            <a:endParaRPr lang="ru-RU" sz="40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2267744" y="1052736"/>
            <a:ext cx="100811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96136" y="1052736"/>
            <a:ext cx="7200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2591780" y="2384884"/>
            <a:ext cx="295232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3563888" y="2348880"/>
            <a:ext cx="295232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1" name="Рисунок 20" descr="0_37223_c135730e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5" y="2276872"/>
            <a:ext cx="2448272" cy="1586991"/>
          </a:xfrm>
          <a:prstGeom prst="rect">
            <a:avLst/>
          </a:prstGeom>
        </p:spPr>
      </p:pic>
      <p:pic>
        <p:nvPicPr>
          <p:cNvPr id="22" name="Рисунок 21" descr="C0015156-Escherichia_Coli-SP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2348880"/>
            <a:ext cx="2448272" cy="1611779"/>
          </a:xfrm>
          <a:prstGeom prst="rect">
            <a:avLst/>
          </a:prstGeom>
        </p:spPr>
      </p:pic>
      <p:pic>
        <p:nvPicPr>
          <p:cNvPr id="24" name="Рисунок 23" descr="0010-021-Infektsionnye-zabolevanij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4812664"/>
            <a:ext cx="2520280" cy="1784688"/>
          </a:xfrm>
          <a:prstGeom prst="rect">
            <a:avLst/>
          </a:prstGeom>
        </p:spPr>
      </p:pic>
      <p:pic>
        <p:nvPicPr>
          <p:cNvPr id="26" name="Рисунок 25" descr="EZRKIT9499842YHWM9BC44NA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7664" y="4797152"/>
            <a:ext cx="2731195" cy="1810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43816884_1243815204_1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323528" y="260648"/>
            <a:ext cx="8532439" cy="635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980728"/>
            <a:ext cx="7673896" cy="30469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Monotype Corsiva" pitchFamily="66" charset="0"/>
              </a:rPr>
              <a:t>По характеру движения: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Подвижные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Неподвижные</a:t>
            </a:r>
            <a:endParaRPr lang="ru-RU" sz="2400" dirty="0" smtClean="0"/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Monotype Corsiva" pitchFamily="66" charset="0"/>
              </a:rPr>
              <a:t>По цвету: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Бесцветные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Окрашенные ( пурпурные, зеленые, сине-зеленые)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313</Words>
  <Application>Microsoft Office PowerPoint</Application>
  <PresentationFormat>Экран (4:3)</PresentationFormat>
  <Paragraphs>91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58</cp:revision>
  <dcterms:created xsi:type="dcterms:W3CDTF">2013-04-14T18:11:46Z</dcterms:created>
  <dcterms:modified xsi:type="dcterms:W3CDTF">2013-05-12T07:13:40Z</dcterms:modified>
</cp:coreProperties>
</file>