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9"/>
  </p:notesMasterIdLst>
  <p:sldIdLst>
    <p:sldId id="256" r:id="rId2"/>
    <p:sldId id="270" r:id="rId3"/>
    <p:sldId id="272" r:id="rId4"/>
    <p:sldId id="273" r:id="rId5"/>
    <p:sldId id="257" r:id="rId6"/>
    <p:sldId id="271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4C"/>
    <a:srgbClr val="7EFF56"/>
    <a:srgbClr val="66FF66"/>
    <a:srgbClr val="1F74B3"/>
    <a:srgbClr val="FF6A06"/>
    <a:srgbClr val="1EA0E1"/>
    <a:srgbClr val="8DD2FD"/>
    <a:srgbClr val="FBC943"/>
    <a:srgbClr val="FC9005"/>
    <a:srgbClr val="FBC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304C8-11A1-4E03-968C-1C9A1C30E0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FB527-2C55-42B6-841D-87B9F0868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3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Осознавая</a:t>
            </a:r>
            <a:r>
              <a:rPr lang="ru-RU" baseline="0" dirty="0" smtClean="0"/>
              <a:t> эти слова мы понимаем, чтобы у ребёнка было вдохновение и жизнь не казалось ему скучной, нам (педагогам и родителям) необходимо прилагать максимум усилий для этого.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B527-2C55-42B6-841D-87B9F08686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B527-2C55-42B6-841D-87B9F08686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rgbClr val="FF6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December 25, 2014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F74B3"/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403866" y="-972988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December 25,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bg>
      <p:bgPr>
        <a:solidFill>
          <a:srgbClr val="FBC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5446352"/>
            <a:ext cx="9125712" cy="1398947"/>
            <a:chOff x="9144" y="3810000"/>
            <a:chExt cx="9125712" cy="3035300"/>
          </a:xfrm>
          <a:solidFill>
            <a:schemeClr val="bg2">
              <a:lumMod val="50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rgbClr val="FF6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grpFill/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December 25, 2014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December 25, 2014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2" r:id="rId9"/>
    <p:sldLayoutId id="2147483910" r:id="rId10"/>
    <p:sldLayoutId id="2147483911" r:id="rId11"/>
    <p:sldLayoutId id="2147483913" r:id="rId12"/>
    <p:sldLayoutId id="2147483914" r:id="rId13"/>
    <p:sldLayoutId id="2147483915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871" y="196847"/>
            <a:ext cx="754403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arcoal CY"/>
                <a:cs typeface="Charcoal CY"/>
              </a:rPr>
              <a:t>Наша 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arcoal CY"/>
                <a:cs typeface="Charcoal CY"/>
              </a:rPr>
              <a:t>школьная 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arcoal CY"/>
                <a:cs typeface="Charcoal CY"/>
              </a:rPr>
              <a:t>страна</a:t>
            </a:r>
          </a:p>
          <a:p>
            <a:pPr algn="ctr"/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0946995">
            <a:off x="700582" y="3029182"/>
            <a:ext cx="80792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BA0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  <a:cs typeface="Adventure"/>
              </a:rPr>
              <a:t>«Воспоминания об интересном деле. </a:t>
            </a:r>
          </a:p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913475">
            <a:off x="2249476" y="5257801"/>
            <a:ext cx="522404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BA02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/>
                <a:cs typeface="Adventure"/>
              </a:rPr>
              <a:t>Экономическая игра»</a:t>
            </a:r>
            <a:endParaRPr lang="en-US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FBA02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venture"/>
              <a:cs typeface="Adventur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95722" y="1303343"/>
            <a:ext cx="48482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2000" dirty="0" smtClean="0">
              <a:solidFill>
                <a:srgbClr val="041427"/>
              </a:solidFill>
              <a:latin typeface="Arial"/>
              <a:cs typeface="Arial"/>
            </a:endParaRPr>
          </a:p>
          <a:p>
            <a:pPr algn="ctr"/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  Пицца «Мечта ковбоя» была съедена </a:t>
            </a:r>
          </a:p>
          <a:p>
            <a:pPr algn="ctr"/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посетителями мгновенно. </a:t>
            </a:r>
          </a:p>
          <a:p>
            <a:pPr algn="ctr"/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А домашний лимонад «Сок дикого </a:t>
            </a:r>
          </a:p>
          <a:p>
            <a:pPr algn="ctr"/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кактуса» хорошо утолял жажду.</a:t>
            </a:r>
            <a:endParaRPr lang="en-US" sz="2000" dirty="0">
              <a:solidFill>
                <a:srgbClr val="041427"/>
              </a:solidFill>
              <a:latin typeface="Arial"/>
              <a:cs typeface="Arial"/>
            </a:endParaRPr>
          </a:p>
        </p:txBody>
      </p:sp>
      <p:pic>
        <p:nvPicPr>
          <p:cNvPr id="15" name="Picture 14" descr="_MG_62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80" y="2942890"/>
            <a:ext cx="4486008" cy="2990672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_MG_62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" y="1276466"/>
            <a:ext cx="4274337" cy="2849558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08557" y="5933562"/>
            <a:ext cx="6148388" cy="680596"/>
          </a:xfrm>
          <a:prstGeom prst="roundRect">
            <a:avLst/>
          </a:prstGeom>
          <a:solidFill>
            <a:srgbClr val="FBC13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41427"/>
                </a:solidFill>
                <a:latin typeface="Arial"/>
                <a:cs typeface="Arial"/>
              </a:rPr>
              <a:t>Кафе «</a:t>
            </a:r>
            <a:r>
              <a:rPr lang="en-US" sz="2000" dirty="0">
                <a:solidFill>
                  <a:srgbClr val="041427"/>
                </a:solidFill>
                <a:latin typeface="Arial"/>
                <a:cs typeface="Arial"/>
              </a:rPr>
              <a:t>SALOON</a:t>
            </a:r>
            <a:r>
              <a:rPr lang="ru-RU" sz="2000" dirty="0">
                <a:solidFill>
                  <a:srgbClr val="041427"/>
                </a:solidFill>
                <a:latin typeface="Arial"/>
                <a:cs typeface="Arial"/>
              </a:rPr>
              <a:t>» удивило своим разнообразием блюд.</a:t>
            </a:r>
          </a:p>
        </p:txBody>
      </p:sp>
    </p:spTree>
    <p:extLst>
      <p:ext uri="{BB962C8B-B14F-4D97-AF65-F5344CB8AC3E}">
        <p14:creationId xmlns:p14="http://schemas.microsoft.com/office/powerpoint/2010/main" val="27006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_MG_62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3" y="1411187"/>
            <a:ext cx="5848351" cy="3898900"/>
          </a:xfrm>
          <a:prstGeom prst="rect">
            <a:avLst/>
          </a:prstGeom>
          <a:ln w="571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074964" y="5606413"/>
            <a:ext cx="6069036" cy="906041"/>
          </a:xfrm>
          <a:prstGeom prst="roundRect">
            <a:avLst/>
          </a:prstGeom>
          <a:solidFill>
            <a:srgbClr val="1EA0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41427"/>
                </a:solidFill>
                <a:latin typeface="Arial"/>
                <a:cs typeface="Arial"/>
              </a:rPr>
              <a:t>Бойко шла торговля журналами и дисками.</a:t>
            </a:r>
            <a:endParaRPr lang="en-US" sz="2400" dirty="0">
              <a:solidFill>
                <a:srgbClr val="04142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7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3946" y="5885022"/>
            <a:ext cx="7050315" cy="7626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Свою меткость можно было проверить в тире </a:t>
            </a:r>
          </a:p>
          <a:p>
            <a:r>
              <a:rPr lang="ru-RU" sz="2000" dirty="0">
                <a:solidFill>
                  <a:srgbClr val="041427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                                                            «Меткий стрелок»</a:t>
            </a:r>
            <a:endParaRPr lang="en-US" sz="2000" dirty="0">
              <a:solidFill>
                <a:srgbClr val="041427"/>
              </a:solidFill>
              <a:latin typeface="Arial"/>
              <a:cs typeface="Arial"/>
            </a:endParaRPr>
          </a:p>
        </p:txBody>
      </p:sp>
      <p:pic>
        <p:nvPicPr>
          <p:cNvPr id="9" name="Picture 8" descr="0_5ca41_d1e35f1e_X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6" y="1241425"/>
            <a:ext cx="3086100" cy="4114800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0_5ca48_f04f0e60_X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4" y="1029739"/>
            <a:ext cx="3306233" cy="2479675"/>
          </a:xfrm>
          <a:prstGeom prst="rect">
            <a:avLst/>
          </a:prstGeom>
          <a:ln w="571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0_5ca52_1f01f81_XXX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443">
            <a:off x="5411429" y="2615476"/>
            <a:ext cx="3959242" cy="2969432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8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5100" y="5766677"/>
            <a:ext cx="6561665" cy="734512"/>
          </a:xfrm>
          <a:prstGeom prst="roundRect">
            <a:avLst/>
          </a:prstGeom>
          <a:solidFill>
            <a:srgbClr val="FBC13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Везение - в беспроигрышной лотерее «Лови удачу»</a:t>
            </a:r>
          </a:p>
        </p:txBody>
      </p:sp>
      <p:pic>
        <p:nvPicPr>
          <p:cNvPr id="8" name="Picture 7" descr="0_5ca4d_92e83056_XXXL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346199"/>
            <a:ext cx="4743980" cy="3557985"/>
          </a:xfrm>
          <a:prstGeom prst="rect">
            <a:avLst/>
          </a:prstGeom>
          <a:ln w="571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0_5ca3e_44dd502f_XXX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437816"/>
            <a:ext cx="4254500" cy="3190875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9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6187" y="5952934"/>
            <a:ext cx="5007505" cy="612680"/>
          </a:xfrm>
          <a:prstGeom prst="roundRect">
            <a:avLst/>
          </a:prstGeom>
          <a:solidFill>
            <a:srgbClr val="1F9B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41427"/>
                </a:solidFill>
                <a:latin typeface="Arial"/>
                <a:cs typeface="Arial"/>
              </a:rPr>
              <a:t>И</a:t>
            </a:r>
            <a:r>
              <a:rPr lang="ru-RU" sz="2000" dirty="0" err="1" smtClean="0">
                <a:solidFill>
                  <a:srgbClr val="041427"/>
                </a:solidFill>
                <a:latin typeface="Arial"/>
                <a:cs typeface="Arial"/>
              </a:rPr>
              <a:t>нтеллект</a:t>
            </a:r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 - в играх: шахматы, шашки</a:t>
            </a:r>
            <a:endParaRPr lang="en-US" sz="2000" dirty="0">
              <a:solidFill>
                <a:srgbClr val="041427"/>
              </a:solidFill>
              <a:latin typeface="Arial"/>
              <a:cs typeface="Arial"/>
            </a:endParaRPr>
          </a:p>
        </p:txBody>
      </p:sp>
      <p:pic>
        <p:nvPicPr>
          <p:cNvPr id="2" name="Picture 1" descr="IMG_48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2881" y="2651782"/>
            <a:ext cx="4472951" cy="3354713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10100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7" y="1343901"/>
            <a:ext cx="4865861" cy="3649396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88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063" y="5895011"/>
            <a:ext cx="6702716" cy="533316"/>
          </a:xfrm>
          <a:prstGeom prst="roundRect">
            <a:avLst/>
          </a:prstGeom>
          <a:solidFill>
            <a:srgbClr val="FC90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41427"/>
                </a:solidFill>
                <a:latin typeface="Arial"/>
                <a:cs typeface="Arial"/>
              </a:rPr>
              <a:t>Ловкость - в игре «Паук», настольный баскетбол</a:t>
            </a:r>
          </a:p>
        </p:txBody>
      </p:sp>
      <p:pic>
        <p:nvPicPr>
          <p:cNvPr id="5" name="Picture 4" descr="_MG_62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0" y="1388816"/>
            <a:ext cx="4628035" cy="3085356"/>
          </a:xfrm>
          <a:prstGeom prst="rect">
            <a:avLst/>
          </a:prstGeom>
          <a:ln w="571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IMG_48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4434">
            <a:off x="4784483" y="1864086"/>
            <a:ext cx="4569665" cy="3427249"/>
          </a:xfrm>
          <a:prstGeom prst="rect">
            <a:avLst/>
          </a:prstGeom>
          <a:ln w="571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36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223" y="1344828"/>
            <a:ext cx="675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/>
                <a:cs typeface="Arial"/>
              </a:rPr>
              <a:t>Никто не мог пройти мимо нашего заведения.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" name="Picture 5" descr="0_5ca3b_d785c28_X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3" y="2105344"/>
            <a:ext cx="4420248" cy="331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8726" y="5889847"/>
            <a:ext cx="3106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EA0E1"/>
                </a:solidFill>
                <a:latin typeface="Arial"/>
                <a:cs typeface="Arial"/>
              </a:rPr>
              <a:t>Всем было весело!!!</a:t>
            </a:r>
            <a:endParaRPr lang="en-US" sz="2400" dirty="0">
              <a:solidFill>
                <a:srgbClr val="1EA0E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458" y="1502950"/>
            <a:ext cx="814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/>
                <a:cs typeface="Arial"/>
              </a:rPr>
              <a:t>В итоге наш дружный коллектив занял первое место!</a:t>
            </a:r>
          </a:p>
          <a:p>
            <a:r>
              <a:rPr lang="ru-RU" sz="2400" dirty="0" smtClean="0">
                <a:latin typeface="Arial"/>
                <a:cs typeface="Arial"/>
              </a:rPr>
              <a:t>А самое главное мы стали </a:t>
            </a:r>
            <a:r>
              <a:rPr lang="ru-RU" sz="2400" dirty="0" err="1" smtClean="0">
                <a:latin typeface="Arial"/>
                <a:cs typeface="Arial"/>
              </a:rPr>
              <a:t>сплоченнее</a:t>
            </a:r>
            <a:r>
              <a:rPr lang="ru-RU" sz="2400" dirty="0" smtClean="0">
                <a:latin typeface="Arial"/>
                <a:cs typeface="Arial"/>
              </a:rPr>
              <a:t>, теснее</a:t>
            </a:r>
            <a:r>
              <a:rPr lang="ru-RU" sz="2400" dirty="0">
                <a:latin typeface="Arial"/>
                <a:cs typeface="Arial"/>
              </a:rPr>
              <a:t>,</a:t>
            </a:r>
            <a:r>
              <a:rPr lang="ru-RU" sz="2400" dirty="0" smtClean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б</a:t>
            </a:r>
            <a:r>
              <a:rPr lang="ru-RU" sz="2400" dirty="0" smtClean="0">
                <a:latin typeface="Arial"/>
                <a:cs typeface="Arial"/>
              </a:rPr>
              <a:t>лиже!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 descr="P10100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3" y="2497519"/>
            <a:ext cx="4030444" cy="3022833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P10100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55" y="3201710"/>
            <a:ext cx="4432839" cy="3324629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7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 rot="21042312">
            <a:off x="920498" y="783547"/>
            <a:ext cx="7551601" cy="3940106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Не знаю в жизнь ничего более воодушевляющего, чем </a:t>
            </a:r>
            <a:r>
              <a:rPr lang="ru-RU" sz="3200" b="1" i="1" dirty="0" smtClean="0"/>
              <a:t>бесспорная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способность человека </a:t>
            </a:r>
            <a:r>
              <a:rPr lang="ru-RU" sz="3200" b="1" i="1" dirty="0" smtClean="0"/>
              <a:t>путём сознательных усилий возвышать жизнь свою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ru-RU" b="1" dirty="0" smtClean="0"/>
              <a:t>Генри Дэвид </a:t>
            </a:r>
            <a:r>
              <a:rPr lang="ru-RU" b="1" dirty="0" err="1" smtClean="0"/>
              <a:t>Торо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11392" y="1451429"/>
            <a:ext cx="7717536" cy="206102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Важнейшей задачей современной системы образования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является формирование универсальных учебных действий,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обеспечивающих школьникам умение учиться, способность к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саморазвитию и самосовершенствованию. Все это достигается путем сознательного, </a:t>
            </a:r>
            <a:r>
              <a:rPr lang="ru-RU" sz="2800" b="1" dirty="0" smtClean="0"/>
              <a:t>активного присвоения учащимися</a:t>
            </a:r>
          </a:p>
          <a:p>
            <a:r>
              <a:rPr lang="ru-RU" sz="2800" b="1" dirty="0" smtClean="0"/>
              <a:t>социального опыта.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090" y="352531"/>
            <a:ext cx="7716838" cy="723620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Стандарты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второго поколения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743" y="1407886"/>
            <a:ext cx="75764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Признанными подходами здесь выступают </a:t>
            </a:r>
            <a:r>
              <a:rPr lang="ru-RU" sz="3200" dirty="0" err="1" smtClean="0"/>
              <a:t>деятельностно</a:t>
            </a:r>
            <a:r>
              <a:rPr lang="ru-RU" sz="3200" dirty="0" smtClean="0"/>
              <a:t> ориентированное обучение; </a:t>
            </a:r>
          </a:p>
          <a:p>
            <a:pPr algn="ctr"/>
            <a:r>
              <a:rPr lang="ru-RU" sz="3200" dirty="0" smtClean="0"/>
              <a:t>учение, направленное на</a:t>
            </a:r>
          </a:p>
          <a:p>
            <a:pPr algn="ctr"/>
            <a:r>
              <a:rPr lang="ru-RU" sz="3200" dirty="0" smtClean="0"/>
              <a:t>решение проблем (задач); </a:t>
            </a:r>
          </a:p>
          <a:p>
            <a:pPr algn="ctr"/>
            <a:r>
              <a:rPr lang="ru-RU" sz="3200" dirty="0" smtClean="0"/>
              <a:t>проектные формы организации</a:t>
            </a:r>
          </a:p>
          <a:p>
            <a:pPr algn="ctr"/>
            <a:r>
              <a:rPr lang="ru-RU" sz="3200" dirty="0" smtClean="0"/>
              <a:t>обучения.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322" y="2177143"/>
            <a:ext cx="854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41427"/>
                </a:solidFill>
                <a:latin typeface="Arial"/>
                <a:cs typeface="Arial"/>
              </a:rPr>
              <a:t>     </a:t>
            </a:r>
            <a:r>
              <a:rPr lang="ru-RU" sz="3600" dirty="0" smtClean="0">
                <a:solidFill>
                  <a:srgbClr val="041427"/>
                </a:solidFill>
                <a:latin typeface="Arial"/>
                <a:cs typeface="Arial"/>
              </a:rPr>
              <a:t>Одна из традиций школы </a:t>
            </a:r>
            <a:r>
              <a:rPr lang="en-US" sz="3600" dirty="0" smtClean="0">
                <a:solidFill>
                  <a:srgbClr val="041427"/>
                </a:solidFill>
                <a:latin typeface="Arial"/>
                <a:cs typeface="Arial"/>
              </a:rPr>
              <a:t>–</a:t>
            </a:r>
            <a:r>
              <a:rPr lang="ru-RU" sz="3600" dirty="0" smtClean="0">
                <a:solidFill>
                  <a:srgbClr val="041427"/>
                </a:solidFill>
                <a:latin typeface="Arial"/>
                <a:cs typeface="Arial"/>
              </a:rPr>
              <a:t> это экономическая игра,</a:t>
            </a:r>
          </a:p>
          <a:p>
            <a:pPr algn="ctr"/>
            <a:r>
              <a:rPr lang="ru-RU" sz="3600" dirty="0" smtClean="0">
                <a:solidFill>
                  <a:srgbClr val="041427"/>
                </a:solidFill>
                <a:latin typeface="Arial"/>
                <a:cs typeface="Arial"/>
              </a:rPr>
              <a:t> которая приобретает форму проектной задачи</a:t>
            </a:r>
            <a:endParaRPr lang="ru-RU" sz="2400" dirty="0">
              <a:solidFill>
                <a:srgbClr val="041427"/>
              </a:solidFill>
              <a:latin typeface="Arial"/>
              <a:cs typeface="Arial"/>
            </a:endParaRPr>
          </a:p>
          <a:p>
            <a:pPr algn="ctr"/>
            <a:r>
              <a:rPr lang="ru-RU" sz="2400" dirty="0" smtClean="0">
                <a:solidFill>
                  <a:srgbClr val="041427"/>
                </a:solidFill>
                <a:latin typeface="Arial"/>
                <a:cs typeface="Arial"/>
              </a:rPr>
              <a:t>     </a:t>
            </a:r>
            <a:endParaRPr lang="en-US" sz="2400" dirty="0">
              <a:solidFill>
                <a:srgbClr val="04142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9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761" y="1382486"/>
            <a:ext cx="7716837" cy="1447800"/>
          </a:xfrm>
        </p:spPr>
        <p:txBody>
          <a:bodyPr/>
          <a:lstStyle/>
          <a:p>
            <a:pPr eaLnBrk="1" hangingPunct="1"/>
            <a:r>
              <a:rPr lang="ru-RU" dirty="0" smtClean="0"/>
              <a:t>Порядок действий в работе с проектами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60" y="2830286"/>
            <a:ext cx="7716838" cy="338865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 Знакомство  с темой.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2. Выбор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подтем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(областей знания).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3. Сбор информации.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4. Выбор проектов.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5. Работа над проектами.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6. Презентация проектов.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3232" y="1480457"/>
            <a:ext cx="7908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41427"/>
                </a:solidFill>
                <a:latin typeface="Arial"/>
                <a:cs typeface="Arial"/>
              </a:rPr>
              <a:t> </a:t>
            </a:r>
            <a:r>
              <a:rPr lang="ru-RU" sz="3600" b="1" dirty="0" smtClean="0">
                <a:solidFill>
                  <a:srgbClr val="041427"/>
                </a:solidFill>
                <a:latin typeface="Arial"/>
                <a:cs typeface="Arial"/>
              </a:rPr>
              <a:t>Первым делом, собравшись дружным коллективом решили воплотить детскую мечту, очутиться на диком западе.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32291" y="3670240"/>
            <a:ext cx="4611709" cy="1195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Для каждого появилась возможность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проявить свои творческие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способности:</a:t>
            </a:r>
          </a:p>
          <a:p>
            <a:pPr>
              <a:lnSpc>
                <a:spcPct val="50000"/>
              </a:lnSpc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IMG_48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9132">
            <a:off x="-88890" y="2073270"/>
            <a:ext cx="5001125" cy="3750845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1010079.JP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14" y="312479"/>
            <a:ext cx="4058286" cy="3043714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5154072" y="4688175"/>
            <a:ext cx="363432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для пап </a:t>
            </a:r>
          </a:p>
          <a:p>
            <a:pPr marL="342900" indent="-342900">
              <a:buFont typeface="Wingdings" charset="2"/>
              <a:buChar char="²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мастерить и конструировать;</a:t>
            </a:r>
          </a:p>
          <a:p>
            <a:pPr>
              <a:lnSpc>
                <a:spcPct val="50000"/>
              </a:lnSpc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для мам и детей</a:t>
            </a:r>
          </a:p>
          <a:p>
            <a:pPr marL="342900" indent="-342900">
              <a:buFont typeface="Wingdings" charset="2"/>
              <a:buChar char="²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рисовать декорации;</a:t>
            </a:r>
          </a:p>
          <a:p>
            <a:pPr marL="342900" indent="-342900">
              <a:buFont typeface="Wingdings" charset="2"/>
              <a:buChar char="²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моделировать  костюмы;</a:t>
            </a:r>
          </a:p>
          <a:p>
            <a:pPr marL="342900" indent="-342900">
              <a:buFont typeface="Wingdings" charset="2"/>
              <a:buChar char="²"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кулинарить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8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71" y="2367994"/>
            <a:ext cx="4593553" cy="3445164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0_5ca28_da19928_XX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66" y="828970"/>
            <a:ext cx="3619500" cy="4826000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2245</TotalTime>
  <Words>304</Words>
  <Application>Microsoft Office PowerPoint</Application>
  <PresentationFormat>Экран (4:3)</PresentationFormat>
  <Paragraphs>58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Sky</vt:lpstr>
      <vt:lpstr>Презентация PowerPoint</vt:lpstr>
      <vt:lpstr>Не знаю в жизнь ничего более воодушевляющего, чем бесспорная способность человека путём сознательных усилий возвышать жизнь свою</vt:lpstr>
      <vt:lpstr>     —   Стандарты  второго поколения </vt:lpstr>
      <vt:lpstr>Презентация PowerPoint</vt:lpstr>
      <vt:lpstr>Презентация PowerPoint</vt:lpstr>
      <vt:lpstr>Порядок действий в работе с проектами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Савельева</dc:creator>
  <cp:lastModifiedBy>User</cp:lastModifiedBy>
  <cp:revision>52</cp:revision>
  <dcterms:created xsi:type="dcterms:W3CDTF">2011-09-15T13:32:22Z</dcterms:created>
  <dcterms:modified xsi:type="dcterms:W3CDTF">2014-12-25T16:27:31Z</dcterms:modified>
</cp:coreProperties>
</file>