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0" r:id="rId4"/>
    <p:sldId id="282" r:id="rId5"/>
    <p:sldId id="281" r:id="rId6"/>
    <p:sldId id="283" r:id="rId7"/>
    <p:sldId id="284" r:id="rId8"/>
    <p:sldId id="297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6" r:id="rId18"/>
    <p:sldId id="294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AA44938-36F1-46EC-A2B9-4DC4D9AEC94C}">
          <p14:sldIdLst>
            <p14:sldId id="256"/>
            <p14:sldId id="257"/>
            <p14:sldId id="280"/>
            <p14:sldId id="282"/>
            <p14:sldId id="281"/>
            <p14:sldId id="283"/>
            <p14:sldId id="284"/>
            <p14:sldId id="297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3399FF"/>
    <a:srgbClr val="00FF00"/>
    <a:srgbClr val="66FF66"/>
    <a:srgbClr val="66FF33"/>
    <a:srgbClr val="1376BA"/>
    <a:srgbClr val="1C86C0"/>
    <a:srgbClr val="FFFF00"/>
    <a:srgbClr val="B3D3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86" autoAdjust="0"/>
    <p:restoredTop sz="95596" autoAdjust="0"/>
  </p:normalViewPr>
  <p:slideViewPr>
    <p:cSldViewPr>
      <p:cViewPr>
        <p:scale>
          <a:sx n="75" d="100"/>
          <a:sy n="75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A4CF666-DF68-49CF-B5D0-6A1309EBC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886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5E38B-30D2-4314-9FD1-DEFDC5EB372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211F7-BB23-4A34-BACA-58AC3D02DF7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70485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7772400" cy="685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1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457200"/>
            <a:ext cx="19621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340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8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6286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40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63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885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916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123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966739" cy="21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132856"/>
            <a:ext cx="7272808" cy="1523256"/>
          </a:xfrm>
        </p:spPr>
        <p:txBody>
          <a:bodyPr/>
          <a:lstStyle/>
          <a:p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cs typeface="Calibri" pitchFamily="34" charset="0"/>
              </a:rPr>
              <a:t>Этапы развития науки генетики</a:t>
            </a:r>
            <a:endParaRPr lang="en-US" sz="6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0000FF"/>
                </a:solidFill>
                <a:latin typeface="Bookman Old Style" pitchFamily="18" charset="0"/>
              </a:rPr>
              <a:t>1 период</a:t>
            </a:r>
            <a:endParaRPr lang="ru-RU" sz="6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67944" y="2362200"/>
            <a:ext cx="4752528" cy="2867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уго Де Фриз (1848 – 1935) - голландский ученый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Эрих Чермак (1871 -1962) – австрийский ученый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Карл Эрих </a:t>
            </a:r>
            <a:r>
              <a:rPr lang="ru-RU" b="1" dirty="0" err="1" smtClean="0">
                <a:solidFill>
                  <a:srgbClr val="000000"/>
                </a:solidFill>
                <a:latin typeface="Bookman Old Style" pitchFamily="18" charset="0"/>
              </a:rPr>
              <a:t>Корренс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 (1864 – 1933) – немецкий ученый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877272"/>
            <a:ext cx="89289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Независимо </a:t>
            </a:r>
            <a:r>
              <a:rPr lang="ru-RU" sz="3600" b="1" i="1" dirty="0">
                <a:solidFill>
                  <a:srgbClr val="0000FF"/>
                </a:solidFill>
                <a:latin typeface="Bookman Old Style" pitchFamily="18" charset="0"/>
              </a:rPr>
              <a:t>друг от друга   </a:t>
            </a:r>
            <a:r>
              <a:rPr lang="ru-RU" sz="3600" b="1" i="1" dirty="0" err="1">
                <a:solidFill>
                  <a:srgbClr val="0000FF"/>
                </a:solidFill>
                <a:latin typeface="Bookman Old Style" pitchFamily="18" charset="0"/>
              </a:rPr>
              <a:t>переоткрыли</a:t>
            </a:r>
            <a:r>
              <a:rPr lang="ru-RU" sz="3600" b="1" i="1" dirty="0">
                <a:solidFill>
                  <a:srgbClr val="0000FF"/>
                </a:solidFill>
                <a:latin typeface="Bookman Old Style" pitchFamily="18" charset="0"/>
              </a:rPr>
              <a:t> законы </a:t>
            </a:r>
            <a:r>
              <a:rPr lang="ru-RU" sz="3600" b="1" i="1" dirty="0" err="1">
                <a:solidFill>
                  <a:srgbClr val="0000FF"/>
                </a:solidFill>
                <a:latin typeface="Bookman Old Style" pitchFamily="18" charset="0"/>
              </a:rPr>
              <a:t>Г.Менделя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0016"/>
            <a:ext cx="2624510" cy="3788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1626"/>
            <a:ext cx="3005264" cy="3788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56" y="1834802"/>
            <a:ext cx="2857500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181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15200" cy="174766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1900 год – год рождения науки генетики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139952" y="2276872"/>
            <a:ext cx="4434880" cy="41764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800" b="1" i="1" dirty="0" smtClean="0">
                <a:solidFill>
                  <a:srgbClr val="000000"/>
                </a:solidFill>
                <a:latin typeface="Bookman Old Style" pitchFamily="18" charset="0"/>
              </a:rPr>
              <a:t>Г. де Фриз предложил мутационную теорию, которая объясняла наследственную изменчивость</a:t>
            </a:r>
            <a:endParaRPr lang="ru-RU" sz="48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1538"/>
            <a:ext cx="2952328" cy="426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548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71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В. 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Иогансен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 (1903 г)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139952" y="1772816"/>
            <a:ext cx="4608512" cy="468052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b="1" i="1" dirty="0" smtClean="0">
                <a:solidFill>
                  <a:srgbClr val="000000"/>
                </a:solidFill>
                <a:latin typeface="Bookman Old Style" pitchFamily="18" charset="0"/>
              </a:rPr>
              <a:t>Взяв за основу труды Менделя, создал теорию популяции и теорию «чистых линий». Ввел в генетику термины: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«ген», «генотип», «фенотип»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24036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451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0000FF"/>
                </a:solidFill>
                <a:latin typeface="Bookman Old Style" pitchFamily="18" charset="0"/>
              </a:rPr>
              <a:t>У. </a:t>
            </a:r>
            <a:r>
              <a:rPr lang="ru-RU" sz="54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Бэтсон</a:t>
            </a:r>
            <a:r>
              <a:rPr lang="ru-RU" sz="5400" b="1" i="1" dirty="0" smtClean="0">
                <a:solidFill>
                  <a:srgbClr val="0000FF"/>
                </a:solidFill>
                <a:latin typeface="Bookman Old Style" pitchFamily="18" charset="0"/>
              </a:rPr>
              <a:t> (1906)</a:t>
            </a:r>
            <a:endParaRPr lang="ru-RU" sz="54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139952" y="2348880"/>
            <a:ext cx="4608512" cy="345638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6600" b="1" i="1" dirty="0" smtClean="0">
                <a:solidFill>
                  <a:srgbClr val="000000"/>
                </a:solidFill>
                <a:latin typeface="Bookman Old Style" pitchFamily="18" charset="0"/>
              </a:rPr>
              <a:t>Ввел в науку термин: </a:t>
            </a:r>
            <a:r>
              <a:rPr lang="ru-RU" sz="6600" b="1" i="1" dirty="0" smtClean="0">
                <a:solidFill>
                  <a:srgbClr val="C00000"/>
                </a:solidFill>
                <a:latin typeface="Bookman Old Style" pitchFamily="18" charset="0"/>
              </a:rPr>
              <a:t>«генетика»</a:t>
            </a:r>
            <a:endParaRPr lang="ru-RU" sz="6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9659"/>
            <a:ext cx="2857500" cy="431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946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0000FF"/>
                </a:solidFill>
                <a:latin typeface="Bookman Old Style" pitchFamily="18" charset="0"/>
              </a:rPr>
              <a:t>2 период</a:t>
            </a:r>
            <a:endParaRPr lang="ru-RU" sz="6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67944" y="2362200"/>
            <a:ext cx="4752528" cy="358708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b="1" dirty="0">
                <a:solidFill>
                  <a:srgbClr val="000000"/>
                </a:solidFill>
                <a:latin typeface="Bookman Old Style" pitchFamily="18" charset="0"/>
              </a:rPr>
              <a:t>Т. Морган создал хромосомную теорию наследственности</a:t>
            </a:r>
          </a:p>
          <a:p>
            <a:r>
              <a:rPr lang="ru-RU" sz="3600" b="1" dirty="0">
                <a:solidFill>
                  <a:srgbClr val="000000"/>
                </a:solidFill>
                <a:latin typeface="Bookman Old Style" pitchFamily="18" charset="0"/>
              </a:rPr>
              <a:t>А. Серебровский и Н. Дубинин  создали генную теорию, доказали дискретность гена</a:t>
            </a:r>
          </a:p>
        </p:txBody>
      </p:sp>
      <p:pic>
        <p:nvPicPr>
          <p:cNvPr id="4" name="Picture 4" descr="pm_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23047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2" y="2167926"/>
            <a:ext cx="2672804" cy="3818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59" y="2071604"/>
            <a:ext cx="2807030" cy="401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41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0000FF"/>
                </a:solidFill>
                <a:latin typeface="Bookman Old Style" pitchFamily="18" charset="0"/>
              </a:rPr>
              <a:t>3 период </a:t>
            </a:r>
            <a:endParaRPr lang="ru-RU" sz="6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8" y="2204864"/>
            <a:ext cx="2835275" cy="311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660" y="5589240"/>
            <a:ext cx="3318049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Дж</a:t>
            </a: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. Уотсон </a:t>
            </a: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и Ф</a:t>
            </a: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. Крик</a:t>
            </a:r>
            <a:endParaRPr lang="ru-RU" sz="2800" b="1" dirty="0">
              <a:solidFill>
                <a:srgbClr val="000000"/>
              </a:solidFill>
              <a:latin typeface="Bookman Old Style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Открыли структуру ДНК в 1953г.</a:t>
            </a:r>
          </a:p>
        </p:txBody>
      </p:sp>
      <p:pic>
        <p:nvPicPr>
          <p:cNvPr id="5" name="Picture 4" descr="Строение хромосо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338437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12095"/>
            <a:ext cx="2647057" cy="320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991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15200" cy="187220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Период застоя в развитии генетики в бывшем СССР (1948-1964)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" name="Picture 4" descr="pl_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8" y="2423529"/>
            <a:ext cx="25202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323528" y="5949279"/>
            <a:ext cx="3048000" cy="8286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Лысенко Т. Д.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(1898 – 1976)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57600" y="1867817"/>
            <a:ext cx="4873625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Создатель псевдонаучного «мичуринского учения» в биологии;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Отрицал классическую генетику как «идеалистическую» и буржуазную;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Утверждал возможность «перерождения» одного вида в другой;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В результате монополизма Лысенко и его сторонников в СССР в 30 – 40 годы были разгромлены научные школы в генетике, оговорены честные ученые, затормозилось развитие биологии и сельского хозяйства. </a:t>
            </a: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История генетики в датах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7848600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1935г  - экспериментальное определение размеров гена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1953 – структурная модель ДНК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1961 – расшифровка генетического кода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1962 – первое клонирование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1969 – химическим путем синтезирован первый ген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1972 – рождение генной инженерии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1977 – расшифрован геном бактериофага Х 174, </a:t>
            </a:r>
            <a:r>
              <a:rPr lang="ru-RU" sz="2000" b="1" dirty="0" err="1" smtClean="0">
                <a:solidFill>
                  <a:srgbClr val="000000"/>
                </a:solidFill>
                <a:latin typeface="Bookman Old Style" pitchFamily="18" charset="0"/>
              </a:rPr>
              <a:t>секвенирован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 первый ген человека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1980 – получена первая </a:t>
            </a:r>
            <a:r>
              <a:rPr lang="ru-RU" sz="2000" b="1" dirty="0" err="1" smtClean="0">
                <a:solidFill>
                  <a:srgbClr val="000000"/>
                </a:solidFill>
                <a:latin typeface="Bookman Old Style" pitchFamily="18" charset="0"/>
              </a:rPr>
              <a:t>трансгенная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 мышь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1988 – создан проект «Геном человека»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1995 – становление </a:t>
            </a:r>
            <a:r>
              <a:rPr lang="ru-RU" sz="2000" b="1" dirty="0" err="1" smtClean="0">
                <a:solidFill>
                  <a:srgbClr val="000000"/>
                </a:solidFill>
                <a:latin typeface="Bookman Old Style" pitchFamily="18" charset="0"/>
              </a:rPr>
              <a:t>геномики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 как раздела генетики, </a:t>
            </a:r>
            <a:r>
              <a:rPr lang="ru-RU" sz="2000" b="1" dirty="0" err="1" smtClean="0">
                <a:solidFill>
                  <a:srgbClr val="000000"/>
                </a:solidFill>
                <a:latin typeface="Bookman Old Style" pitchFamily="18" charset="0"/>
              </a:rPr>
              <a:t>секвенирован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 геном бактерии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1997 – клонировали овцу Долли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1999 – клонировали мышь и корову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2000 год – геном  человека прочитан! </a:t>
            </a:r>
          </a:p>
        </p:txBody>
      </p:sp>
    </p:spTree>
    <p:extLst>
      <p:ext uri="{BB962C8B-B14F-4D97-AF65-F5344CB8AC3E}">
        <p14:creationId xmlns:p14="http://schemas.microsoft.com/office/powerpoint/2010/main" xmlns="" val="124552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3448" cy="102758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00FF"/>
                </a:solidFill>
                <a:latin typeface="Bookman Old Style" pitchFamily="18" charset="0"/>
              </a:rPr>
              <a:t>Домашнее задание</a:t>
            </a:r>
            <a:endParaRPr lang="ru-RU" sz="54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Bookman Old Style" pitchFamily="18" charset="0"/>
              </a:rPr>
              <a:t>§ </a:t>
            </a:r>
            <a:r>
              <a:rPr lang="ru-RU" sz="4000" b="1" dirty="0" smtClean="0">
                <a:solidFill>
                  <a:srgbClr val="000000"/>
                </a:solidFill>
                <a:latin typeface="Bookman Old Style" pitchFamily="18" charset="0"/>
              </a:rPr>
              <a:t>17, 18 </a:t>
            </a:r>
            <a:r>
              <a:rPr lang="ru-RU" sz="4000" b="1" dirty="0">
                <a:solidFill>
                  <a:srgbClr val="000000"/>
                </a:solidFill>
                <a:latin typeface="Bookman Old Style" pitchFamily="18" charset="0"/>
              </a:rPr>
              <a:t>прочитать;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Bookman Old Style" pitchFamily="18" charset="0"/>
              </a:rPr>
              <a:t>Стр. 105  устно ответить на вопросы;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Bookman Old Style" pitchFamily="18" charset="0"/>
              </a:rPr>
              <a:t>Подготовить доклады об ученых, внесших </a:t>
            </a:r>
            <a:r>
              <a:rPr lang="ru-RU" sz="4000" b="1" dirty="0" smtClean="0">
                <a:solidFill>
                  <a:srgbClr val="000000"/>
                </a:solidFill>
                <a:latin typeface="Bookman Old Style" pitchFamily="18" charset="0"/>
              </a:rPr>
              <a:t>вклад </a:t>
            </a:r>
            <a:r>
              <a:rPr lang="ru-RU" sz="4000" b="1" dirty="0">
                <a:solidFill>
                  <a:srgbClr val="000000"/>
                </a:solidFill>
                <a:latin typeface="Bookman Old Style" pitchFamily="18" charset="0"/>
              </a:rPr>
              <a:t>в становление науки генетики.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2944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404664"/>
            <a:ext cx="6118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8800" b="1" i="1" dirty="0" smtClean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Генетика </a:t>
            </a:r>
            <a:endParaRPr lang="en-US" sz="8800" b="1" i="1" dirty="0">
              <a:solidFill>
                <a:srgbClr val="0000FF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4482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0000"/>
                </a:solidFill>
                <a:latin typeface="Bookman Old Style" pitchFamily="18" charset="0"/>
              </a:rPr>
              <a:t>Наука, исследующая закономерности наследственности и изменчивости у живых организмов</a:t>
            </a:r>
          </a:p>
          <a:p>
            <a:r>
              <a:rPr lang="ru-RU" sz="7200" b="1" dirty="0">
                <a:solidFill>
                  <a:srgbClr val="000000"/>
                </a:solidFill>
                <a:latin typeface="Bookman Old Style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315200" cy="223224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При наследовании признаков людей привлекали следующие свойства: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6" cy="3956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Сходство признаков потомства и родительских форм;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Отличия признаков потомства от </a:t>
            </a: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родительских форм;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Появление в потомстве свойств предыдущих поколений.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6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305800" cy="2016224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Наследственность</a:t>
            </a:r>
            <a:r>
              <a:rPr lang="ru-RU" sz="3200" b="1" i="1" dirty="0">
                <a:solidFill>
                  <a:srgbClr val="0000FF"/>
                </a:solidFill>
                <a:latin typeface="Bookman Old Style" pitchFamily="18" charset="0"/>
              </a:rPr>
              <a:t> – это способность организмов передавать признаки из поколения в </a:t>
            </a:r>
            <a:r>
              <a:rPr lang="ru-RU" sz="3200" b="1" i="1" dirty="0" smtClean="0">
                <a:solidFill>
                  <a:srgbClr val="0000FF"/>
                </a:solidFill>
                <a:latin typeface="Bookman Old Style" pitchFamily="18" charset="0"/>
              </a:rPr>
              <a:t>поколения </a:t>
            </a:r>
            <a:r>
              <a:rPr lang="ru-RU" sz="3200" b="1" i="1" dirty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3200" b="1" i="1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sz="32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458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2514600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88840"/>
            <a:ext cx="3429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3048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840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2323728"/>
          </a:xfrm>
        </p:spPr>
        <p:txBody>
          <a:bodyPr/>
          <a:lstStyle/>
          <a:p>
            <a:r>
              <a:rPr lang="ru-RU" sz="4000" b="1" i="1" dirty="0">
                <a:solidFill>
                  <a:srgbClr val="C00000"/>
                </a:solidFill>
                <a:latin typeface="Bookman Old Style" pitchFamily="18" charset="0"/>
              </a:rPr>
              <a:t>Изменчивость</a:t>
            </a:r>
            <a: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  <a:t> – это способность организмов приобретать новые признаки</a:t>
            </a:r>
          </a:p>
        </p:txBody>
      </p:sp>
      <p:pic>
        <p:nvPicPr>
          <p:cNvPr id="5" name="Picture 7" descr="05dor01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915076" cy="307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3" descr="му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882827"/>
            <a:ext cx="2491730" cy="267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6" descr="k00063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8972" y="2781014"/>
            <a:ext cx="2819400" cy="172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475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385792" cy="871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bg1"/>
                </a:solidFill>
                <a:latin typeface="Bookman Old Style" pitchFamily="18" charset="0"/>
              </a:rPr>
              <a:t>Наследственность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572000" y="2436763"/>
            <a:ext cx="4464496" cy="8717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6000" b="1" i="1" dirty="0" smtClean="0">
                <a:solidFill>
                  <a:schemeClr val="bg1"/>
                </a:solidFill>
                <a:latin typeface="Bookman Old Style" pitchFamily="18" charset="0"/>
              </a:rPr>
              <a:t>Изменчивость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Двойная стрелка вверх/вниз 5"/>
          <p:cNvSpPr/>
          <p:nvPr/>
        </p:nvSpPr>
        <p:spPr bwMode="auto">
          <a:xfrm rot="17815587">
            <a:off x="5602779" y="1115513"/>
            <a:ext cx="1008112" cy="1800200"/>
          </a:xfrm>
          <a:prstGeom prst="upDownArrow">
            <a:avLst/>
          </a:prstGeom>
          <a:gradFill flip="none" rotWithShape="1">
            <a:gsLst>
              <a:gs pos="0">
                <a:srgbClr val="66FF33"/>
              </a:gs>
              <a:gs pos="100000">
                <a:schemeClr val="bg2">
                  <a:alpha val="14999"/>
                </a:schemeClr>
              </a:gs>
            </a:gsLst>
            <a:lin ang="2700000" scaled="1"/>
            <a:tileRect/>
          </a:gradFill>
          <a:ln w="3810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82667"/>
            <a:ext cx="3960440" cy="1897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Bookman Old Style" pitchFamily="18" charset="0"/>
              </a:rPr>
              <a:t>Указывает </a:t>
            </a:r>
            <a:r>
              <a:rPr lang="ru-RU" sz="4400" b="1" dirty="0" smtClean="0">
                <a:solidFill>
                  <a:srgbClr val="000000"/>
                </a:solidFill>
                <a:latin typeface="Bookman Old Style" pitchFamily="18" charset="0"/>
              </a:rPr>
              <a:t>на </a:t>
            </a:r>
            <a:r>
              <a:rPr lang="ru-RU" sz="4400" b="1" dirty="0">
                <a:solidFill>
                  <a:srgbClr val="000000"/>
                </a:solidFill>
                <a:latin typeface="Bookman Old Style" pitchFamily="18" charset="0"/>
              </a:rPr>
              <a:t>индивидуальные отличия внутри вида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8248" y="3717032"/>
            <a:ext cx="4572000" cy="2349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Bookman Old Style" pitchFamily="18" charset="0"/>
              </a:rPr>
              <a:t>Обеспечивает передачу этих признаков из поколения в поколение</a:t>
            </a:r>
          </a:p>
        </p:txBody>
      </p:sp>
      <p:sp>
        <p:nvSpPr>
          <p:cNvPr id="10" name="Стрелка вправо с вырезом 9"/>
          <p:cNvSpPr/>
          <p:nvPr/>
        </p:nvSpPr>
        <p:spPr bwMode="auto">
          <a:xfrm rot="10800000">
            <a:off x="3416655" y="4594577"/>
            <a:ext cx="1299360" cy="981209"/>
          </a:xfrm>
          <a:prstGeom prst="notchedRightArrow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516" y="4725144"/>
            <a:ext cx="3132348" cy="1405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Многообразие видов и их приспособленность </a:t>
            </a:r>
            <a:endParaRPr lang="ru-RU" sz="32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к </a:t>
            </a:r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условиям ОС</a:t>
            </a:r>
          </a:p>
        </p:txBody>
      </p:sp>
    </p:spTree>
    <p:extLst>
      <p:ext uri="{BB962C8B-B14F-4D97-AF65-F5344CB8AC3E}">
        <p14:creationId xmlns:p14="http://schemas.microsoft.com/office/powerpoint/2010/main" xmlns="" val="19782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7315200" cy="151216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История развития генетики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95536" y="2276872"/>
            <a:ext cx="3024336" cy="1512168"/>
          </a:xfrm>
          <a:prstGeom prst="roundRect">
            <a:avLst/>
          </a:prstGeom>
          <a:solidFill>
            <a:srgbClr val="00FF00"/>
          </a:solidFill>
          <a:ln w="3810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1900-1910 гг.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707904" y="3092028"/>
            <a:ext cx="3024336" cy="1512168"/>
          </a:xfrm>
          <a:prstGeom prst="roundRect">
            <a:avLst/>
          </a:prstGeom>
          <a:solidFill>
            <a:srgbClr val="00FF00"/>
          </a:solidFill>
          <a:ln w="3810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1911-1953 гг.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012160" y="4797152"/>
            <a:ext cx="3024336" cy="1512168"/>
          </a:xfrm>
          <a:prstGeom prst="roundRect">
            <a:avLst/>
          </a:prstGeom>
          <a:solidFill>
            <a:srgbClr val="00FF00"/>
          </a:solidFill>
          <a:ln w="3810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1953 г. по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настоящее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время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043608" y="1700808"/>
            <a:ext cx="1728192" cy="360040"/>
          </a:xfrm>
          <a:prstGeom prst="downArrow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572000" y="1733352"/>
            <a:ext cx="1296144" cy="1152128"/>
          </a:xfrm>
          <a:prstGeom prst="downArrow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6912260" y="1700808"/>
            <a:ext cx="1224136" cy="1652736"/>
          </a:xfrm>
          <a:prstGeom prst="downArrow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69900"/>
            <a:ext cx="3209247" cy="238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018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117160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История развития генетики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1488216"/>
              </p:ext>
            </p:extLst>
          </p:nvPr>
        </p:nvGraphicFramePr>
        <p:xfrm>
          <a:off x="539552" y="1916832"/>
          <a:ext cx="7848872" cy="46725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2088"/>
                <a:gridCol w="3344480"/>
                <a:gridCol w="3712304"/>
              </a:tblGrid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№ п/п</a:t>
                      </a:r>
                      <a:endParaRPr lang="ru-RU" sz="1800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Ученый </a:t>
                      </a:r>
                      <a:endParaRPr lang="ru-RU" sz="3200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Вклад в науку</a:t>
                      </a:r>
                      <a:endParaRPr lang="ru-RU" sz="3200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ru-RU" b="1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73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15200" cy="1099592"/>
          </a:xfrm>
        </p:spPr>
        <p:txBody>
          <a:bodyPr/>
          <a:lstStyle/>
          <a:p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Грегор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  <a:t>Иоганн Мендель </a:t>
            </a:r>
            <a:b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(</a:t>
            </a:r>
            <a: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  <a:t>1822 – 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1884гг</a:t>
            </a:r>
            <a: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  <a:t>.)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916832"/>
            <a:ext cx="5410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000000"/>
                </a:solidFill>
                <a:latin typeface="Bookman Old Style" pitchFamily="18" charset="0"/>
              </a:rPr>
              <a:t>Австрийский </a:t>
            </a:r>
            <a:r>
              <a:rPr lang="ru-RU" sz="1900" b="1" dirty="0">
                <a:solidFill>
                  <a:srgbClr val="000000"/>
                </a:solidFill>
                <a:latin typeface="Bookman Old Style" pitchFamily="18" charset="0"/>
              </a:rPr>
              <a:t>естествоиспытатель, монах, основоположник учения о </a:t>
            </a:r>
            <a:r>
              <a:rPr lang="ru-RU" sz="1900" b="1" dirty="0" smtClean="0">
                <a:solidFill>
                  <a:srgbClr val="000000"/>
                </a:solidFill>
                <a:latin typeface="Bookman Old Style" pitchFamily="18" charset="0"/>
              </a:rPr>
              <a:t>наследственности;</a:t>
            </a:r>
            <a:endParaRPr lang="ru-RU" sz="1900" b="1" dirty="0">
              <a:solidFill>
                <a:srgbClr val="00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900" b="1" dirty="0">
                <a:solidFill>
                  <a:srgbClr val="000000"/>
                </a:solidFill>
                <a:latin typeface="Bookman Old Style" pitchFamily="18" charset="0"/>
              </a:rPr>
              <a:t>1865 г. «Опыты над растительными гибридами</a:t>
            </a:r>
            <a:r>
              <a:rPr lang="ru-RU" sz="1900" b="1" dirty="0" smtClean="0">
                <a:solidFill>
                  <a:srgbClr val="000000"/>
                </a:solidFill>
                <a:latin typeface="Bookman Old Style" pitchFamily="18" charset="0"/>
              </a:rPr>
              <a:t>»;</a:t>
            </a:r>
            <a:endParaRPr lang="ru-RU" sz="1900" b="1" dirty="0">
              <a:solidFill>
                <a:srgbClr val="00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000000"/>
                </a:solidFill>
                <a:latin typeface="Bookman Old Style" pitchFamily="18" charset="0"/>
              </a:rPr>
              <a:t>Создал </a:t>
            </a:r>
            <a:r>
              <a:rPr lang="ru-RU" sz="1900" b="1" dirty="0">
                <a:solidFill>
                  <a:srgbClr val="000000"/>
                </a:solidFill>
                <a:latin typeface="Bookman Old Style" pitchFamily="18" charset="0"/>
              </a:rPr>
              <a:t>научные принципы описания и исследования гибридов и их потомства;</a:t>
            </a:r>
          </a:p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000000"/>
                </a:solidFill>
                <a:latin typeface="Bookman Old Style" pitchFamily="18" charset="0"/>
              </a:rPr>
              <a:t>Разработал </a:t>
            </a:r>
            <a:r>
              <a:rPr lang="ru-RU" sz="1900" b="1" dirty="0">
                <a:solidFill>
                  <a:srgbClr val="000000"/>
                </a:solidFill>
                <a:latin typeface="Bookman Old Style" pitchFamily="18" charset="0"/>
              </a:rPr>
              <a:t>и применил алгебраическую систему символов и обозначений признаков;</a:t>
            </a:r>
          </a:p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000000"/>
                </a:solidFill>
                <a:latin typeface="Bookman Old Style" pitchFamily="18" charset="0"/>
              </a:rPr>
              <a:t>Сформулировал </a:t>
            </a:r>
            <a:r>
              <a:rPr lang="ru-RU" sz="1900" b="1" dirty="0">
                <a:solidFill>
                  <a:srgbClr val="000000"/>
                </a:solidFill>
                <a:latin typeface="Bookman Old Style" pitchFamily="18" charset="0"/>
              </a:rPr>
              <a:t>основные законы наследования признаков в ряду поколений, позволяющие делать предсказания.</a:t>
            </a:r>
          </a:p>
        </p:txBody>
      </p:sp>
      <p:pic>
        <p:nvPicPr>
          <p:cNvPr id="5128" name="Picture 8" descr="642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0152" y="2132856"/>
            <a:ext cx="2736303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320331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 13">
      <a:dk1>
        <a:srgbClr val="4D4D4D"/>
      </a:dk1>
      <a:lt1>
        <a:srgbClr val="FFFFFF"/>
      </a:lt1>
      <a:dk2>
        <a:srgbClr val="4D4D4D"/>
      </a:dk2>
      <a:lt2>
        <a:srgbClr val="F4EE00"/>
      </a:lt2>
      <a:accent1>
        <a:srgbClr val="6BC4FF"/>
      </a:accent1>
      <a:accent2>
        <a:srgbClr val="DDB72C"/>
      </a:accent2>
      <a:accent3>
        <a:srgbClr val="FFFFFF"/>
      </a:accent3>
      <a:accent4>
        <a:srgbClr val="404040"/>
      </a:accent4>
      <a:accent5>
        <a:srgbClr val="BADEFF"/>
      </a:accent5>
      <a:accent6>
        <a:srgbClr val="C8A627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B72C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A627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213</TotalTime>
  <Words>529</Words>
  <Application>Microsoft Office PowerPoint</Application>
  <PresentationFormat>Экран (4:3)</PresentationFormat>
  <Paragraphs>86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</vt:lpstr>
      <vt:lpstr>Этапы развития науки генетики</vt:lpstr>
      <vt:lpstr>Слайд 2</vt:lpstr>
      <vt:lpstr>При наследовании признаков людей привлекали следующие свойства:</vt:lpstr>
      <vt:lpstr>Наследственность – это способность организмов передавать признаки из поколения в поколения  </vt:lpstr>
      <vt:lpstr>Изменчивость – это способность организмов приобретать новые признаки</vt:lpstr>
      <vt:lpstr>Слайд 6</vt:lpstr>
      <vt:lpstr>История развития генетики</vt:lpstr>
      <vt:lpstr>История развития генетики</vt:lpstr>
      <vt:lpstr>Грегор Иоганн Мендель  (1822 – 1884гг.) </vt:lpstr>
      <vt:lpstr>1 период</vt:lpstr>
      <vt:lpstr>1900 год – год рождения науки генетики</vt:lpstr>
      <vt:lpstr>В. Иогансен (1903 г)</vt:lpstr>
      <vt:lpstr>У. Бэтсон (1906)</vt:lpstr>
      <vt:lpstr>2 период</vt:lpstr>
      <vt:lpstr>3 период </vt:lpstr>
      <vt:lpstr>Период застоя в развитии генетики в бывшем СССР (1948-1964)</vt:lpstr>
      <vt:lpstr>История генетики в датах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</dc:creator>
  <cp:lastModifiedBy>Home</cp:lastModifiedBy>
  <cp:revision>15</cp:revision>
  <dcterms:created xsi:type="dcterms:W3CDTF">2012-08-03T06:03:45Z</dcterms:created>
  <dcterms:modified xsi:type="dcterms:W3CDTF">2013-05-13T15:53:12Z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266188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