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6" r:id="rId11"/>
    <p:sldId id="267" r:id="rId12"/>
    <p:sldId id="262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3E4-85CC-41F6-B380-375076D2A92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D57468-A632-4FD4-9B81-6BC5A8EC9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3E4-85CC-41F6-B380-375076D2A92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468-A632-4FD4-9B81-6BC5A8EC9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D57468-A632-4FD4-9B81-6BC5A8EC9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3E4-85CC-41F6-B380-375076D2A92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3E4-85CC-41F6-B380-375076D2A92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D57468-A632-4FD4-9B81-6BC5A8EC9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3E4-85CC-41F6-B380-375076D2A92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D57468-A632-4FD4-9B81-6BC5A8EC9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FFB3E4-85CC-41F6-B380-375076D2A92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7468-A632-4FD4-9B81-6BC5A8EC9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3E4-85CC-41F6-B380-375076D2A92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D57468-A632-4FD4-9B81-6BC5A8EC9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3E4-85CC-41F6-B380-375076D2A92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D57468-A632-4FD4-9B81-6BC5A8EC9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3E4-85CC-41F6-B380-375076D2A92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D57468-A632-4FD4-9B81-6BC5A8EC9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D57468-A632-4FD4-9B81-6BC5A8EC9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3E4-85CC-41F6-B380-375076D2A92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D57468-A632-4FD4-9B81-6BC5A8EC9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FFB3E4-85CC-41F6-B380-375076D2A92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FFB3E4-85CC-41F6-B380-375076D2A928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D57468-A632-4FD4-9B81-6BC5A8EC9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86058"/>
            <a:ext cx="7772400" cy="242889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/>
              <a:t>Законы наследственности. Типы гибридизации.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107157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Скрещивание гибридов второго поколения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328612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328612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714876" y="1643050"/>
            <a:ext cx="571504" cy="785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b="1" dirty="0">
                <a:solidFill>
                  <a:srgbClr val="000000"/>
                </a:solidFill>
                <a:cs typeface="Times New Roman" charset="0"/>
              </a:rPr>
              <a:t>♂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285852" y="1571612"/>
            <a:ext cx="4572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Arial" charset="0"/>
                <a:cs typeface="Times New Roman" charset="0"/>
              </a:rPr>
              <a:t>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6116" y="4143380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4143380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4143380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0034" y="2143116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071934" y="2214554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Х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71472" y="5072074"/>
            <a:ext cx="857256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0232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0430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628" y="614364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0826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43108" y="2000240"/>
            <a:ext cx="1000132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000232" y="5072074"/>
            <a:ext cx="1000132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00430" y="5072074"/>
            <a:ext cx="1000132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072066" y="5072074"/>
            <a:ext cx="1000132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500826" y="5072074"/>
            <a:ext cx="1000132" cy="9286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57884" y="2071678"/>
            <a:ext cx="1000132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358082" y="2071678"/>
            <a:ext cx="142872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Фенотип</a:t>
            </a:r>
          </a:p>
          <a:p>
            <a:pPr algn="ctr"/>
            <a:r>
              <a:rPr lang="ru-RU" sz="2000" b="1" dirty="0" smtClean="0"/>
              <a:t>3:1</a:t>
            </a:r>
            <a:endParaRPr lang="ru-RU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358082" y="3000372"/>
            <a:ext cx="142872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Генотип</a:t>
            </a:r>
          </a:p>
          <a:p>
            <a:pPr algn="ctr"/>
            <a:r>
              <a:rPr lang="ru-RU" sz="2000" b="1" dirty="0" smtClean="0"/>
              <a:t>1:2:1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027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Скрещивание гибридов второго поколения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328612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328612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714876" y="1643050"/>
            <a:ext cx="571504" cy="785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b="1" dirty="0">
                <a:solidFill>
                  <a:srgbClr val="000000"/>
                </a:solidFill>
                <a:cs typeface="Times New Roman" charset="0"/>
              </a:rPr>
              <a:t>♂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285852" y="1571612"/>
            <a:ext cx="4572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Arial" charset="0"/>
                <a:cs typeface="Times New Roman" charset="0"/>
              </a:rPr>
              <a:t>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6116" y="4143380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4143380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4143380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0034" y="2143116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071934" y="2214554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Х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71472" y="5072074"/>
            <a:ext cx="857256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0232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0430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628" y="614364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0826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Облако 22"/>
          <p:cNvSpPr/>
          <p:nvPr/>
        </p:nvSpPr>
        <p:spPr>
          <a:xfrm>
            <a:off x="2071670" y="2000240"/>
            <a:ext cx="1143008" cy="100013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572264" y="5000636"/>
            <a:ext cx="1000132" cy="9286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блако 28"/>
          <p:cNvSpPr/>
          <p:nvPr/>
        </p:nvSpPr>
        <p:spPr>
          <a:xfrm>
            <a:off x="1928794" y="5000636"/>
            <a:ext cx="1143008" cy="100013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блако 29"/>
          <p:cNvSpPr/>
          <p:nvPr/>
        </p:nvSpPr>
        <p:spPr>
          <a:xfrm>
            <a:off x="3500430" y="5000636"/>
            <a:ext cx="1143008" cy="100013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блако 30"/>
          <p:cNvSpPr/>
          <p:nvPr/>
        </p:nvSpPr>
        <p:spPr>
          <a:xfrm>
            <a:off x="5000628" y="5000636"/>
            <a:ext cx="1143008" cy="100013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5715008" y="2071678"/>
            <a:ext cx="1143008" cy="100013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7358082" y="2071678"/>
            <a:ext cx="142872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Фенотип</a:t>
            </a:r>
          </a:p>
          <a:p>
            <a:pPr algn="ctr"/>
            <a:r>
              <a:rPr lang="ru-RU" sz="2000" b="1" dirty="0" smtClean="0"/>
              <a:t>3:1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358082" y="3000372"/>
            <a:ext cx="142872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Генотип</a:t>
            </a:r>
          </a:p>
          <a:p>
            <a:pPr algn="ctr"/>
            <a:r>
              <a:rPr lang="ru-RU" sz="2000" b="1" dirty="0" smtClean="0"/>
              <a:t>1:2:1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027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144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Второй закон Менделя (закон расщепления)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Явление, при котором скрещивание гетерозиготных особей приводит к образованию потомства, часть которого несёт доминантный признак, а часть — рецессивный, называется расщеплением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Решение задач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b="1" dirty="0" smtClean="0"/>
              <a:t>При условии, что серый цвет у мышей доминирует над белым, какое потомство можно ожидать в следующих скрещиваниях:</a:t>
            </a:r>
          </a:p>
          <a:p>
            <a:pPr lvl="0"/>
            <a:r>
              <a:rPr lang="ru-RU" dirty="0" smtClean="0"/>
              <a:t>гетерозиготный серый самец и гомозиготная белая самка;</a:t>
            </a:r>
          </a:p>
          <a:p>
            <a:pPr lvl="0"/>
            <a:r>
              <a:rPr lang="ru-RU" dirty="0" smtClean="0"/>
              <a:t>белые родители;</a:t>
            </a:r>
          </a:p>
          <a:p>
            <a:pPr lvl="0"/>
            <a:r>
              <a:rPr lang="ru-RU" dirty="0" smtClean="0"/>
              <a:t>серые родители, один из них - </a:t>
            </a:r>
            <a:r>
              <a:rPr lang="ru-RU" dirty="0" err="1" smtClean="0"/>
              <a:t>гомозигота</a:t>
            </a:r>
            <a:r>
              <a:rPr lang="ru-RU" dirty="0" smtClean="0"/>
              <a:t>, а другой - </a:t>
            </a:r>
            <a:r>
              <a:rPr lang="ru-RU" dirty="0" err="1" smtClean="0"/>
              <a:t>гетерозигота</a:t>
            </a:r>
            <a:r>
              <a:rPr lang="ru-RU" dirty="0" smtClean="0"/>
              <a:t>. Могут ли от белых родителей рождаться серые потомки? Могут ли от серых родителей рождаться белые потомки? Ответ обоснуйте.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Домашнее задание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§ 20 прочитать;</a:t>
            </a:r>
          </a:p>
          <a:p>
            <a:r>
              <a:rPr lang="ru-RU" sz="4000" b="1" dirty="0" smtClean="0"/>
              <a:t>Стр. 116 </a:t>
            </a:r>
            <a:r>
              <a:rPr lang="ru-RU" sz="4000" b="1" smtClean="0"/>
              <a:t>№ </a:t>
            </a:r>
            <a:r>
              <a:rPr lang="ru-RU" sz="4000" b="1" smtClean="0"/>
              <a:t>1, 2</a:t>
            </a:r>
            <a:r>
              <a:rPr lang="ru-RU" sz="4000" b="1" dirty="0" smtClean="0"/>
              <a:t>*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298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Причины продуктивности работ Г. Менделя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Правильно применил гибридологический метод при исследовании наследственности;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Вел учет не всех признаков растения, взятых для скрещивания, а отдельных наследственных признаков;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Для опытов он взял очень удобное растение – садовый горох, для которого характерно самоопыление и очень редко – перекрестное  опыление.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Признаки гороха, по которым Мендель проводил исследования: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Цвет и форма семян;</a:t>
            </a:r>
          </a:p>
          <a:p>
            <a:r>
              <a:rPr lang="ru-RU" sz="3600" b="1" dirty="0" smtClean="0"/>
              <a:t>Высота и низкорослость стебля;</a:t>
            </a:r>
          </a:p>
          <a:p>
            <a:r>
              <a:rPr lang="ru-RU" sz="3600" b="1" dirty="0" smtClean="0"/>
              <a:t>Расположение и окраска цветков;</a:t>
            </a:r>
          </a:p>
          <a:p>
            <a:r>
              <a:rPr lang="ru-RU" sz="3600" b="1" dirty="0" smtClean="0"/>
              <a:t>Форма и цвет плода.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Моногибридное скрещивание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Скрещивание, при котором родительские особи отличаются друг от друга по одной паре признаков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Единообразие по фенотипу гибридов первого поколения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76956" t="76812" r="2175"/>
          <a:stretch>
            <a:fillRect/>
          </a:stretch>
        </p:blipFill>
        <p:spPr bwMode="auto">
          <a:xfrm>
            <a:off x="3428992" y="4929198"/>
            <a:ext cx="1143008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r="68696" b="69565"/>
          <a:stretch>
            <a:fillRect/>
          </a:stretch>
        </p:blipFill>
        <p:spPr bwMode="auto">
          <a:xfrm>
            <a:off x="1857356" y="1643050"/>
            <a:ext cx="1714512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59999" r="4784" b="68116"/>
          <a:stretch>
            <a:fillRect/>
          </a:stretch>
        </p:blipFill>
        <p:spPr bwMode="auto">
          <a:xfrm>
            <a:off x="5357818" y="1643050"/>
            <a:ext cx="1841152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214546" y="328612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328612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714876" y="1643050"/>
            <a:ext cx="571504" cy="785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b="1" dirty="0">
                <a:solidFill>
                  <a:srgbClr val="000000"/>
                </a:solidFill>
                <a:cs typeface="Times New Roman" charset="0"/>
              </a:rPr>
              <a:t>♂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285852" y="1571612"/>
            <a:ext cx="4572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Arial" charset="0"/>
                <a:cs typeface="Times New Roman" charset="0"/>
              </a:rPr>
              <a:t>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6116" y="4143380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4143380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4143380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0034" y="2143116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071934" y="2214554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Х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71472" y="5072074"/>
            <a:ext cx="857256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F1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rcRect l="76956" t="76812" r="2175"/>
          <a:stretch>
            <a:fillRect/>
          </a:stretch>
        </p:blipFill>
        <p:spPr bwMode="auto">
          <a:xfrm>
            <a:off x="1928794" y="4929198"/>
            <a:ext cx="1143008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 l="76956" t="76812" r="2175"/>
          <a:stretch>
            <a:fillRect/>
          </a:stretch>
        </p:blipFill>
        <p:spPr bwMode="auto">
          <a:xfrm>
            <a:off x="4929190" y="4929198"/>
            <a:ext cx="1143008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/>
          <a:srcRect l="76956" t="76812" r="2175"/>
          <a:stretch>
            <a:fillRect/>
          </a:stretch>
        </p:blipFill>
        <p:spPr bwMode="auto">
          <a:xfrm>
            <a:off x="6429388" y="4929198"/>
            <a:ext cx="1143008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2000232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0430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628" y="614364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0826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027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Единообразие по фенотипу гибридов первого поколения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328612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328612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714876" y="1643050"/>
            <a:ext cx="571504" cy="785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b="1" dirty="0">
                <a:solidFill>
                  <a:srgbClr val="000000"/>
                </a:solidFill>
                <a:cs typeface="Times New Roman" charset="0"/>
              </a:rPr>
              <a:t>♂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285852" y="1571612"/>
            <a:ext cx="4572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Arial" charset="0"/>
                <a:cs typeface="Times New Roman" charset="0"/>
              </a:rPr>
              <a:t>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6116" y="4143380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4143380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4143380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0034" y="2143116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071934" y="2214554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Х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71472" y="5072074"/>
            <a:ext cx="857256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F1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0232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0430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628" y="614364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0826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43108" y="2000240"/>
            <a:ext cx="1000132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643570" y="2000240"/>
            <a:ext cx="1000132" cy="9286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000232" y="5072074"/>
            <a:ext cx="1000132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00430" y="5072074"/>
            <a:ext cx="1000132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072066" y="5072074"/>
            <a:ext cx="1000132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500826" y="5072074"/>
            <a:ext cx="1000132" cy="9286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027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Единообразие по фенотипу гибридов первого поколения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328612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328612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714876" y="1643050"/>
            <a:ext cx="571504" cy="785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b="1" dirty="0">
                <a:solidFill>
                  <a:srgbClr val="000000"/>
                </a:solidFill>
                <a:cs typeface="Times New Roman" charset="0"/>
              </a:rPr>
              <a:t>♂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285852" y="1571612"/>
            <a:ext cx="4572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Arial" charset="0"/>
                <a:cs typeface="Times New Roman" charset="0"/>
              </a:rPr>
              <a:t>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6116" y="4143380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4143380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4143380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0034" y="2143116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071934" y="2214554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Х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71472" y="5072074"/>
            <a:ext cx="857256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F1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0232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0430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628" y="614364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0826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Облако 22"/>
          <p:cNvSpPr/>
          <p:nvPr/>
        </p:nvSpPr>
        <p:spPr>
          <a:xfrm>
            <a:off x="2071670" y="2000240"/>
            <a:ext cx="1143008" cy="100013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643570" y="2000240"/>
            <a:ext cx="1000132" cy="9286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блако 28"/>
          <p:cNvSpPr/>
          <p:nvPr/>
        </p:nvSpPr>
        <p:spPr>
          <a:xfrm>
            <a:off x="1928794" y="5000636"/>
            <a:ext cx="1143008" cy="100013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блако 29"/>
          <p:cNvSpPr/>
          <p:nvPr/>
        </p:nvSpPr>
        <p:spPr>
          <a:xfrm>
            <a:off x="3500430" y="5000636"/>
            <a:ext cx="1143008" cy="100013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блако 30"/>
          <p:cNvSpPr/>
          <p:nvPr/>
        </p:nvSpPr>
        <p:spPr>
          <a:xfrm>
            <a:off x="5000628" y="5000636"/>
            <a:ext cx="1143008" cy="100013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блако 31"/>
          <p:cNvSpPr/>
          <p:nvPr/>
        </p:nvSpPr>
        <p:spPr>
          <a:xfrm>
            <a:off x="6572264" y="5000636"/>
            <a:ext cx="1143008" cy="100013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027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144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Первый закон Менделя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(закон единообразия)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14488"/>
            <a:ext cx="8572560" cy="42473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000" b="1" dirty="0" smtClean="0"/>
              <a:t>При скрещивании двух гомозиготных организмов, относящихся к разным чистым линиям и отличающихся друг от друга по одной паре альтернативных проявлений признака, всё первое поколение гибридов (F1) окажется единообразным и будет нести проявление признака одного из родителей</a:t>
            </a:r>
            <a:endParaRPr lang="ru-RU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Скрещивание гибридов второго поколения</a:t>
            </a:r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76956" t="76812" r="2175"/>
          <a:stretch>
            <a:fillRect/>
          </a:stretch>
        </p:blipFill>
        <p:spPr bwMode="auto">
          <a:xfrm>
            <a:off x="3428992" y="4929198"/>
            <a:ext cx="1143008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214546" y="328612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328612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786314" y="1643050"/>
            <a:ext cx="571504" cy="785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b="1" dirty="0">
                <a:solidFill>
                  <a:srgbClr val="000000"/>
                </a:solidFill>
                <a:cs typeface="Times New Roman" charset="0"/>
              </a:rPr>
              <a:t>♂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285852" y="1571612"/>
            <a:ext cx="4572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Arial" charset="0"/>
                <a:cs typeface="Times New Roman" charset="0"/>
              </a:rPr>
              <a:t>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6116" y="4143380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4143380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4143380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G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0034" y="2143116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071934" y="2214554"/>
            <a:ext cx="64294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Х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71472" y="5072074"/>
            <a:ext cx="857256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rcRect l="76956" t="76812" r="2175"/>
          <a:stretch>
            <a:fillRect/>
          </a:stretch>
        </p:blipFill>
        <p:spPr bwMode="auto">
          <a:xfrm>
            <a:off x="1928794" y="4929198"/>
            <a:ext cx="1143008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 l="76956" t="76812" r="2175"/>
          <a:stretch>
            <a:fillRect/>
          </a:stretch>
        </p:blipFill>
        <p:spPr bwMode="auto">
          <a:xfrm>
            <a:off x="4929190" y="4929198"/>
            <a:ext cx="1143008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2000232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0430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628" y="6143644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0826" y="6130373"/>
            <a:ext cx="10715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a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/>
          <a:srcRect l="76956" t="76812" r="2175"/>
          <a:stretch>
            <a:fillRect/>
          </a:stretch>
        </p:blipFill>
        <p:spPr bwMode="auto">
          <a:xfrm>
            <a:off x="2071670" y="1785926"/>
            <a:ext cx="1357322" cy="1357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/>
          <a:srcRect l="76956" t="76812" r="2175"/>
          <a:stretch>
            <a:fillRect/>
          </a:stretch>
        </p:blipFill>
        <p:spPr bwMode="auto">
          <a:xfrm>
            <a:off x="5643570" y="1857364"/>
            <a:ext cx="1357322" cy="1357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/>
          <a:srcRect l="59999" r="4784" b="68116"/>
          <a:stretch>
            <a:fillRect/>
          </a:stretch>
        </p:blipFill>
        <p:spPr bwMode="auto">
          <a:xfrm>
            <a:off x="6357950" y="4929198"/>
            <a:ext cx="1341086" cy="1092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TextBox 25"/>
          <p:cNvSpPr txBox="1"/>
          <p:nvPr/>
        </p:nvSpPr>
        <p:spPr>
          <a:xfrm>
            <a:off x="7358082" y="2071678"/>
            <a:ext cx="142872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Фенотип</a:t>
            </a:r>
          </a:p>
          <a:p>
            <a:pPr algn="ctr"/>
            <a:r>
              <a:rPr lang="ru-RU" sz="2000" b="1" dirty="0" smtClean="0"/>
              <a:t>3:1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358082" y="3000372"/>
            <a:ext cx="142872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Генотип</a:t>
            </a:r>
          </a:p>
          <a:p>
            <a:pPr algn="ctr"/>
            <a:r>
              <a:rPr lang="ru-RU" sz="2000" b="1" dirty="0" smtClean="0"/>
              <a:t>1:2:1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1" grpId="0" animBg="1"/>
      <p:bldP spid="12" grpId="0" animBg="1"/>
      <p:bldP spid="1027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6" grpId="0" animBg="1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</TotalTime>
  <Words>411</Words>
  <Application>Microsoft Office PowerPoint</Application>
  <PresentationFormat>Экран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Законы наследственности. Типы гибридизации.</vt:lpstr>
      <vt:lpstr>Причины продуктивности работ Г. Менделя</vt:lpstr>
      <vt:lpstr>Признаки гороха, по которым Мендель проводил исследования:</vt:lpstr>
      <vt:lpstr>Моногибридное скрещивание</vt:lpstr>
      <vt:lpstr>Единообразие по фенотипу гибридов первого поколения</vt:lpstr>
      <vt:lpstr>Единообразие по фенотипу гибридов первого поколения</vt:lpstr>
      <vt:lpstr>Единообразие по фенотипу гибридов первого поколения</vt:lpstr>
      <vt:lpstr>Первый закон Менделя (закон единообразия)</vt:lpstr>
      <vt:lpstr>Скрещивание гибридов второго поколения</vt:lpstr>
      <vt:lpstr>Скрещивание гибридов второго поколения</vt:lpstr>
      <vt:lpstr>Скрещивание гибридов второго поколения</vt:lpstr>
      <vt:lpstr>Второй закон Менделя (закон расщепления)</vt:lpstr>
      <vt:lpstr>Решение задач</vt:lpstr>
      <vt:lpstr>Домашнее задание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наследственности. Типы гибридизации.</dc:title>
  <dc:creator>Admin</dc:creator>
  <cp:lastModifiedBy>компьютер</cp:lastModifiedBy>
  <cp:revision>9</cp:revision>
  <dcterms:created xsi:type="dcterms:W3CDTF">2013-02-10T12:17:02Z</dcterms:created>
  <dcterms:modified xsi:type="dcterms:W3CDTF">2013-02-11T04:34:22Z</dcterms:modified>
</cp:coreProperties>
</file>