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A77625-BE92-4821-A5DE-6176E3BC7B6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6DFE7B-E918-40C0-99C0-4152CDDE5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63522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Аминокислоты. Белки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upload.wikimedia.org/wikipedia/commons/thumb/4/42/L-phenylalanine-skeletal.png/220px-L-phenylalanine-skelet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8"/>
            <a:ext cx="2007104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86116" y="2928934"/>
            <a:ext cx="56435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Tahoma" pitchFamily="34" charset="0"/>
              </a:rPr>
              <a:t>Химические свойства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Денатурация — разрушение вторичной и третичной структуры белка.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Качественные реакции на белок: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</a:rPr>
              <a:t>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</a:rPr>
              <a:t>биуретовая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реакция: фиолетовое окрашивание при обработке солями меди в щелочной среде (дают все белки),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</a:rPr>
              <a:t>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ксантопротеиновая реакция: желтое окрашивание при действии концентрированной азотной кислоты, переходящее в оранжевое под действием аммиака (дают не все белки),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</a:rPr>
              <a:t>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выпадение черного осадка (содержащего серу) при добавлении ацетата свинца (II),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</a:rPr>
              <a:t>гидроксида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натрия и нагревании.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Гидролиз белков — при нагревании в щелочном или кислом растворе с образованием аминокислот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500042"/>
            <a:ext cx="4214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cs typeface="Tahoma" pitchFamily="34" charset="0"/>
              </a:rPr>
              <a:t>Физические свойства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FFFF00"/>
                </a:solidFill>
              </a:rPr>
              <a:t>Белки имеют большую молекулярную массу ( 10</a:t>
            </a:r>
            <a:r>
              <a:rPr lang="ru-RU" sz="1200" baseline="30000" dirty="0" smtClean="0">
                <a:solidFill>
                  <a:srgbClr val="FFFF00"/>
                </a:solidFill>
              </a:rPr>
              <a:t>4</a:t>
            </a:r>
            <a:r>
              <a:rPr lang="ru-RU" sz="1200" dirty="0" smtClean="0">
                <a:solidFill>
                  <a:srgbClr val="FFFF00"/>
                </a:solidFill>
              </a:rPr>
              <a:t>—10</a:t>
            </a:r>
            <a:r>
              <a:rPr lang="ru-RU" sz="1200" baseline="30000" dirty="0" smtClean="0">
                <a:solidFill>
                  <a:srgbClr val="FFFF00"/>
                </a:solidFill>
              </a:rPr>
              <a:t>7</a:t>
            </a:r>
            <a:r>
              <a:rPr lang="ru-RU" sz="1200" dirty="0" smtClean="0">
                <a:solidFill>
                  <a:srgbClr val="FFFF00"/>
                </a:solidFill>
              </a:rPr>
              <a:t>), многие белки растворимы в воде, но образуют, как правило, коллоидные растворы, из которых выпадают при увеличении концентрации неорганических солей, добавлении солей тяжелых металлов, органических растворителей или при нагревании (денатурация). </a:t>
            </a:r>
            <a:endParaRPr lang="ru-RU" sz="1200" b="1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Свойства белков.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Слайд№10</a:t>
            </a:r>
          </a:p>
          <a:p>
            <a:endParaRPr lang="ru-RU" dirty="0"/>
          </a:p>
        </p:txBody>
      </p:sp>
      <p:pic>
        <p:nvPicPr>
          <p:cNvPr id="23555" name="Picture 3" descr="http://festival.1september.ru/files/articles/52/5221/522155/img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7166"/>
            <a:ext cx="237482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ic_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928934"/>
            <a:ext cx="2765724" cy="2081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2" y="928670"/>
            <a:ext cx="378621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Белок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— сложная молекула, и синтез его представляется трудной задачей. В настоящее время разработано много методов прекращения [ГМВ1] a-аминокислот в пептиды и синтезированы простейшие природные белки —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инсулин,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</a:rPr>
              <a:t>рибонуклеаза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 и др.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Большая заслуга в создании микробиологической промышленности по производству искусственных пищевых продуктов принадлежит советскому ученому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А.Н.Несмеянову.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Синтез белков.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Слайд№11</a:t>
            </a:r>
          </a:p>
          <a:p>
            <a:endParaRPr lang="ru-RU" dirty="0"/>
          </a:p>
        </p:txBody>
      </p:sp>
      <p:pic>
        <p:nvPicPr>
          <p:cNvPr id="24579" name="Picture 3" descr="http://chpz.ru/wp-content/uploads/2012/01/%D0%9C%D0%BE%D0%BB%D0%B5%D0%BA%D1%83%D0%BB%D0%B0-%D0%94%D0%9D%D0%9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28604"/>
            <a:ext cx="2500330" cy="3210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1" name="Picture 5" descr="Файл:Nesmeyan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143248"/>
            <a:ext cx="1156320" cy="16144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4857760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Александр Николаевич Несмеянов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1857364"/>
            <a:ext cx="50720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1.  Аминокислоты;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 Номенклатура аминокислот;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3.  Изомерия аминокислот;</a:t>
            </a:r>
          </a:p>
          <a:p>
            <a:pPr marL="342900" indent="-342900"/>
            <a:r>
              <a:rPr lang="ru-RU" dirty="0" smtClean="0">
                <a:solidFill>
                  <a:srgbClr val="FFFF00"/>
                </a:solidFill>
              </a:rPr>
              <a:t>4.  Свойства аминокислот;</a:t>
            </a:r>
          </a:p>
          <a:p>
            <a:pPr marL="342900" indent="-342900"/>
            <a:r>
              <a:rPr lang="ru-RU" dirty="0" smtClean="0">
                <a:solidFill>
                  <a:srgbClr val="FFFF00"/>
                </a:solidFill>
              </a:rPr>
              <a:t>5.  Получение аминокислот;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6.  Белки;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7.  Структура белков;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8.  Свойства белков;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9.  Синтез белков.</a:t>
            </a:r>
          </a:p>
        </p:txBody>
      </p:sp>
      <p:pic>
        <p:nvPicPr>
          <p:cNvPr id="3076" name="Picture 4" descr="http://him.1september.ru/2004/06/13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2000264" cy="2616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Содержание </a:t>
            </a:r>
            <a:r>
              <a:rPr lang="ru-RU" sz="1200" b="1" dirty="0" err="1" smtClean="0">
                <a:solidFill>
                  <a:schemeClr val="bg1">
                    <a:lumMod val="50000"/>
                  </a:schemeClr>
                </a:solidFill>
              </a:rPr>
              <a:t>призентации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85786" y="4797153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2.   По характеру углеводородного радикала различают алифатические (жирные) и ароматические аминокислоты. Приведенные выше аминокислоты относятся к жирному ряду. Примером ароматической аминокислоты может служить </a:t>
            </a:r>
            <a:r>
              <a:rPr lang="ru-RU" sz="1200" i="1" dirty="0" err="1" smtClean="0">
                <a:solidFill>
                  <a:srgbClr val="FFFF00"/>
                </a:solidFill>
              </a:rPr>
              <a:t>пара</a:t>
            </a:r>
            <a:r>
              <a:rPr lang="ru-RU" sz="1200" dirty="0" err="1" smtClean="0">
                <a:solidFill>
                  <a:srgbClr val="FFFF00"/>
                </a:solidFill>
              </a:rPr>
              <a:t>-аминобензойная</a:t>
            </a:r>
            <a:r>
              <a:rPr lang="ru-RU" sz="1200" dirty="0" smtClean="0">
                <a:solidFill>
                  <a:srgbClr val="FFFF00"/>
                </a:solidFill>
              </a:rPr>
              <a:t> кислота:</a:t>
            </a:r>
          </a:p>
          <a:p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785794"/>
            <a:ext cx="3286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FF00"/>
                </a:solidFill>
              </a:rPr>
              <a:t>Аминокислоты</a:t>
            </a:r>
            <a:r>
              <a:rPr lang="ru-RU" sz="1200" dirty="0" smtClean="0">
                <a:solidFill>
                  <a:srgbClr val="FFFF00"/>
                </a:solidFill>
              </a:rPr>
              <a:t> – органические </a:t>
            </a:r>
            <a:r>
              <a:rPr lang="ru-RU" sz="1200" dirty="0" err="1" smtClean="0">
                <a:solidFill>
                  <a:srgbClr val="FFFF00"/>
                </a:solidFill>
              </a:rPr>
              <a:t>бифункциональные</a:t>
            </a:r>
            <a:r>
              <a:rPr lang="ru-RU" sz="1200" dirty="0" smtClean="0">
                <a:solidFill>
                  <a:srgbClr val="FFFF00"/>
                </a:solidFill>
              </a:rPr>
              <a:t> соединения, в состав которых входят карбоксильные группы –СООН и аминогруппы -NH</a:t>
            </a:r>
            <a:r>
              <a:rPr lang="ru-RU" sz="1200" baseline="-25000" dirty="0" smtClean="0">
                <a:solidFill>
                  <a:srgbClr val="FFFF00"/>
                </a:solidFill>
              </a:rPr>
              <a:t>2</a:t>
            </a:r>
            <a:r>
              <a:rPr lang="ru-RU" sz="12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221455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Это замещенные карбоновые кислоты, в молекулах которых один или несколько атомов водорода углеводородного радикала заменены аминогруппами.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Простейший представитель – </a:t>
            </a:r>
            <a:r>
              <a:rPr lang="ru-RU" sz="1200" dirty="0" smtClean="0">
                <a:solidFill>
                  <a:srgbClr val="FF0000"/>
                </a:solidFill>
              </a:rPr>
              <a:t>аминоуксусная кислота H</a:t>
            </a:r>
            <a:r>
              <a:rPr lang="ru-RU" sz="1200" baseline="-25000" dirty="0" smtClean="0">
                <a:solidFill>
                  <a:srgbClr val="FF0000"/>
                </a:solidFill>
              </a:rPr>
              <a:t>2</a:t>
            </a:r>
            <a:r>
              <a:rPr lang="ru-RU" sz="1200" dirty="0" smtClean="0">
                <a:solidFill>
                  <a:srgbClr val="FF0000"/>
                </a:solidFill>
              </a:rPr>
              <a:t>N-CH</a:t>
            </a:r>
            <a:r>
              <a:rPr lang="ru-RU" sz="1200" baseline="-25000" dirty="0" smtClean="0">
                <a:solidFill>
                  <a:srgbClr val="FF0000"/>
                </a:solidFill>
              </a:rPr>
              <a:t>2</a:t>
            </a:r>
            <a:r>
              <a:rPr lang="ru-RU" sz="1200" dirty="0" smtClean="0">
                <a:solidFill>
                  <a:srgbClr val="FF0000"/>
                </a:solidFill>
              </a:rPr>
              <a:t>-COOH (</a:t>
            </a:r>
            <a:r>
              <a:rPr lang="ru-RU" sz="1200" i="1" dirty="0" smtClean="0">
                <a:solidFill>
                  <a:srgbClr val="FF0000"/>
                </a:solidFill>
              </a:rPr>
              <a:t>глицин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2857496"/>
            <a:ext cx="64294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Аминокислоты классифицируют по двум структурным признакам.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57224" y="3286124"/>
            <a:ext cx="3786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1.   В зависимости от взаимного расположения </a:t>
            </a:r>
            <a:r>
              <a:rPr lang="ru-RU" sz="1200" dirty="0" err="1" smtClean="0">
                <a:solidFill>
                  <a:srgbClr val="FFFF00"/>
                </a:solidFill>
              </a:rPr>
              <a:t>амино</a:t>
            </a:r>
            <a:r>
              <a:rPr lang="ru-RU" sz="1200" dirty="0" smtClean="0">
                <a:solidFill>
                  <a:srgbClr val="FFFF00"/>
                </a:solidFill>
              </a:rPr>
              <a:t>- и карбоксильной групп аминокислоты подразделяют на </a:t>
            </a:r>
            <a:r>
              <a:rPr lang="el-GR" sz="1200" dirty="0" smtClean="0">
                <a:solidFill>
                  <a:srgbClr val="FFFF00"/>
                </a:solidFill>
                <a:latin typeface="Corbel"/>
              </a:rPr>
              <a:t>α</a:t>
            </a:r>
            <a:r>
              <a:rPr lang="ru-RU" sz="1200" dirty="0" smtClean="0">
                <a:solidFill>
                  <a:srgbClr val="FFFF00"/>
                </a:solidFill>
                <a:latin typeface="Corbel"/>
              </a:rPr>
              <a:t>,   </a:t>
            </a:r>
            <a:r>
              <a:rPr lang="el-GR" sz="1200" dirty="0" smtClean="0">
                <a:solidFill>
                  <a:srgbClr val="FFFF00"/>
                </a:solidFill>
                <a:latin typeface="Corbel"/>
              </a:rPr>
              <a:t>β</a:t>
            </a:r>
            <a:r>
              <a:rPr lang="ru-RU" sz="1200" dirty="0" smtClean="0">
                <a:solidFill>
                  <a:srgbClr val="FFFF00"/>
                </a:solidFill>
                <a:latin typeface="Corbel"/>
              </a:rPr>
              <a:t>,  </a:t>
            </a:r>
            <a:r>
              <a:rPr lang="el-GR" sz="1200" dirty="0" smtClean="0">
                <a:solidFill>
                  <a:srgbClr val="FFFF00"/>
                </a:solidFill>
                <a:latin typeface="Corbel"/>
              </a:rPr>
              <a:t>γ</a:t>
            </a:r>
            <a:r>
              <a:rPr lang="ru-RU" sz="1200" dirty="0" smtClean="0">
                <a:solidFill>
                  <a:srgbClr val="FFFF00"/>
                </a:solidFill>
              </a:rPr>
              <a:t> и т. д.</a:t>
            </a:r>
          </a:p>
        </p:txBody>
      </p:sp>
      <p:pic>
        <p:nvPicPr>
          <p:cNvPr id="2062" name="Picture 14" descr="603 б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5500702"/>
            <a:ext cx="1828800" cy="523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4" name="Picture 16" descr="3573 бай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12976"/>
            <a:ext cx="3286148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66" name="Picture 18" descr="Аминоуксусная кисло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714356"/>
            <a:ext cx="2845200" cy="107157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Аминокислоты.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428604"/>
            <a:ext cx="821537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По систематической номенклатуре названия аминокислот образуются из названий соответствующих кислот прибавлением приставки </a:t>
            </a:r>
            <a:r>
              <a:rPr lang="ru-RU" sz="1200" b="1" dirty="0" err="1" smtClean="0">
                <a:solidFill>
                  <a:srgbClr val="C00000"/>
                </a:solidFill>
              </a:rPr>
              <a:t>амино</a:t>
            </a:r>
            <a:r>
              <a:rPr lang="ru-RU" sz="1200" dirty="0" smtClean="0">
                <a:solidFill>
                  <a:srgbClr val="C00000"/>
                </a:solidFill>
              </a:rPr>
              <a:t> </a:t>
            </a:r>
            <a:r>
              <a:rPr lang="ru-RU" sz="1200" dirty="0" smtClean="0">
                <a:solidFill>
                  <a:srgbClr val="FFFF00"/>
                </a:solidFill>
              </a:rPr>
              <a:t>и указанием места расположения аминогруппы по отношению к карбоксильной группе.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Например: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>
                <a:solidFill>
                  <a:srgbClr val="FFFF00"/>
                </a:solidFill>
              </a:rPr>
              <a:t>Часто используется также другой способ построения названий аминокислот, согласно которому к тривиальному названию карбоновой кислоты добавляется приставка </a:t>
            </a:r>
            <a:r>
              <a:rPr lang="ru-RU" sz="1200" b="1" dirty="0" err="1" smtClean="0">
                <a:solidFill>
                  <a:srgbClr val="C00000"/>
                </a:solidFill>
              </a:rPr>
              <a:t>амино</a:t>
            </a:r>
            <a:r>
              <a:rPr lang="ru-RU" sz="1200" dirty="0" smtClean="0">
                <a:solidFill>
                  <a:srgbClr val="FFFF00"/>
                </a:solidFill>
              </a:rPr>
              <a:t> с указанием положения аминогруппы буквой греческого алфавита. </a:t>
            </a:r>
            <a:r>
              <a:rPr lang="ru-RU" sz="1200" dirty="0" smtClean="0">
                <a:solidFill>
                  <a:srgbClr val="002060"/>
                </a:solidFill>
              </a:rPr>
              <a:t>Пример: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>
                <a:solidFill>
                  <a:srgbClr val="FFFF00"/>
                </a:solidFill>
              </a:rPr>
              <a:t>Для a-аминокислот, которые играют исключительно важную роль в процессах жизнедеятельности животных и растений, применяются тривиальные названия.</a:t>
            </a:r>
            <a:endParaRPr lang="ru-RU" sz="1200" dirty="0">
              <a:solidFill>
                <a:srgbClr val="FFFF00"/>
              </a:solidFill>
            </a:endParaRPr>
          </a:p>
        </p:txBody>
      </p:sp>
      <p:pic>
        <p:nvPicPr>
          <p:cNvPr id="18437" name="Picture 5" descr="1505 б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980728"/>
            <a:ext cx="3376385" cy="714380"/>
          </a:xfrm>
          <a:prstGeom prst="rect">
            <a:avLst/>
          </a:prstGeom>
          <a:noFill/>
        </p:spPr>
      </p:pic>
      <p:pic>
        <p:nvPicPr>
          <p:cNvPr id="18439" name="Picture 7" descr="1575 бай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348880"/>
            <a:ext cx="3571901" cy="85725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500694" y="3429001"/>
            <a:ext cx="3391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FF00"/>
                </a:solidFill>
              </a:rPr>
              <a:t>Некоторые важнейшие a-аминокислоты общей формулы</a:t>
            </a:r>
            <a:endParaRPr lang="ru-RU" sz="1200" dirty="0">
              <a:solidFill>
                <a:srgbClr val="FFFF00"/>
              </a:solidFill>
            </a:endParaRPr>
          </a:p>
        </p:txBody>
      </p:sp>
      <p:pic>
        <p:nvPicPr>
          <p:cNvPr id="18441" name="Picture 9" descr="343 бай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645024"/>
            <a:ext cx="928694" cy="28629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643570" y="3929066"/>
          <a:ext cx="3214710" cy="22961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71570"/>
                <a:gridCol w="1071570"/>
                <a:gridCol w="107157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Аминокислота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Сокращенное </a:t>
                      </a:r>
                      <a:endParaRPr lang="ru-RU" sz="105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обозначение</a:t>
                      </a:r>
                      <a:endParaRPr lang="ru-RU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-R</a:t>
                      </a:r>
                    </a:p>
                  </a:txBody>
                  <a:tcPr marL="64130" marR="64130" marT="64130" marB="64130"/>
                </a:tc>
              </a:tr>
              <a:tr h="288279"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Глицин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Gly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-Н</a:t>
                      </a:r>
                    </a:p>
                  </a:txBody>
                  <a:tcPr marL="64130" marR="64130" marT="64130" marB="64130"/>
                </a:tc>
              </a:tr>
              <a:tr h="285751">
                <a:tc>
                  <a:txBody>
                    <a:bodyPr/>
                    <a:lstStyle/>
                    <a:p>
                      <a:r>
                        <a:rPr lang="ru-RU" sz="105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Аланин</a:t>
                      </a:r>
                      <a:endParaRPr lang="ru-RU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Ala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-CH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US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</a:tr>
              <a:tr h="283223">
                <a:tc>
                  <a:txBody>
                    <a:bodyPr/>
                    <a:lstStyle/>
                    <a:p>
                      <a:r>
                        <a:rPr lang="ru-RU" sz="105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Фенилаланин</a:t>
                      </a:r>
                      <a:endParaRPr lang="ru-RU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Phe</a:t>
                      </a:r>
                      <a:endParaRPr lang="en-US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-CH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-C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US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Валин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Val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-С</a:t>
                      </a:r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H(CH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US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</a:tr>
              <a:tr h="354662"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Лейцин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Leu</a:t>
                      </a:r>
                      <a:endParaRPr lang="en-US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-CH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-CH(CH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r>
                        <a:rPr lang="en-US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r>
                        <a:rPr lang="en-US" sz="1050" baseline="-25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US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4130" marR="64130" marT="64130" marB="64130"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Серин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Ser</a:t>
                      </a:r>
                    </a:p>
                  </a:txBody>
                  <a:tcPr marL="64130" marR="64130" marT="64130" marB="6413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-CH</a:t>
                      </a:r>
                      <a:r>
                        <a:rPr lang="en-US" sz="1050" baseline="-25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r>
                        <a:rPr lang="en-US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OH</a:t>
                      </a:r>
                    </a:p>
                  </a:txBody>
                  <a:tcPr marL="64130" marR="64130" marT="64130" marB="6413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28596" y="3645024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Если в молекуле аминокислоты содержится две аминогруппы, то в ее названии используется приставка </a:t>
            </a:r>
            <a:r>
              <a:rPr lang="ru-RU" sz="1200" b="1" dirty="0" err="1" smtClean="0">
                <a:solidFill>
                  <a:srgbClr val="C00000"/>
                </a:solidFill>
              </a:rPr>
              <a:t>диамино</a:t>
            </a:r>
            <a:r>
              <a:rPr lang="ru-RU" sz="1200" dirty="0" smtClean="0">
                <a:solidFill>
                  <a:srgbClr val="FFFF00"/>
                </a:solidFill>
              </a:rPr>
              <a:t>, три группы NH</a:t>
            </a:r>
            <a:r>
              <a:rPr lang="ru-RU" sz="1200" baseline="-25000" dirty="0" smtClean="0">
                <a:solidFill>
                  <a:srgbClr val="FFFF00"/>
                </a:solidFill>
              </a:rPr>
              <a:t>2</a:t>
            </a:r>
            <a:r>
              <a:rPr lang="ru-RU" sz="1200" dirty="0" smtClean="0">
                <a:solidFill>
                  <a:srgbClr val="FFFF00"/>
                </a:solidFill>
              </a:rPr>
              <a:t> – </a:t>
            </a:r>
            <a:r>
              <a:rPr lang="ru-RU" sz="1200" b="1" dirty="0" err="1" smtClean="0">
                <a:solidFill>
                  <a:srgbClr val="FFFF00"/>
                </a:solidFill>
              </a:rPr>
              <a:t>триамино</a:t>
            </a:r>
            <a:r>
              <a:rPr lang="ru-RU" sz="1200" dirty="0" smtClean="0">
                <a:solidFill>
                  <a:srgbClr val="FFFF00"/>
                </a:solidFill>
              </a:rPr>
              <a:t> и т.д.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Пример: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18443" name="Picture 11" descr="844 бай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149080"/>
            <a:ext cx="1571636" cy="69313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28596" y="4857760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Наличие двух или трех карбоксильных групп отражается в названии суффиксом</a:t>
            </a:r>
            <a:r>
              <a:rPr lang="ru-RU" sz="1200" dirty="0" smtClean="0"/>
              <a:t> </a:t>
            </a:r>
            <a:r>
              <a:rPr lang="ru-RU" sz="1200" b="1" dirty="0" smtClean="0">
                <a:solidFill>
                  <a:srgbClr val="C00000"/>
                </a:solidFill>
              </a:rPr>
              <a:t>–</a:t>
            </a:r>
            <a:r>
              <a:rPr lang="ru-RU" sz="1200" b="1" dirty="0" err="1" smtClean="0">
                <a:solidFill>
                  <a:srgbClr val="C00000"/>
                </a:solidFill>
              </a:rPr>
              <a:t>диовая</a:t>
            </a:r>
            <a:r>
              <a:rPr lang="ru-RU" sz="1200" dirty="0" smtClean="0"/>
              <a:t> </a:t>
            </a:r>
            <a:r>
              <a:rPr lang="ru-RU" sz="1200" dirty="0" smtClean="0">
                <a:solidFill>
                  <a:srgbClr val="FFFF00"/>
                </a:solidFill>
              </a:rPr>
              <a:t>или </a:t>
            </a:r>
            <a:r>
              <a:rPr lang="ru-RU" sz="1200" b="1" dirty="0" smtClean="0">
                <a:solidFill>
                  <a:srgbClr val="C00000"/>
                </a:solidFill>
              </a:rPr>
              <a:t>-</a:t>
            </a:r>
            <a:r>
              <a:rPr lang="ru-RU" sz="1200" b="1" dirty="0" err="1" smtClean="0">
                <a:solidFill>
                  <a:srgbClr val="C00000"/>
                </a:solidFill>
              </a:rPr>
              <a:t>триовая</a:t>
            </a:r>
            <a:r>
              <a:rPr lang="ru-RU" sz="1200" b="1" dirty="0" smtClean="0">
                <a:solidFill>
                  <a:srgbClr val="C00000"/>
                </a:solidFill>
              </a:rPr>
              <a:t> кислота</a:t>
            </a:r>
            <a:r>
              <a:rPr lang="ru-RU" sz="1200" dirty="0" smtClean="0">
                <a:solidFill>
                  <a:srgbClr val="C00000"/>
                </a:solidFill>
              </a:rPr>
              <a:t>:</a:t>
            </a:r>
            <a:endParaRPr lang="ru-RU" sz="1200" dirty="0">
              <a:solidFill>
                <a:srgbClr val="C00000"/>
              </a:solidFill>
            </a:endParaRPr>
          </a:p>
        </p:txBody>
      </p:sp>
      <p:pic>
        <p:nvPicPr>
          <p:cNvPr id="18445" name="Picture 13" descr="854 байт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5357826"/>
            <a:ext cx="1785950" cy="72268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Номенклатура аминокислот.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2071678"/>
            <a:ext cx="184731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1608 б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57166"/>
            <a:ext cx="2928958" cy="829753"/>
          </a:xfrm>
          <a:prstGeom prst="rect">
            <a:avLst/>
          </a:prstGeom>
          <a:noFill/>
        </p:spPr>
      </p:pic>
      <p:pic>
        <p:nvPicPr>
          <p:cNvPr id="19459" name="Picture 3" descr="1486 бай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71612"/>
            <a:ext cx="3071834" cy="645582"/>
          </a:xfrm>
          <a:prstGeom prst="rect">
            <a:avLst/>
          </a:prstGeom>
          <a:noFill/>
        </p:spPr>
      </p:pic>
      <p:pic>
        <p:nvPicPr>
          <p:cNvPr id="19460" name="Picture 4" descr="Оптические изомеры аланина (1888 байт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428868"/>
            <a:ext cx="3571875" cy="15144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34" y="64291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1. Изомерия углеродного скелета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FF00"/>
                </a:solidFill>
                <a:cs typeface="Times New Roman" pitchFamily="18" charset="0"/>
              </a:rPr>
              <a:t>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171448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2. Изомерия положения функциональных групп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71462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3. Оптическая изомерия</a:t>
            </a:r>
            <a:endParaRPr lang="ru-RU" sz="1200" dirty="0" smtClean="0">
              <a:solidFill>
                <a:srgbClr val="FFFF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Все a-аминокислоты, кроме глицина H</a:t>
            </a:r>
            <a:r>
              <a:rPr lang="ru-RU" sz="1200" baseline="-30000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N-CH</a:t>
            </a:r>
            <a:r>
              <a:rPr lang="ru-RU" sz="1200" baseline="-30000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-COOH, содержат асимметрический атом углерода (a-атом) и могут существовать в виде оптических изомеров (зеркальных антиподов).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929198"/>
            <a:ext cx="7858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Оптическая изомерия природных </a:t>
            </a:r>
            <a:r>
              <a:rPr lang="ru-RU" sz="1200" dirty="0" err="1" smtClean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1200" dirty="0" smtClean="0">
                <a:solidFill>
                  <a:srgbClr val="FFFF00"/>
                </a:solidFill>
                <a:cs typeface="Times New Roman" pitchFamily="18" charset="0"/>
              </a:rPr>
              <a:t> -аминокислот играет важную роль в процессах биосинтеза белка.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Изомерия аминокислот.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071546"/>
            <a:ext cx="692948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Calibri" pitchFamily="34" charset="0"/>
            </a:endParaRPr>
          </a:p>
          <a:p>
            <a:endParaRPr lang="en-US" sz="1200" dirty="0" smtClean="0">
              <a:latin typeface="Calibri" pitchFamily="34" charset="0"/>
            </a:endParaRPr>
          </a:p>
          <a:p>
            <a:endParaRPr lang="en-US" sz="1200" dirty="0" smtClean="0">
              <a:latin typeface="Calibri" pitchFamily="34" charset="0"/>
            </a:endParaRPr>
          </a:p>
          <a:p>
            <a:r>
              <a:rPr lang="ru-RU" sz="1200" b="1" i="1" dirty="0" smtClean="0">
                <a:solidFill>
                  <a:srgbClr val="002060"/>
                </a:solidFill>
                <a:latin typeface="Calibri" pitchFamily="34" charset="0"/>
              </a:rPr>
              <a:t>Химические свойства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. </a:t>
            </a:r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Аминокислоты проявляют свойства оснований за счет аминогруппы и свойства кислот за счет карбоксильной группы, т.е. являются </a:t>
            </a:r>
            <a:r>
              <a:rPr lang="ru-RU" sz="1200" dirty="0" err="1" smtClean="0">
                <a:solidFill>
                  <a:srgbClr val="FFFF00"/>
                </a:solidFill>
                <a:latin typeface="Calibri" pitchFamily="34" charset="0"/>
              </a:rPr>
              <a:t>амфотерными</a:t>
            </a:r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 соединениями. Подобно аминам, они реагируют с кислотами с образованием солей аммония:</a:t>
            </a:r>
          </a:p>
          <a:p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N–CH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–COOH + </a:t>
            </a:r>
            <a:r>
              <a:rPr lang="ru-RU" sz="1200" b="1" dirty="0" err="1" smtClean="0">
                <a:solidFill>
                  <a:srgbClr val="FFFF00"/>
                </a:solidFill>
                <a:latin typeface="Calibri" pitchFamily="34" charset="0"/>
              </a:rPr>
              <a:t>HCl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 </a:t>
            </a:r>
            <a:r>
              <a:rPr lang="en-US" sz="1200" b="1" dirty="0" smtClean="0">
                <a:solidFill>
                  <a:srgbClr val="FFFF00"/>
                </a:solidFill>
                <a:latin typeface="Calibri" pitchFamily="34" charset="0"/>
              </a:rPr>
              <a:t>-&gt;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 </a:t>
            </a:r>
            <a:r>
              <a:rPr lang="ru-RU" sz="1200" b="1" dirty="0" err="1" smtClean="0">
                <a:solidFill>
                  <a:srgbClr val="FFFF00"/>
                </a:solidFill>
                <a:latin typeface="Calibri" pitchFamily="34" charset="0"/>
              </a:rPr>
              <a:t>Cl</a:t>
            </a:r>
            <a:r>
              <a:rPr lang="ru-RU" sz="1200" b="1" baseline="30000" dirty="0" smtClean="0">
                <a:solidFill>
                  <a:srgbClr val="FFFF00"/>
                </a:solidFill>
                <a:latin typeface="Calibri" pitchFamily="34" charset="0"/>
              </a:rPr>
              <a:t>-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 [H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3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N–CH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–COOH]</a:t>
            </a:r>
            <a:r>
              <a:rPr lang="ru-RU" sz="1200" b="1" baseline="30000" dirty="0" smtClean="0">
                <a:solidFill>
                  <a:srgbClr val="FFFF00"/>
                </a:solidFill>
                <a:latin typeface="Calibri" pitchFamily="34" charset="0"/>
              </a:rPr>
              <a:t>+</a:t>
            </a:r>
            <a:endParaRPr lang="ru-RU" sz="12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endParaRPr lang="ru-RU" sz="1200" dirty="0" smtClean="0">
              <a:latin typeface="Calibri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alibri" pitchFamily="34" charset="0"/>
              </a:rPr>
              <a:t>Как карбоновые кислоты они образуют функциональные производные:</a:t>
            </a:r>
            <a:endParaRPr lang="en-US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а) соли</a:t>
            </a:r>
          </a:p>
          <a:p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N–CH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–COOH + </a:t>
            </a:r>
            <a:r>
              <a:rPr lang="ru-RU" sz="1200" b="1" dirty="0" err="1" smtClean="0">
                <a:solidFill>
                  <a:srgbClr val="FFFF00"/>
                </a:solidFill>
                <a:latin typeface="Calibri" pitchFamily="34" charset="0"/>
              </a:rPr>
              <a:t>NaOH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 </a:t>
            </a:r>
            <a:r>
              <a:rPr lang="en-US" sz="1200" b="1" dirty="0" smtClean="0">
                <a:solidFill>
                  <a:srgbClr val="FFFF00"/>
                </a:solidFill>
                <a:latin typeface="Calibri" pitchFamily="34" charset="0"/>
              </a:rPr>
              <a:t>-&gt; 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N–CH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–COO</a:t>
            </a:r>
            <a:r>
              <a:rPr lang="ru-RU" sz="1200" b="1" baseline="30000" dirty="0" smtClean="0">
                <a:solidFill>
                  <a:srgbClr val="FFFF00"/>
                </a:solidFill>
                <a:latin typeface="Calibri" pitchFamily="34" charset="0"/>
              </a:rPr>
              <a:t>-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 </a:t>
            </a:r>
            <a:r>
              <a:rPr lang="ru-RU" sz="1200" b="1" dirty="0" err="1" smtClean="0">
                <a:solidFill>
                  <a:srgbClr val="FFFF00"/>
                </a:solidFill>
                <a:latin typeface="Calibri" pitchFamily="34" charset="0"/>
              </a:rPr>
              <a:t>Na</a:t>
            </a:r>
            <a:r>
              <a:rPr lang="ru-RU" sz="1200" b="1" baseline="30000" dirty="0" err="1" smtClean="0">
                <a:solidFill>
                  <a:srgbClr val="FFFF00"/>
                </a:solidFill>
                <a:latin typeface="Calibri" pitchFamily="34" charset="0"/>
              </a:rPr>
              <a:t>+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 + H</a:t>
            </a:r>
            <a:r>
              <a:rPr lang="ru-RU" sz="1200" b="1" baseline="-250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ru-RU" sz="1200" b="1" dirty="0" smtClean="0">
                <a:solidFill>
                  <a:srgbClr val="FFFF00"/>
                </a:solidFill>
                <a:latin typeface="Calibri" pitchFamily="34" charset="0"/>
              </a:rPr>
              <a:t>O</a:t>
            </a:r>
          </a:p>
          <a:p>
            <a:endPara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б) сложные эфиры</a:t>
            </a:r>
          </a:p>
          <a:p>
            <a:endParaRPr lang="en-US" sz="1200" dirty="0" smtClean="0">
              <a:latin typeface="Calibri" pitchFamily="34" charset="0"/>
            </a:endParaRPr>
          </a:p>
          <a:p>
            <a:endParaRPr lang="en-US" sz="1200" dirty="0" smtClean="0">
              <a:latin typeface="Calibri" pitchFamily="34" charset="0"/>
            </a:endParaRPr>
          </a:p>
          <a:p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Кроме того, возможно взаимодействие </a:t>
            </a:r>
            <a:r>
              <a:rPr lang="ru-RU" sz="1200" dirty="0" err="1" smtClean="0">
                <a:solidFill>
                  <a:srgbClr val="FFFF00"/>
                </a:solidFill>
                <a:latin typeface="Calibri" pitchFamily="34" charset="0"/>
              </a:rPr>
              <a:t>амино</a:t>
            </a:r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- и карбоксильной групп как внутри одной молекулы (внутримолекулярная реакция), так и принадлежащих разным молекулам (межмолекулярная реакция).</a:t>
            </a:r>
          </a:p>
          <a:p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Межмолекулярное взаимодействие a-аминокислот приводит к образованию пептидов. При взаимодействии двух a-аминокислот образуется дипептид.</a:t>
            </a:r>
            <a:endParaRPr lang="en-US" sz="1200" dirty="0" smtClean="0">
              <a:solidFill>
                <a:srgbClr val="FFFF00"/>
              </a:solidFill>
              <a:latin typeface="Calibri" pitchFamily="34" charset="0"/>
            </a:endParaRPr>
          </a:p>
          <a:p>
            <a:endParaRPr lang="en-US" sz="1200" dirty="0" smtClean="0">
              <a:latin typeface="Calibri" pitchFamily="34" charset="0"/>
            </a:endParaRPr>
          </a:p>
          <a:p>
            <a:endParaRPr lang="en-US" sz="1200" dirty="0" smtClean="0">
              <a:latin typeface="Calibri" pitchFamily="34" charset="0"/>
            </a:endParaRPr>
          </a:p>
          <a:p>
            <a:endParaRPr lang="ru-RU" sz="1200" dirty="0" smtClean="0">
              <a:latin typeface="Calibri" pitchFamily="34" charset="0"/>
            </a:endParaRPr>
          </a:p>
          <a:p>
            <a:endParaRPr lang="en-US" sz="1200" dirty="0" smtClean="0">
              <a:latin typeface="Calibri" pitchFamily="34" charset="0"/>
            </a:endParaRPr>
          </a:p>
          <a:p>
            <a:endParaRPr lang="ru-RU" sz="1200" dirty="0" smtClean="0">
              <a:latin typeface="Calibri" pitchFamily="34" charset="0"/>
            </a:endParaRPr>
          </a:p>
          <a:p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Межмолекулярное взаимодействие трех a-аминокислот приводит к образованию </a:t>
            </a:r>
            <a:r>
              <a:rPr lang="ru-RU" sz="1200" dirty="0" err="1" smtClean="0">
                <a:solidFill>
                  <a:srgbClr val="FFFF00"/>
                </a:solidFill>
                <a:latin typeface="Calibri" pitchFamily="34" charset="0"/>
              </a:rPr>
              <a:t>трипептида</a:t>
            </a:r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 и т.д.</a:t>
            </a:r>
          </a:p>
          <a:p>
            <a:r>
              <a:rPr lang="ru-RU" sz="1200" dirty="0" smtClean="0">
                <a:solidFill>
                  <a:srgbClr val="FFFF00"/>
                </a:solidFill>
                <a:latin typeface="Calibri" pitchFamily="34" charset="0"/>
              </a:rPr>
              <a:t>Фрагменты молекул аминокислот, образующие пептидную цепь, называются аминокислотными остатками, а связь CO–NH - пептидной связью.</a:t>
            </a:r>
          </a:p>
          <a:p>
            <a:endParaRPr lang="ru-RU" dirty="0"/>
          </a:p>
        </p:txBody>
      </p:sp>
      <p:pic>
        <p:nvPicPr>
          <p:cNvPr id="17417" name="Picture 9" descr="868 бай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00438"/>
            <a:ext cx="4034146" cy="285752"/>
          </a:xfrm>
          <a:prstGeom prst="rect">
            <a:avLst/>
          </a:prstGeom>
          <a:noFill/>
        </p:spPr>
      </p:pic>
      <p:pic>
        <p:nvPicPr>
          <p:cNvPr id="17419" name="Picture 11" descr="1177 бай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836712"/>
            <a:ext cx="5076856" cy="714380"/>
          </a:xfrm>
          <a:prstGeom prst="rect">
            <a:avLst/>
          </a:prstGeom>
          <a:noFill/>
        </p:spPr>
      </p:pic>
      <p:pic>
        <p:nvPicPr>
          <p:cNvPr id="17421" name="Picture 13" descr="2396 бай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857760"/>
            <a:ext cx="3652013" cy="71438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42910" y="142852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</a:rPr>
              <a:t>Физические свойства. </a:t>
            </a:r>
            <a:r>
              <a:rPr lang="ru-RU" sz="1200" dirty="0" smtClean="0">
                <a:solidFill>
                  <a:srgbClr val="FFFF00"/>
                </a:solidFill>
              </a:rPr>
              <a:t>Аминокислоты – твердые кристаллические вещества с высокой т.пл., при плавлении разлагаются. Хорошо растворимы в воде, водные растворы электропроводны. Эти свойства объясняются тем, что молекулы аминокислот существуют в виде внутренних солей, которые образуются за счет переноса протона от карбоксила к аминогруппе.</a:t>
            </a:r>
            <a:endParaRPr lang="en-US" sz="1200" dirty="0" smtClean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Свойства аминокислот.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823 б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85794"/>
            <a:ext cx="3876675" cy="4191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357166"/>
            <a:ext cx="72866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00"/>
                </a:solidFill>
                <a:cs typeface="Times New Roman" pitchFamily="18" charset="0"/>
              </a:rPr>
              <a:t>1. Замещение галогена на аминогруппу в соответствующих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cs typeface="Times New Roman" pitchFamily="18" charset="0"/>
              </a:rPr>
              <a:t>галогензамещенных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 кислотах: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00"/>
                </a:solidFill>
                <a:cs typeface="Times New Roman" pitchFamily="18" charset="0"/>
              </a:rPr>
              <a:t>2. Присоединение аммиака к </a:t>
            </a:r>
            <a:r>
              <a:rPr lang="ru-RU" sz="1400" dirty="0" err="1" smtClean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1400" dirty="0" smtClean="0">
                <a:solidFill>
                  <a:srgbClr val="FFFF00"/>
                </a:solidFill>
                <a:cs typeface="Times New Roman" pitchFamily="18" charset="0"/>
              </a:rPr>
              <a:t>, b-непредельным кислотам с образованием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b-аминокислот: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               CH</a:t>
            </a:r>
            <a:r>
              <a:rPr lang="ru-RU" sz="1400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=CH–COOH + NH</a:t>
            </a:r>
            <a:r>
              <a:rPr lang="ru-RU" sz="1400" baseline="-30000" dirty="0" smtClean="0">
                <a:solidFill>
                  <a:srgbClr val="002060"/>
                </a:solidFill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en-US" sz="1400" dirty="0" smtClean="0">
                <a:solidFill>
                  <a:srgbClr val="002060"/>
                </a:solidFill>
                <a:cs typeface="Times New Roman" pitchFamily="18" charset="0"/>
              </a:rPr>
              <a:t>-&gt;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 H</a:t>
            </a:r>
            <a:r>
              <a:rPr lang="ru-RU" sz="1400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N–CH</a:t>
            </a:r>
            <a:r>
              <a:rPr lang="ru-RU" sz="1400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–CH</a:t>
            </a:r>
            <a:r>
              <a:rPr lang="ru-RU" sz="1400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rgbClr val="002060"/>
                </a:solidFill>
                <a:cs typeface="Times New Roman" pitchFamily="18" charset="0"/>
              </a:rPr>
              <a:t>–COOH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Получение аминокислот.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Слайд№7</a:t>
            </a:r>
          </a:p>
          <a:p>
            <a:endParaRPr lang="ru-RU" dirty="0"/>
          </a:p>
        </p:txBody>
      </p:sp>
      <p:pic>
        <p:nvPicPr>
          <p:cNvPr id="20488" name="Picture 8" descr="http://www.segodnya.ua/img/forall/a/141548/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35548">
            <a:off x="5714954" y="3131682"/>
            <a:ext cx="2343627" cy="1541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6" name="Picture 6" descr="http://www.nanonewsnet.ru/files/thumbs/f5d2441150b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5961">
            <a:off x="3071802" y="3071810"/>
            <a:ext cx="285750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4" name="Picture 4" descr="http://chemistry-chemists.com/Video/eggs-copper-sulfate-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75962">
            <a:off x="1001012" y="3133142"/>
            <a:ext cx="2143140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000240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Белки входят в состав всех живых организмов, но особо важную роль они играют в животных организмах, которые состоят из тех или иных форм белков (</a:t>
            </a:r>
            <a:r>
              <a:rPr lang="ru-RU" sz="1200" dirty="0" smtClean="0">
                <a:solidFill>
                  <a:srgbClr val="002060"/>
                </a:solidFill>
              </a:rPr>
              <a:t>мышцы, покровные ткани, внутренние органы, хрящи, кровь</a:t>
            </a:r>
            <a:r>
              <a:rPr lang="ru-RU" sz="1200" dirty="0" smtClean="0">
                <a:solidFill>
                  <a:srgbClr val="FFFF00"/>
                </a:solidFill>
              </a:rPr>
              <a:t>). Растения синтезируют белки (и их составные части a-аминокислоты) из углекислого газа СО</a:t>
            </a:r>
            <a:r>
              <a:rPr lang="ru-RU" sz="1200" baseline="-25000" dirty="0" smtClean="0">
                <a:solidFill>
                  <a:srgbClr val="FFFF00"/>
                </a:solidFill>
              </a:rPr>
              <a:t>2</a:t>
            </a:r>
            <a:r>
              <a:rPr lang="ru-RU" sz="1200" dirty="0" smtClean="0">
                <a:solidFill>
                  <a:srgbClr val="FFFF00"/>
                </a:solidFill>
              </a:rPr>
              <a:t> и воды Н</a:t>
            </a:r>
            <a:r>
              <a:rPr lang="ru-RU" sz="1200" baseline="-25000" dirty="0" smtClean="0">
                <a:solidFill>
                  <a:srgbClr val="FFFF00"/>
                </a:solidFill>
              </a:rPr>
              <a:t>2</a:t>
            </a:r>
            <a:r>
              <a:rPr lang="ru-RU" sz="1200" dirty="0" smtClean="0">
                <a:solidFill>
                  <a:srgbClr val="FFFF00"/>
                </a:solidFill>
              </a:rPr>
              <a:t>О за счет фотосинтеза, усваивая остальные элементы белков (</a:t>
            </a:r>
            <a:r>
              <a:rPr lang="ru-RU" sz="1200" dirty="0" smtClean="0">
                <a:solidFill>
                  <a:srgbClr val="002060"/>
                </a:solidFill>
              </a:rPr>
              <a:t>азот N, фосфор Р, серу S, железо </a:t>
            </a:r>
            <a:r>
              <a:rPr lang="ru-RU" sz="1200" dirty="0" err="1" smtClean="0">
                <a:solidFill>
                  <a:srgbClr val="002060"/>
                </a:solidFill>
              </a:rPr>
              <a:t>Fe</a:t>
            </a:r>
            <a:r>
              <a:rPr lang="ru-RU" sz="1200" dirty="0" smtClean="0">
                <a:solidFill>
                  <a:srgbClr val="002060"/>
                </a:solidFill>
              </a:rPr>
              <a:t>, магний </a:t>
            </a:r>
            <a:r>
              <a:rPr lang="ru-RU" sz="1200" dirty="0" err="1" smtClean="0">
                <a:solidFill>
                  <a:srgbClr val="002060"/>
                </a:solidFill>
              </a:rPr>
              <a:t>Mg</a:t>
            </a:r>
            <a:r>
              <a:rPr lang="ru-RU" sz="1200" dirty="0" smtClean="0">
                <a:solidFill>
                  <a:srgbClr val="FFFF00"/>
                </a:solidFill>
              </a:rPr>
              <a:t>) из растворимых солей, находящихся в почве. Животные организмы в основном получают готовые аминокислоты с пищей и на их базе строят белки своей организма. 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500042"/>
            <a:ext cx="2500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FF00"/>
                </a:solidFill>
              </a:rPr>
              <a:t>БЕЛКИ</a:t>
            </a:r>
            <a:r>
              <a:rPr lang="ru-RU" sz="1200" dirty="0" smtClean="0">
                <a:solidFill>
                  <a:srgbClr val="FFFF00"/>
                </a:solidFill>
              </a:rPr>
              <a:t>— это азотсодержащие высокомолекулярные органические вещества со сложным составом и строением молекул. 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000504"/>
            <a:ext cx="4857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В молекулах белков содержатся повторяющиеся амидные связи С(0)—NH, названные пептидными (теория рус­ского биохимика А.Я.Данилевского). Таким образом, белок представляет собой </a:t>
            </a:r>
            <a:r>
              <a:rPr lang="ru-RU" sz="1200" dirty="0" smtClean="0">
                <a:solidFill>
                  <a:srgbClr val="002060"/>
                </a:solidFill>
              </a:rPr>
              <a:t>полипептид</a:t>
            </a:r>
            <a:r>
              <a:rPr lang="ru-RU" sz="1200" dirty="0" smtClean="0">
                <a:solidFill>
                  <a:srgbClr val="FFFF00"/>
                </a:solidFill>
              </a:rPr>
              <a:t>, содержащий сотни или тысячи аминокислотных звеньев.</a:t>
            </a:r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Белки.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Слайд№8</a:t>
            </a:r>
          </a:p>
          <a:p>
            <a:endParaRPr lang="ru-RU" dirty="0"/>
          </a:p>
        </p:txBody>
      </p:sp>
      <p:pic>
        <p:nvPicPr>
          <p:cNvPr id="21507" name="Picture 3" descr="http://www.nanonewsnet.ru/files/users/u1412/img_18_visualscience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3643338" cy="2029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1" name="Picture 7" descr="http://foto.rambler.ru/public/maksim-gostev/4/0034/0034-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786190"/>
            <a:ext cx="2190765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285749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1. Первичная структура белка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85728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Особый характер белка каждого вида связан не только с длиной, составом и строением входящих в его молекулу полипептидных цепей, но и с тем, как эти цепи ориенти­руются. В структуре любого белка существует несколько степе­ней организации: </a:t>
            </a:r>
            <a:endParaRPr lang="ru-RU" sz="1200" dirty="0">
              <a:solidFill>
                <a:srgbClr val="FFFF00"/>
              </a:solidFill>
            </a:endParaRPr>
          </a:p>
        </p:txBody>
      </p:sp>
      <p:pic>
        <p:nvPicPr>
          <p:cNvPr id="22531" name="Picture 3" descr="http://works.tarefer.ru/94/100030/pic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142984"/>
            <a:ext cx="1756390" cy="1643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143504" y="2857496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2. Вторичная структура белка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22536" name="Picture 8" descr="http://works.tarefer.ru/94/100030/pics/image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142984"/>
            <a:ext cx="1767340" cy="1571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071538" y="528638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3. Третичная структура белка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5357826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4. Четвертичная структура белка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22538" name="Picture 10" descr="http://works.tarefer.ru/94/100030/pics/image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571876"/>
            <a:ext cx="1832128" cy="1571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540" name="Picture 12" descr="http://works.tarefer.ru/94/100030/pics/image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3500438"/>
            <a:ext cx="1833576" cy="1571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571472" y="6357958"/>
            <a:ext cx="4143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Структура белков.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Слайд№9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784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Аминокислоты. Белки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Аминокислоты. Белки</dc:title>
  <dc:creator>Admin</dc:creator>
  <cp:lastModifiedBy>Валерий</cp:lastModifiedBy>
  <cp:revision>17</cp:revision>
  <dcterms:created xsi:type="dcterms:W3CDTF">2012-03-10T12:40:32Z</dcterms:created>
  <dcterms:modified xsi:type="dcterms:W3CDTF">2013-05-15T19:00:37Z</dcterms:modified>
</cp:coreProperties>
</file>