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3" r:id="rId8"/>
    <p:sldId id="265" r:id="rId9"/>
    <p:sldId id="261" r:id="rId10"/>
    <p:sldId id="268" r:id="rId11"/>
    <p:sldId id="262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A6A38-83C1-4866-A38F-C013D99A15FB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E629-55B3-4B52-A634-631EA6981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DE99-BF7C-48A0-A8F8-EBFC3FDD5E4E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6C25E-8538-4F74-AAFD-FCB33C477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95998-B3F7-4DEB-A35D-D41B5E00330D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81695-604D-4203-B35E-7E18B71F2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DB4F9-6302-445B-A03C-0249D7AB6A88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CEEA5-87EA-4231-B5DA-2732C3320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AA5F3-C825-4DBD-A304-A9763FBF1857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B2D93-0DF6-4AD9-9B98-F0FC4CCA9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76A8-B15F-4967-887C-A0ED2E350AE8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F177-0EB1-42D7-9DE8-0A2982782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2ECE2-62B4-4095-9074-C0AB8DC9FD9D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8CB7-642B-459D-B355-14FB090A6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1E695-B2C8-4C8D-B4E0-3A3C1F34CA73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CC967-5D78-4270-A77B-287AB69AD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B0A4-5EBA-4BF0-9240-B56D51930FE0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0425F-9606-47D2-8BF1-14E29D37D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EA6BC-A04C-4C34-8CE6-6B5278A381DD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BC44-68F7-4E32-A317-8E612A94C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4AFF-F93E-4253-86C6-3784A00B2AB9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08E9-3951-40BE-9E30-7EB2D2D8C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7C400-8BB5-419C-A12E-B61BCC612286}" type="datetimeFigureOut">
              <a:rPr/>
              <a:pPr>
                <a:defRPr/>
              </a:pPr>
              <a:t>16.03.2014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475E5-BEC4-4467-81E7-68551257BCA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17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212B72-18CF-49CF-B5F2-4ED67C2F613D}" type="datetimeFigureOut">
              <a:rPr lang="en-US"/>
              <a:pPr>
                <a:defRPr/>
              </a:pPr>
              <a:t>3/16/2014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7185E6-7A15-4229-A2F0-014EDBC51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7489825" cy="634841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43125" y="428625"/>
            <a:ext cx="4929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3600" b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kumimoji="1" lang="ru-RU" sz="3600" b="1" dirty="0" err="1" smtClean="0">
                <a:solidFill>
                  <a:srgbClr val="CC3300"/>
                </a:solidFill>
                <a:latin typeface="Times New Roman" pitchFamily="18" charset="0"/>
              </a:rPr>
              <a:t>п</a:t>
            </a:r>
            <a:r>
              <a:rPr kumimoji="1" lang="ru-RU" sz="3600" b="1" dirty="0" smtClean="0">
                <a:latin typeface="Times New Roman" pitchFamily="18" charset="0"/>
              </a:rPr>
              <a:t>  </a:t>
            </a:r>
            <a:r>
              <a:rPr kumimoji="1" lang="ru-RU" sz="3600" b="1" dirty="0">
                <a:latin typeface="Times New Roman" pitchFamily="18" charset="0"/>
              </a:rPr>
              <a:t>а   </a:t>
            </a:r>
            <a:r>
              <a:rPr kumimoji="1" lang="ru-RU" sz="3600" b="1" dirty="0" err="1">
                <a:latin typeface="Times New Roman" pitchFamily="18" charset="0"/>
              </a:rPr>
              <a:t>р</a:t>
            </a:r>
            <a:r>
              <a:rPr kumimoji="1" lang="ru-RU" sz="3600" b="1" dirty="0">
                <a:latin typeface="Times New Roman" pitchFamily="18" charset="0"/>
              </a:rPr>
              <a:t>   </a:t>
            </a:r>
            <a:r>
              <a:rPr kumimoji="1" lang="ru-RU" sz="3600" b="1" dirty="0" err="1">
                <a:latin typeface="Times New Roman" pitchFamily="18" charset="0"/>
              </a:rPr>
              <a:t>а</a:t>
            </a:r>
            <a:r>
              <a:rPr kumimoji="1" lang="ru-RU" sz="3600" b="1" dirty="0">
                <a:latin typeface="Times New Roman" pitchFamily="18" charset="0"/>
              </a:rPr>
              <a:t>    б   о   л   а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1500" y="1071563"/>
            <a:ext cx="4175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3600" b="1" dirty="0">
                <a:latin typeface="Times New Roman" pitchFamily="18" charset="0"/>
              </a:rPr>
              <a:t>т</a:t>
            </a:r>
            <a:r>
              <a:rPr kumimoji="1" lang="ru-RU" sz="3600" b="1" dirty="0" smtClean="0">
                <a:latin typeface="Times New Roman" pitchFamily="18" charset="0"/>
              </a:rPr>
              <a:t>  </a:t>
            </a:r>
            <a:r>
              <a:rPr kumimoji="1" lang="en-US" sz="3600" b="1" dirty="0" smtClean="0">
                <a:latin typeface="Times New Roman" pitchFamily="18" charset="0"/>
              </a:rPr>
              <a:t> </a:t>
            </a:r>
            <a:r>
              <a:rPr kumimoji="1" lang="ru-RU" sz="3600" b="1" dirty="0">
                <a:latin typeface="Times New Roman" pitchFamily="18" charset="0"/>
              </a:rPr>
              <a:t>е   о   </a:t>
            </a:r>
            <a:r>
              <a:rPr kumimoji="1" lang="ru-RU" sz="3600" b="1" dirty="0" err="1">
                <a:solidFill>
                  <a:srgbClr val="CC3300"/>
                </a:solidFill>
                <a:latin typeface="Times New Roman" pitchFamily="18" charset="0"/>
              </a:rPr>
              <a:t>р</a:t>
            </a:r>
            <a:r>
              <a:rPr kumimoji="1" lang="ru-RU" sz="3600" b="1" dirty="0">
                <a:latin typeface="Times New Roman" pitchFamily="18" charset="0"/>
              </a:rPr>
              <a:t>   е   м   а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14438" y="1643063"/>
            <a:ext cx="5976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3600" b="1" dirty="0">
                <a:latin typeface="Times New Roman" pitchFamily="18" charset="0"/>
              </a:rPr>
              <a:t>к</a:t>
            </a:r>
            <a:r>
              <a:rPr kumimoji="1" lang="ru-RU" sz="3600" b="1" dirty="0" smtClean="0">
                <a:latin typeface="Times New Roman" pitchFamily="18" charset="0"/>
              </a:rPr>
              <a:t>  </a:t>
            </a:r>
            <a:r>
              <a:rPr kumimoji="1" lang="ru-RU" sz="3600" b="1" dirty="0">
                <a:latin typeface="Times New Roman" pitchFamily="18" charset="0"/>
              </a:rPr>
              <a:t>о   </a:t>
            </a:r>
            <a:r>
              <a:rPr kumimoji="1" lang="ru-RU" sz="3600" b="1" dirty="0" err="1">
                <a:solidFill>
                  <a:srgbClr val="CC3300"/>
                </a:solidFill>
                <a:latin typeface="Times New Roman" pitchFamily="18" charset="0"/>
              </a:rPr>
              <a:t>о</a:t>
            </a:r>
            <a:r>
              <a:rPr kumimoji="1" lang="ru-RU" sz="3600" b="1" dirty="0">
                <a:latin typeface="Times New Roman" pitchFamily="18" charset="0"/>
              </a:rPr>
              <a:t>   </a:t>
            </a:r>
            <a:r>
              <a:rPr kumimoji="1" lang="ru-RU" sz="3600" b="1" dirty="0" err="1">
                <a:latin typeface="Times New Roman" pitchFamily="18" charset="0"/>
              </a:rPr>
              <a:t>р</a:t>
            </a:r>
            <a:r>
              <a:rPr kumimoji="1" lang="ru-RU" sz="3600" b="1" dirty="0">
                <a:latin typeface="Times New Roman" pitchFamily="18" charset="0"/>
              </a:rPr>
              <a:t>   </a:t>
            </a:r>
            <a:r>
              <a:rPr kumimoji="1" lang="ru-RU" sz="3600" b="1" dirty="0" err="1">
                <a:latin typeface="Times New Roman" pitchFamily="18" charset="0"/>
              </a:rPr>
              <a:t>д</a:t>
            </a:r>
            <a:r>
              <a:rPr kumimoji="1" lang="ru-RU" sz="3600" b="1" dirty="0">
                <a:latin typeface="Times New Roman" pitchFamily="18" charset="0"/>
              </a:rPr>
              <a:t>   и  </a:t>
            </a:r>
            <a:r>
              <a:rPr kumimoji="1" lang="ru-RU" sz="3600" b="1" dirty="0" err="1">
                <a:latin typeface="Times New Roman" pitchFamily="18" charset="0"/>
              </a:rPr>
              <a:t>н</a:t>
            </a:r>
            <a:r>
              <a:rPr kumimoji="1" lang="ru-RU" sz="3600" b="1" dirty="0">
                <a:latin typeface="Times New Roman" pitchFamily="18" charset="0"/>
              </a:rPr>
              <a:t>   а   т    а</a:t>
            </a:r>
            <a:r>
              <a:rPr kumimoji="1" lang="ru-RU" sz="3200" dirty="0">
                <a:latin typeface="Times New Roman" pitchFamily="18" charset="0"/>
              </a:rPr>
              <a:t> 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071563" y="2214563"/>
            <a:ext cx="4001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3600" b="1" dirty="0">
                <a:latin typeface="Times New Roman" pitchFamily="18" charset="0"/>
              </a:rPr>
              <a:t>а</a:t>
            </a:r>
            <a:r>
              <a:rPr kumimoji="1" lang="ru-RU" sz="3600" b="1" dirty="0" smtClean="0">
                <a:latin typeface="Times New Roman" pitchFamily="18" charset="0"/>
              </a:rPr>
              <a:t>   </a:t>
            </a:r>
            <a:r>
              <a:rPr kumimoji="1" lang="ru-RU" sz="3600" b="1" dirty="0">
                <a:latin typeface="Times New Roman" pitchFamily="18" charset="0"/>
              </a:rPr>
              <a:t>л   </a:t>
            </a:r>
            <a:r>
              <a:rPr kumimoji="1" lang="ru-RU" sz="3600" b="1" dirty="0">
                <a:solidFill>
                  <a:srgbClr val="CC3300"/>
                </a:solidFill>
                <a:latin typeface="Times New Roman" pitchFamily="18" charset="0"/>
              </a:rPr>
              <a:t>г</a:t>
            </a:r>
            <a:r>
              <a:rPr kumimoji="1" lang="ru-RU" sz="3600" b="1" dirty="0">
                <a:latin typeface="Times New Roman" pitchFamily="18" charset="0"/>
              </a:rPr>
              <a:t>   е    б   </a:t>
            </a:r>
            <a:r>
              <a:rPr kumimoji="1" lang="ru-RU" sz="3600" b="1" dirty="0" err="1">
                <a:latin typeface="Times New Roman" pitchFamily="18" charset="0"/>
              </a:rPr>
              <a:t>р</a:t>
            </a:r>
            <a:r>
              <a:rPr kumimoji="1" lang="ru-RU" sz="3600" b="1" dirty="0">
                <a:latin typeface="Times New Roman" pitchFamily="18" charset="0"/>
              </a:rPr>
              <a:t>   а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14500" y="2857500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3600" b="1" dirty="0" err="1">
                <a:latin typeface="Times New Roman" pitchFamily="18" charset="0"/>
              </a:rPr>
              <a:t>п</a:t>
            </a:r>
            <a:r>
              <a:rPr kumimoji="1" lang="ru-RU" sz="3600" b="1" dirty="0" smtClean="0">
                <a:latin typeface="Times New Roman" pitchFamily="18" charset="0"/>
              </a:rPr>
              <a:t>  </a:t>
            </a:r>
            <a:r>
              <a:rPr kumimoji="1" lang="ru-RU" sz="3600" b="1" dirty="0" err="1">
                <a:solidFill>
                  <a:srgbClr val="CC3300"/>
                </a:solidFill>
                <a:latin typeface="Times New Roman" pitchFamily="18" charset="0"/>
              </a:rPr>
              <a:t>р</a:t>
            </a:r>
            <a:r>
              <a:rPr kumimoji="1" lang="ru-RU" sz="3600" b="1" dirty="0">
                <a:latin typeface="Times New Roman" pitchFamily="18" charset="0"/>
              </a:rPr>
              <a:t>   я   м  а   я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71500" y="3429000"/>
            <a:ext cx="4824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3600" b="1" dirty="0">
                <a:latin typeface="Times New Roman" pitchFamily="18" charset="0"/>
              </a:rPr>
              <a:t>и</a:t>
            </a:r>
            <a:r>
              <a:rPr kumimoji="1" lang="ru-RU" sz="3600" b="1" dirty="0" smtClean="0">
                <a:latin typeface="Times New Roman" pitchFamily="18" charset="0"/>
              </a:rPr>
              <a:t>  </a:t>
            </a:r>
            <a:r>
              <a:rPr kumimoji="1" lang="ru-RU" sz="3600" b="1" dirty="0" err="1">
                <a:latin typeface="Times New Roman" pitchFamily="18" charset="0"/>
              </a:rPr>
              <a:t>н</a:t>
            </a:r>
            <a:r>
              <a:rPr kumimoji="1" lang="ru-RU" sz="3600" b="1" dirty="0">
                <a:latin typeface="Times New Roman" pitchFamily="18" charset="0"/>
              </a:rPr>
              <a:t>   т   </a:t>
            </a:r>
            <a:r>
              <a:rPr kumimoji="1" lang="ru-RU" sz="3600" b="1" dirty="0">
                <a:solidFill>
                  <a:srgbClr val="CC3300"/>
                </a:solidFill>
                <a:latin typeface="Times New Roman" pitchFamily="18" charset="0"/>
              </a:rPr>
              <a:t>е </a:t>
            </a:r>
            <a:r>
              <a:rPr kumimoji="1" lang="ru-RU" sz="3600" b="1" dirty="0">
                <a:latin typeface="Times New Roman" pitchFamily="18" charset="0"/>
              </a:rPr>
              <a:t>  </a:t>
            </a:r>
            <a:r>
              <a:rPr kumimoji="1" lang="ru-RU" sz="3600" b="1" dirty="0" err="1">
                <a:latin typeface="Times New Roman" pitchFamily="18" charset="0"/>
              </a:rPr>
              <a:t>р</a:t>
            </a:r>
            <a:r>
              <a:rPr kumimoji="1" lang="ru-RU" sz="3600" b="1" dirty="0">
                <a:latin typeface="Times New Roman" pitchFamily="18" charset="0"/>
              </a:rPr>
              <a:t>   в    а   л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143000" y="4000500"/>
            <a:ext cx="412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3600" b="1" dirty="0">
                <a:latin typeface="Times New Roman" pitchFamily="18" charset="0"/>
              </a:rPr>
              <a:t>а</a:t>
            </a:r>
            <a:r>
              <a:rPr kumimoji="1" lang="ru-RU" sz="3600" b="1" dirty="0" smtClean="0">
                <a:latin typeface="Times New Roman" pitchFamily="18" charset="0"/>
              </a:rPr>
              <a:t>   </a:t>
            </a:r>
            <a:r>
              <a:rPr kumimoji="1" lang="ru-RU" sz="3600" b="1" dirty="0">
                <a:latin typeface="Times New Roman" pitchFamily="18" charset="0"/>
              </a:rPr>
              <a:t>к  </a:t>
            </a:r>
            <a:r>
              <a:rPr kumimoji="1" lang="ru-RU" sz="3600" b="1" dirty="0">
                <a:solidFill>
                  <a:srgbClr val="CC3300"/>
                </a:solidFill>
                <a:latin typeface="Times New Roman" pitchFamily="18" charset="0"/>
              </a:rPr>
              <a:t>с </a:t>
            </a:r>
            <a:r>
              <a:rPr kumimoji="1" lang="ru-RU" sz="3600" b="1" dirty="0">
                <a:latin typeface="Times New Roman" pitchFamily="18" charset="0"/>
              </a:rPr>
              <a:t>  и   о   м   а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214563" y="45720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36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1" lang="ru-RU" sz="3600" b="1">
                <a:solidFill>
                  <a:srgbClr val="C00000"/>
                </a:solidFill>
                <a:latin typeface="Times New Roman" pitchFamily="18" charset="0"/>
              </a:rPr>
              <a:t>с</a:t>
            </a:r>
            <a:r>
              <a:rPr kumimoji="1" lang="ru-RU" sz="3600" b="1">
                <a:latin typeface="Times New Roman" pitchFamily="18" charset="0"/>
              </a:rPr>
              <a:t>   у  м   м   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4938" y="4572000"/>
            <a:ext cx="2357437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1571625" y="4714875"/>
            <a:ext cx="71438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71500" y="5214938"/>
            <a:ext cx="498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3600" b="1" dirty="0">
                <a:latin typeface="Times New Roman" pitchFamily="18" charset="0"/>
              </a:rPr>
              <a:t>о</a:t>
            </a:r>
            <a:r>
              <a:rPr kumimoji="1" lang="ru-RU" sz="3600" b="1" dirty="0" smtClean="0">
                <a:latin typeface="Times New Roman" pitchFamily="18" charset="0"/>
              </a:rPr>
              <a:t>  </a:t>
            </a:r>
            <a:r>
              <a:rPr kumimoji="1" lang="ru-RU" sz="3600" b="1" dirty="0" err="1">
                <a:latin typeface="Times New Roman" pitchFamily="18" charset="0"/>
              </a:rPr>
              <a:t>р</a:t>
            </a:r>
            <a:r>
              <a:rPr kumimoji="1" lang="ru-RU" sz="3600" b="1" dirty="0">
                <a:latin typeface="Times New Roman" pitchFamily="18" charset="0"/>
              </a:rPr>
              <a:t>   </a:t>
            </a:r>
            <a:r>
              <a:rPr kumimoji="1" lang="ru-RU" sz="3600" b="1" dirty="0" err="1">
                <a:latin typeface="Times New Roman" pitchFamily="18" charset="0"/>
              </a:rPr>
              <a:t>д</a:t>
            </a:r>
            <a:r>
              <a:rPr kumimoji="1" lang="ru-RU" sz="3600" b="1" dirty="0">
                <a:latin typeface="Times New Roman" pitchFamily="18" charset="0"/>
              </a:rPr>
              <a:t>   </a:t>
            </a:r>
            <a:r>
              <a:rPr kumimoji="1" lang="ru-RU" sz="3600" b="1" dirty="0">
                <a:solidFill>
                  <a:srgbClr val="CC3300"/>
                </a:solidFill>
                <a:latin typeface="Times New Roman" pitchFamily="18" charset="0"/>
              </a:rPr>
              <a:t>и</a:t>
            </a:r>
            <a:r>
              <a:rPr kumimoji="1" lang="ru-RU" sz="3600" b="1" dirty="0">
                <a:latin typeface="Times New Roman" pitchFamily="18" charset="0"/>
              </a:rPr>
              <a:t>   </a:t>
            </a:r>
            <a:r>
              <a:rPr kumimoji="1" lang="ru-RU" sz="3600" b="1" dirty="0" err="1">
                <a:latin typeface="Times New Roman" pitchFamily="18" charset="0"/>
              </a:rPr>
              <a:t>н</a:t>
            </a:r>
            <a:r>
              <a:rPr kumimoji="1" lang="ru-RU" sz="3600" b="1" dirty="0">
                <a:latin typeface="Times New Roman" pitchFamily="18" charset="0"/>
              </a:rPr>
              <a:t>   а    т   а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643063" y="5786438"/>
            <a:ext cx="2324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3600" b="1">
                <a:latin typeface="Times New Roman" pitchFamily="18" charset="0"/>
              </a:rPr>
              <a:t>В   </a:t>
            </a:r>
            <a:r>
              <a:rPr kumimoji="1" lang="ru-RU" sz="3600" b="1">
                <a:solidFill>
                  <a:srgbClr val="CC3300"/>
                </a:solidFill>
                <a:latin typeface="Times New Roman" pitchFamily="18" charset="0"/>
              </a:rPr>
              <a:t>и</a:t>
            </a:r>
            <a:r>
              <a:rPr kumimoji="1" lang="ru-RU" sz="3600" b="1">
                <a:latin typeface="Times New Roman" pitchFamily="18" charset="0"/>
              </a:rPr>
              <a:t>   е   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2"/>
          <p:cNvSpPr txBox="1">
            <a:spLocks noChangeArrowheads="1"/>
          </p:cNvSpPr>
          <p:nvPr/>
        </p:nvSpPr>
        <p:spPr bwMode="auto">
          <a:xfrm>
            <a:off x="900113" y="188913"/>
            <a:ext cx="76327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Ответы самостоятельной работы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0960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90000"/>
                          </a:solidFill>
                        </a:rPr>
                        <a:t>I </a:t>
                      </a:r>
                      <a:r>
                        <a:rPr lang="ru-RU" sz="2800" b="1" dirty="0" smtClean="0">
                          <a:solidFill>
                            <a:srgbClr val="990000"/>
                          </a:solidFill>
                        </a:rPr>
                        <a:t>вариант</a:t>
                      </a:r>
                      <a:endParaRPr lang="ru-RU" sz="28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II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вариант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solidFill>
                            <a:srgbClr val="990000"/>
                          </a:solidFill>
                        </a:rPr>
                        <a:t>2</a:t>
                      </a:r>
                      <a:endParaRPr lang="ru-RU" sz="2800" b="1" i="0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rgbClr val="990000"/>
                          </a:solidFill>
                        </a:rPr>
                        <a:t>―</a:t>
                      </a:r>
                      <a:r>
                        <a:rPr lang="en-US" sz="2800" b="1" i="0" dirty="0" smtClean="0">
                          <a:solidFill>
                            <a:srgbClr val="990000"/>
                          </a:solidFill>
                        </a:rPr>
                        <a:t> 4</a:t>
                      </a:r>
                      <a:endParaRPr lang="ru-RU" sz="2800" b="1" i="0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rgbClr val="990000"/>
                          </a:solidFill>
                        </a:rPr>
                        <a:t>―</a:t>
                      </a:r>
                      <a:r>
                        <a:rPr lang="en-US" sz="2800" b="1" i="0" dirty="0" smtClean="0">
                          <a:solidFill>
                            <a:srgbClr val="990000"/>
                          </a:solidFill>
                        </a:rPr>
                        <a:t> 2</a:t>
                      </a:r>
                      <a:endParaRPr lang="ru-RU" sz="2800" b="1" i="0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solidFill>
                            <a:srgbClr val="990000"/>
                          </a:solidFill>
                        </a:rPr>
                        <a:t>    8</a:t>
                      </a:r>
                      <a:endParaRPr lang="ru-RU" sz="2800" b="1" i="0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solidFill>
                            <a:srgbClr val="990000"/>
                          </a:solidFill>
                        </a:rPr>
                        <a:t>37</a:t>
                      </a:r>
                      <a:endParaRPr lang="ru-RU" sz="2800" b="1" i="0" dirty="0" smtClean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solidFill>
                            <a:srgbClr val="990000"/>
                          </a:solidFill>
                        </a:rPr>
                        <a:t>37</a:t>
                      </a:r>
                      <a:endParaRPr lang="ru-RU" sz="2800" b="1" i="0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solidFill>
                            <a:srgbClr val="990000"/>
                          </a:solidFill>
                        </a:rPr>
                        <a:t>250</a:t>
                      </a:r>
                      <a:endParaRPr lang="ru-RU" sz="2800" b="1" i="0" dirty="0" smtClean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solidFill>
                            <a:srgbClr val="990000"/>
                          </a:solidFill>
                        </a:rPr>
                        <a:t>125</a:t>
                      </a:r>
                      <a:endParaRPr lang="ru-RU" sz="2800" b="1" i="0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285720" y="500042"/>
            <a:ext cx="8305800" cy="114300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Итог  урока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1538" y="1785926"/>
            <a:ext cx="7416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 smtClean="0"/>
              <a:t>*      Сегодня я узнал…</a:t>
            </a:r>
          </a:p>
          <a:p>
            <a:r>
              <a:rPr lang="ru-RU" sz="4000" dirty="0" smtClean="0"/>
              <a:t>*	Было интересно…</a:t>
            </a:r>
          </a:p>
          <a:p>
            <a:r>
              <a:rPr lang="ru-RU" sz="4000" dirty="0" smtClean="0"/>
              <a:t>*	Было трудно…</a:t>
            </a:r>
          </a:p>
          <a:p>
            <a:r>
              <a:rPr lang="ru-RU" sz="4000" dirty="0" smtClean="0"/>
              <a:t>*	Я выполнял задания…</a:t>
            </a:r>
          </a:p>
          <a:p>
            <a:r>
              <a:rPr lang="ru-RU" sz="4000" dirty="0" smtClean="0"/>
              <a:t>*	Я понял, что…</a:t>
            </a:r>
          </a:p>
          <a:p>
            <a:r>
              <a:rPr lang="ru-RU" sz="4000" dirty="0" smtClean="0"/>
              <a:t>*	Теперь я могу…</a:t>
            </a:r>
          </a:p>
          <a:p>
            <a:r>
              <a:rPr lang="ru-RU" sz="4000" dirty="0" smtClean="0"/>
              <a:t>*	Я научился…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0"/>
            <a:ext cx="7992888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Итог  урока</a:t>
            </a:r>
          </a:p>
        </p:txBody>
      </p:sp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827088" y="1989138"/>
            <a:ext cx="3168650" cy="1223962"/>
            <a:chOff x="6012160" y="332656"/>
            <a:chExt cx="1901825" cy="85248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17" name="Oval 16"/>
            <p:cNvSpPr>
              <a:spLocks noChangeAspect="1" noChangeArrowheads="1"/>
            </p:cNvSpPr>
            <p:nvPr/>
          </p:nvSpPr>
          <p:spPr bwMode="auto">
            <a:xfrm>
              <a:off x="6012160" y="332656"/>
              <a:ext cx="1901825" cy="8524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4103" name="Object 2"/>
            <p:cNvGraphicFramePr>
              <a:graphicFrameLocks noChangeAspect="1"/>
            </p:cNvGraphicFramePr>
            <p:nvPr/>
          </p:nvGraphicFramePr>
          <p:xfrm>
            <a:off x="6272175" y="445760"/>
            <a:ext cx="1456643" cy="625680"/>
          </p:xfrm>
          <a:graphic>
            <a:graphicData uri="http://schemas.openxmlformats.org/presentationml/2006/ole">
              <p:oleObj spid="_x0000_s4103" name="Equation" r:id="rId3" imgW="1460160" imgH="622080" progId="">
                <p:embed/>
              </p:oleObj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755576" y="1124744"/>
            <a:ext cx="82089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выражают эти формулы?</a:t>
            </a:r>
          </a:p>
        </p:txBody>
      </p:sp>
      <p:grpSp>
        <p:nvGrpSpPr>
          <p:cNvPr id="3" name="Группа 39"/>
          <p:cNvGrpSpPr>
            <a:grpSpLocks/>
          </p:cNvGrpSpPr>
          <p:nvPr/>
        </p:nvGrpSpPr>
        <p:grpSpPr bwMode="auto">
          <a:xfrm>
            <a:off x="5508625" y="2060575"/>
            <a:ext cx="2735263" cy="1081088"/>
            <a:chOff x="5788116" y="332656"/>
            <a:chExt cx="2125869" cy="95291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16" name="Oval 16"/>
            <p:cNvSpPr>
              <a:spLocks noChangeAspect="1" noChangeArrowheads="1"/>
            </p:cNvSpPr>
            <p:nvPr/>
          </p:nvSpPr>
          <p:spPr bwMode="auto">
            <a:xfrm>
              <a:off x="5788116" y="332656"/>
              <a:ext cx="2125869" cy="9529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4102" name="Object 17"/>
            <p:cNvGraphicFramePr>
              <a:graphicFrameLocks noChangeAspect="1"/>
            </p:cNvGraphicFramePr>
            <p:nvPr/>
          </p:nvGraphicFramePr>
          <p:xfrm>
            <a:off x="6017353" y="363846"/>
            <a:ext cx="1542829" cy="845887"/>
          </p:xfrm>
          <a:graphic>
            <a:graphicData uri="http://schemas.openxmlformats.org/presentationml/2006/ole">
              <p:oleObj spid="_x0000_s4102" name="Equation" r:id="rId4" imgW="1333440" imgH="723600" progId="">
                <p:embed/>
              </p:oleObj>
            </a:graphicData>
          </a:graphic>
        </p:graphicFrame>
      </p:grp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900113" y="3500438"/>
            <a:ext cx="2592387" cy="865187"/>
            <a:chOff x="899592" y="3501008"/>
            <a:chExt cx="2592288" cy="864096"/>
          </a:xfrm>
        </p:grpSpPr>
        <p:graphicFrame>
          <p:nvGraphicFramePr>
            <p:cNvPr id="4101" name="Object 14"/>
            <p:cNvGraphicFramePr>
              <a:graphicFrameLocks noChangeAspect="1"/>
            </p:cNvGraphicFramePr>
            <p:nvPr/>
          </p:nvGraphicFramePr>
          <p:xfrm>
            <a:off x="1043608" y="3645024"/>
            <a:ext cx="2295525" cy="620713"/>
          </p:xfrm>
          <a:graphic>
            <a:graphicData uri="http://schemas.openxmlformats.org/presentationml/2006/ole">
              <p:oleObj spid="_x0000_s4101" name="Equation" r:id="rId5" imgW="1676160" imgH="342720" progId="">
                <p:embed/>
              </p:oleObj>
            </a:graphicData>
          </a:graphic>
        </p:graphicFrame>
        <p:sp>
          <p:nvSpPr>
            <p:cNvPr id="15" name="Скругленный прямоугольник 14"/>
            <p:cNvSpPr/>
            <p:nvPr/>
          </p:nvSpPr>
          <p:spPr>
            <a:xfrm>
              <a:off x="899592" y="3501008"/>
              <a:ext cx="2592288" cy="8640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6" name="Группа 51"/>
          <p:cNvGrpSpPr>
            <a:grpSpLocks/>
          </p:cNvGrpSpPr>
          <p:nvPr/>
        </p:nvGrpSpPr>
        <p:grpSpPr bwMode="auto">
          <a:xfrm>
            <a:off x="5508625" y="3357563"/>
            <a:ext cx="2592388" cy="1079500"/>
            <a:chOff x="6012160" y="332656"/>
            <a:chExt cx="1901825" cy="85248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14" name="Oval 16"/>
            <p:cNvSpPr>
              <a:spLocks noChangeAspect="1" noChangeArrowheads="1"/>
            </p:cNvSpPr>
            <p:nvPr/>
          </p:nvSpPr>
          <p:spPr bwMode="auto">
            <a:xfrm>
              <a:off x="6012160" y="332656"/>
              <a:ext cx="1901825" cy="8524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4100" name="Object 37"/>
            <p:cNvGraphicFramePr>
              <a:graphicFrameLocks noChangeAspect="1"/>
            </p:cNvGraphicFramePr>
            <p:nvPr/>
          </p:nvGraphicFramePr>
          <p:xfrm>
            <a:off x="6144171" y="521368"/>
            <a:ext cx="1651257" cy="419921"/>
          </p:xfrm>
          <a:graphic>
            <a:graphicData uri="http://schemas.openxmlformats.org/presentationml/2006/ole">
              <p:oleObj spid="_x0000_s4100" name="Equation" r:id="rId6" imgW="1307880" imgH="330120" progId="">
                <p:embed/>
              </p:oleObj>
            </a:graphicData>
          </a:graphic>
        </p:graphicFrame>
      </p:grpSp>
      <p:grpSp>
        <p:nvGrpSpPr>
          <p:cNvPr id="7" name="Группа 42"/>
          <p:cNvGrpSpPr>
            <a:grpSpLocks/>
          </p:cNvGrpSpPr>
          <p:nvPr/>
        </p:nvGrpSpPr>
        <p:grpSpPr bwMode="auto">
          <a:xfrm>
            <a:off x="755650" y="4724400"/>
            <a:ext cx="2406650" cy="1152525"/>
            <a:chOff x="6012160" y="332656"/>
            <a:chExt cx="1901825" cy="85248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13" name="Oval 16"/>
            <p:cNvSpPr>
              <a:spLocks noChangeAspect="1" noChangeArrowheads="1"/>
            </p:cNvSpPr>
            <p:nvPr/>
          </p:nvSpPr>
          <p:spPr bwMode="auto">
            <a:xfrm>
              <a:off x="6012160" y="332656"/>
              <a:ext cx="1901825" cy="8524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4099" name="Object 34"/>
            <p:cNvGraphicFramePr>
              <a:graphicFrameLocks noChangeAspect="1"/>
            </p:cNvGraphicFramePr>
            <p:nvPr/>
          </p:nvGraphicFramePr>
          <p:xfrm>
            <a:off x="6207862" y="444207"/>
            <a:ext cx="1584436" cy="625863"/>
          </p:xfrm>
          <a:graphic>
            <a:graphicData uri="http://schemas.openxmlformats.org/presentationml/2006/ole">
              <p:oleObj spid="_x0000_s4099" name="Equation" r:id="rId7" imgW="1587240" imgH="622080" progId="">
                <p:embed/>
              </p:oleObj>
            </a:graphicData>
          </a:graphic>
        </p:graphicFrame>
      </p:grpSp>
      <p:grpSp>
        <p:nvGrpSpPr>
          <p:cNvPr id="9" name="Группа 45"/>
          <p:cNvGrpSpPr>
            <a:grpSpLocks/>
          </p:cNvGrpSpPr>
          <p:nvPr/>
        </p:nvGrpSpPr>
        <p:grpSpPr bwMode="auto">
          <a:xfrm>
            <a:off x="4643438" y="4797425"/>
            <a:ext cx="3744912" cy="1439863"/>
            <a:chOff x="5828397" y="332655"/>
            <a:chExt cx="2488687" cy="1036061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12" name="Oval 16"/>
            <p:cNvSpPr>
              <a:spLocks noChangeAspect="1" noChangeArrowheads="1"/>
            </p:cNvSpPr>
            <p:nvPr/>
          </p:nvSpPr>
          <p:spPr bwMode="auto">
            <a:xfrm>
              <a:off x="5841395" y="332655"/>
              <a:ext cx="2475689" cy="103606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4098" name="Object 35"/>
            <p:cNvGraphicFramePr>
              <a:graphicFrameLocks noChangeAspect="1"/>
            </p:cNvGraphicFramePr>
            <p:nvPr/>
          </p:nvGraphicFramePr>
          <p:xfrm>
            <a:off x="5828397" y="420064"/>
            <a:ext cx="2345191" cy="677269"/>
          </p:xfrm>
          <a:graphic>
            <a:graphicData uri="http://schemas.openxmlformats.org/presentationml/2006/ole">
              <p:oleObj spid="_x0000_s4098" name="Equation" r:id="rId8" imgW="2349360" imgH="672840" progId="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42493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«Прогрессио – движение вперёд»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7450" y="2276475"/>
            <a:ext cx="7416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990000"/>
                </a:solidFill>
              </a:rPr>
              <a:t>Желаю вам не останавливаться на достигнутом, а упорно двигаться вперёд к новым вершинам!!!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6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4"/>
          <p:cNvSpPr>
            <a:spLocks noGrp="1"/>
          </p:cNvSpPr>
          <p:nvPr>
            <p:ph idx="1"/>
          </p:nvPr>
        </p:nvSpPr>
        <p:spPr>
          <a:xfrm>
            <a:off x="304800" y="289560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500174"/>
            <a:ext cx="7583679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«Арифметическая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Прогрессия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2"/>
          <p:cNvGrpSpPr>
            <a:grpSpLocks/>
          </p:cNvGrpSpPr>
          <p:nvPr/>
        </p:nvGrpSpPr>
        <p:grpSpPr bwMode="auto">
          <a:xfrm>
            <a:off x="3995738" y="115888"/>
            <a:ext cx="3397250" cy="1430337"/>
            <a:chOff x="6012160" y="332656"/>
            <a:chExt cx="1901825" cy="85248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" name="Oval 16"/>
            <p:cNvSpPr>
              <a:spLocks noChangeAspect="1" noChangeArrowheads="1"/>
            </p:cNvSpPr>
            <p:nvPr/>
          </p:nvSpPr>
          <p:spPr bwMode="auto">
            <a:xfrm>
              <a:off x="6012160" y="332656"/>
              <a:ext cx="1901825" cy="852488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1031" name="Object 2"/>
            <p:cNvGraphicFramePr>
              <a:graphicFrameLocks noChangeAspect="1"/>
            </p:cNvGraphicFramePr>
            <p:nvPr/>
          </p:nvGraphicFramePr>
          <p:xfrm>
            <a:off x="6272175" y="445760"/>
            <a:ext cx="1456643" cy="625680"/>
          </p:xfrm>
          <a:graphic>
            <a:graphicData uri="http://schemas.openxmlformats.org/presentationml/2006/ole">
              <p:oleObj spid="_x0000_s1031" name="Equation" r:id="rId3" imgW="1460160" imgH="622080" progId="">
                <p:embed/>
              </p:oleObj>
            </a:graphicData>
          </a:graphic>
        </p:graphicFrame>
      </p:grpSp>
      <p:grpSp>
        <p:nvGrpSpPr>
          <p:cNvPr id="4" name="Группа 33"/>
          <p:cNvGrpSpPr>
            <a:grpSpLocks/>
          </p:cNvGrpSpPr>
          <p:nvPr/>
        </p:nvGrpSpPr>
        <p:grpSpPr bwMode="auto">
          <a:xfrm>
            <a:off x="3708400" y="2349500"/>
            <a:ext cx="2592388" cy="1296988"/>
            <a:chOff x="5796136" y="1340768"/>
            <a:chExt cx="1751012" cy="71437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63" name="Oval 13"/>
            <p:cNvSpPr>
              <a:spLocks noChangeAspect="1" noChangeArrowheads="1"/>
            </p:cNvSpPr>
            <p:nvPr/>
          </p:nvSpPr>
          <p:spPr bwMode="auto">
            <a:xfrm>
              <a:off x="5796136" y="1340768"/>
              <a:ext cx="1751012" cy="714375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>
              <a:spAutoFit/>
            </a:bodyPr>
            <a:lstStyle/>
            <a:p>
              <a:endParaRPr lang="ru-RU"/>
            </a:p>
          </p:txBody>
        </p:sp>
        <p:graphicFrame>
          <p:nvGraphicFramePr>
            <p:cNvPr id="1030" name="Object 14"/>
            <p:cNvGraphicFramePr>
              <a:graphicFrameLocks noChangeAspect="1"/>
            </p:cNvGraphicFramePr>
            <p:nvPr/>
          </p:nvGraphicFramePr>
          <p:xfrm>
            <a:off x="5942299" y="1499374"/>
            <a:ext cx="1550498" cy="341886"/>
          </p:xfrm>
          <a:graphic>
            <a:graphicData uri="http://schemas.openxmlformats.org/presentationml/2006/ole">
              <p:oleObj spid="_x0000_s1030" name="Equation" r:id="rId4" imgW="1676160" imgH="342720" progId="">
                <p:embed/>
              </p:oleObj>
            </a:graphicData>
          </a:graphic>
        </p:graphicFrame>
      </p:grp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193675" y="63500"/>
            <a:ext cx="2987675" cy="1008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арифметической  прогрессии</a:t>
            </a:r>
            <a:endParaRPr lang="ru-RU" sz="2000" i="1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179388" y="1252538"/>
            <a:ext cx="3074987" cy="1008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Формула п –го члена арифметической  прогрессии</a:t>
            </a: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6" name="Text Box 9"/>
          <p:cNvSpPr txBox="1">
            <a:spLocks noChangeArrowheads="1"/>
          </p:cNvSpPr>
          <p:nvPr/>
        </p:nvSpPr>
        <p:spPr bwMode="auto">
          <a:xfrm>
            <a:off x="138113" y="2435225"/>
            <a:ext cx="3135312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Характеристическое свойство членов арифметической прогрессии</a:t>
            </a:r>
            <a:endParaRPr lang="ru-RU" sz="2000" i="1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7" name="Text Box 6"/>
          <p:cNvSpPr txBox="1">
            <a:spLocks noChangeArrowheads="1"/>
          </p:cNvSpPr>
          <p:nvPr/>
        </p:nvSpPr>
        <p:spPr bwMode="auto">
          <a:xfrm>
            <a:off x="111125" y="3933825"/>
            <a:ext cx="3135313" cy="1247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Сумма первых п членов арифметической прогрессии</a:t>
            </a:r>
            <a:endParaRPr lang="ru-RU" sz="2000" i="1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8" name="Text Box 3"/>
          <p:cNvSpPr txBox="1">
            <a:spLocks noChangeArrowheads="1"/>
          </p:cNvSpPr>
          <p:nvPr/>
        </p:nvSpPr>
        <p:spPr bwMode="auto">
          <a:xfrm>
            <a:off x="111125" y="5334000"/>
            <a:ext cx="3144838" cy="1466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Формула для нахождения разности арифметической прогрессии</a:t>
            </a:r>
            <a:endParaRPr lang="ru-RU" sz="2000" i="1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9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Rectangle 21"/>
          <p:cNvSpPr>
            <a:spLocks noChangeArrowheads="1"/>
          </p:cNvSpPr>
          <p:nvPr/>
        </p:nvSpPr>
        <p:spPr bwMode="auto">
          <a:xfrm>
            <a:off x="0" y="1476375"/>
            <a:ext cx="0" cy="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22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  <a:p>
            <a:pPr eaLnBrk="0" hangingPunct="0"/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1042" name="Rectangle 23"/>
          <p:cNvSpPr>
            <a:spLocks noChangeArrowheads="1"/>
          </p:cNvSpPr>
          <p:nvPr/>
        </p:nvSpPr>
        <p:spPr bwMode="auto">
          <a:xfrm>
            <a:off x="0" y="1781175"/>
            <a:ext cx="0" cy="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Rectangle 24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  <a:p>
            <a:pPr eaLnBrk="0" hangingPunct="0"/>
            <a:r>
              <a:rPr lang="ru-RU" sz="800"/>
              <a:t/>
            </a:r>
            <a:br>
              <a:rPr lang="ru-RU" sz="800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1044" name="Rectangle 25"/>
          <p:cNvSpPr>
            <a:spLocks noChangeArrowheads="1"/>
          </p:cNvSpPr>
          <p:nvPr/>
        </p:nvSpPr>
        <p:spPr bwMode="auto">
          <a:xfrm>
            <a:off x="0" y="2124075"/>
            <a:ext cx="0" cy="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Rectangle 26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  <a:p>
            <a:pPr eaLnBrk="0" hangingPunct="0"/>
            <a:r>
              <a:rPr lang="ru-RU" sz="800"/>
              <a:t/>
            </a:r>
            <a:br>
              <a:rPr lang="ru-RU" sz="800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1046" name="Rectangle 27"/>
          <p:cNvSpPr>
            <a:spLocks noChangeArrowheads="1"/>
          </p:cNvSpPr>
          <p:nvPr/>
        </p:nvSpPr>
        <p:spPr bwMode="auto">
          <a:xfrm>
            <a:off x="0" y="2428875"/>
            <a:ext cx="0" cy="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" name="Rectangle 30"/>
          <p:cNvSpPr>
            <a:spLocks noChangeArrowheads="1"/>
          </p:cNvSpPr>
          <p:nvPr/>
        </p:nvSpPr>
        <p:spPr bwMode="auto">
          <a:xfrm>
            <a:off x="0" y="3905250"/>
            <a:ext cx="0" cy="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Группа 39"/>
          <p:cNvGrpSpPr>
            <a:grpSpLocks/>
          </p:cNvGrpSpPr>
          <p:nvPr/>
        </p:nvGrpSpPr>
        <p:grpSpPr bwMode="auto">
          <a:xfrm>
            <a:off x="6011863" y="1341438"/>
            <a:ext cx="2895600" cy="1366837"/>
            <a:chOff x="5788116" y="332656"/>
            <a:chExt cx="2125869" cy="95291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62" name="Oval 16"/>
            <p:cNvSpPr>
              <a:spLocks noChangeAspect="1" noChangeArrowheads="1"/>
            </p:cNvSpPr>
            <p:nvPr/>
          </p:nvSpPr>
          <p:spPr bwMode="auto">
            <a:xfrm>
              <a:off x="5788116" y="332656"/>
              <a:ext cx="2125869" cy="952915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1029" name="Object 17"/>
            <p:cNvGraphicFramePr>
              <a:graphicFrameLocks noChangeAspect="1"/>
            </p:cNvGraphicFramePr>
            <p:nvPr/>
          </p:nvGraphicFramePr>
          <p:xfrm>
            <a:off x="6223595" y="337823"/>
            <a:ext cx="1542829" cy="845887"/>
          </p:xfrm>
          <a:graphic>
            <a:graphicData uri="http://schemas.openxmlformats.org/presentationml/2006/ole">
              <p:oleObj spid="_x0000_s1029" name="Equation" r:id="rId5" imgW="1333440" imgH="723600" progId="">
                <p:embed/>
              </p:oleObj>
            </a:graphicData>
          </a:graphic>
        </p:graphicFrame>
      </p:grpSp>
      <p:grpSp>
        <p:nvGrpSpPr>
          <p:cNvPr id="6" name="Группа 42"/>
          <p:cNvGrpSpPr>
            <a:grpSpLocks/>
          </p:cNvGrpSpPr>
          <p:nvPr/>
        </p:nvGrpSpPr>
        <p:grpSpPr bwMode="auto">
          <a:xfrm>
            <a:off x="6557963" y="2803525"/>
            <a:ext cx="2406650" cy="1152525"/>
            <a:chOff x="6012160" y="332656"/>
            <a:chExt cx="1901825" cy="85248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61" name="Oval 16"/>
            <p:cNvSpPr>
              <a:spLocks noChangeAspect="1" noChangeArrowheads="1"/>
            </p:cNvSpPr>
            <p:nvPr/>
          </p:nvSpPr>
          <p:spPr bwMode="auto">
            <a:xfrm>
              <a:off x="6012160" y="332656"/>
              <a:ext cx="1901825" cy="852488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1028" name="Object 34"/>
            <p:cNvGraphicFramePr>
              <a:graphicFrameLocks noChangeAspect="1"/>
            </p:cNvGraphicFramePr>
            <p:nvPr/>
          </p:nvGraphicFramePr>
          <p:xfrm>
            <a:off x="6207862" y="444207"/>
            <a:ext cx="1584436" cy="625863"/>
          </p:xfrm>
          <a:graphic>
            <a:graphicData uri="http://schemas.openxmlformats.org/presentationml/2006/ole">
              <p:oleObj spid="_x0000_s1028" name="Equation" r:id="rId6" imgW="1587240" imgH="622080" progId="">
                <p:embed/>
              </p:oleObj>
            </a:graphicData>
          </a:graphic>
        </p:graphicFrame>
      </p:grpSp>
      <p:grpSp>
        <p:nvGrpSpPr>
          <p:cNvPr id="7" name="Группа 45"/>
          <p:cNvGrpSpPr>
            <a:grpSpLocks/>
          </p:cNvGrpSpPr>
          <p:nvPr/>
        </p:nvGrpSpPr>
        <p:grpSpPr bwMode="auto">
          <a:xfrm>
            <a:off x="4787900" y="5362575"/>
            <a:ext cx="3744913" cy="1439863"/>
            <a:chOff x="5828397" y="332655"/>
            <a:chExt cx="2488687" cy="1036061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60" name="Oval 16"/>
            <p:cNvSpPr>
              <a:spLocks noChangeAspect="1" noChangeArrowheads="1"/>
            </p:cNvSpPr>
            <p:nvPr/>
          </p:nvSpPr>
          <p:spPr bwMode="auto">
            <a:xfrm>
              <a:off x="5841395" y="332655"/>
              <a:ext cx="2475689" cy="1036061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1027" name="Object 35"/>
            <p:cNvGraphicFramePr>
              <a:graphicFrameLocks noChangeAspect="1"/>
            </p:cNvGraphicFramePr>
            <p:nvPr/>
          </p:nvGraphicFramePr>
          <p:xfrm>
            <a:off x="5828397" y="420064"/>
            <a:ext cx="2345191" cy="677269"/>
          </p:xfrm>
          <a:graphic>
            <a:graphicData uri="http://schemas.openxmlformats.org/presentationml/2006/ole">
              <p:oleObj spid="_x0000_s1027" name="Equation" r:id="rId7" imgW="2349360" imgH="672840" progId="">
                <p:embed/>
              </p:oleObj>
            </a:graphicData>
          </a:graphic>
        </p:graphicFrame>
      </p:grpSp>
      <p:grpSp>
        <p:nvGrpSpPr>
          <p:cNvPr id="8" name="Группа 51"/>
          <p:cNvGrpSpPr>
            <a:grpSpLocks/>
          </p:cNvGrpSpPr>
          <p:nvPr/>
        </p:nvGrpSpPr>
        <p:grpSpPr bwMode="auto">
          <a:xfrm>
            <a:off x="6551613" y="3933825"/>
            <a:ext cx="2592387" cy="1223963"/>
            <a:chOff x="6012160" y="332656"/>
            <a:chExt cx="1901825" cy="85248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59" name="Oval 16"/>
            <p:cNvSpPr>
              <a:spLocks noChangeAspect="1" noChangeArrowheads="1"/>
            </p:cNvSpPr>
            <p:nvPr/>
          </p:nvSpPr>
          <p:spPr bwMode="auto">
            <a:xfrm>
              <a:off x="6012160" y="332656"/>
              <a:ext cx="1901825" cy="852488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9144" tIns="9144" rIns="9144" bIns="9144" anchor="ctr"/>
            <a:lstStyle/>
            <a:p>
              <a:endParaRPr lang="ru-RU"/>
            </a:p>
          </p:txBody>
        </p:sp>
        <p:graphicFrame>
          <p:nvGraphicFramePr>
            <p:cNvPr id="1026" name="Object 37"/>
            <p:cNvGraphicFramePr>
              <a:graphicFrameLocks noChangeAspect="1"/>
            </p:cNvGraphicFramePr>
            <p:nvPr/>
          </p:nvGraphicFramePr>
          <p:xfrm>
            <a:off x="6144171" y="521368"/>
            <a:ext cx="1651257" cy="419921"/>
          </p:xfrm>
          <a:graphic>
            <a:graphicData uri="http://schemas.openxmlformats.org/presentationml/2006/ole">
              <p:oleObj spid="_x0000_s1026" name="Equation" r:id="rId8" imgW="1307880" imgH="330120" progId="">
                <p:embed/>
              </p:oleObj>
            </a:graphicData>
          </a:graphic>
        </p:graphicFrame>
      </p:grpSp>
      <p:cxnSp>
        <p:nvCxnSpPr>
          <p:cNvPr id="56" name="Прямая со стрелкой 55"/>
          <p:cNvCxnSpPr>
            <a:stCxn id="1034" idx="3"/>
          </p:cNvCxnSpPr>
          <p:nvPr/>
        </p:nvCxnSpPr>
        <p:spPr>
          <a:xfrm>
            <a:off x="3181350" y="568325"/>
            <a:ext cx="3622675" cy="1347788"/>
          </a:xfrm>
          <a:prstGeom prst="straightConnector1">
            <a:avLst/>
          </a:prstGeom>
          <a:ln w="38100" cmpd="sng">
            <a:solidFill>
              <a:srgbClr val="CC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132138" y="1628775"/>
            <a:ext cx="1944687" cy="1079500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036" idx="3"/>
          </p:cNvCxnSpPr>
          <p:nvPr/>
        </p:nvCxnSpPr>
        <p:spPr>
          <a:xfrm flipV="1">
            <a:off x="3273425" y="836613"/>
            <a:ext cx="1011238" cy="2284412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1037" idx="3"/>
          </p:cNvCxnSpPr>
          <p:nvPr/>
        </p:nvCxnSpPr>
        <p:spPr>
          <a:xfrm flipV="1">
            <a:off x="3246438" y="3573463"/>
            <a:ext cx="3413125" cy="984250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203575" y="4581525"/>
            <a:ext cx="2305050" cy="1150938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3059113" y="4437063"/>
            <a:ext cx="3673475" cy="1655762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323850" y="1052513"/>
            <a:ext cx="8135938" cy="45212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4400" b="1" dirty="0">
                <a:solidFill>
                  <a:srgbClr val="FF0000"/>
                </a:solidFill>
                <a:latin typeface="Calibri" pitchFamily="34" charset="0"/>
              </a:rPr>
              <a:t>Запомните, друзья, соль истины такой:</a:t>
            </a:r>
            <a:endParaRPr lang="ru-RU" sz="4400" b="1" dirty="0">
              <a:solidFill>
                <a:srgbClr val="FF0000"/>
              </a:solidFill>
            </a:endParaRPr>
          </a:p>
          <a:p>
            <a:pPr eaLnBrk="0" hangingPunct="0"/>
            <a:r>
              <a:rPr lang="ru-RU" sz="4400" b="1" dirty="0">
                <a:solidFill>
                  <a:srgbClr val="FF0000"/>
                </a:solidFill>
                <a:latin typeface="Calibri" pitchFamily="34" charset="0"/>
              </a:rPr>
              <a:t>Теория мертва без практики живой.</a:t>
            </a:r>
          </a:p>
          <a:p>
            <a:pPr eaLnBrk="0" hangingPunct="0"/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539750" y="0"/>
            <a:ext cx="8424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Практические устные задания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0" y="549275"/>
            <a:ext cx="9144000" cy="589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Являются ли следующие последовательности арифметической прогрессией? Почему?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а) 1; 3; 5; 7; 9;….</a:t>
            </a:r>
          </a:p>
          <a:p>
            <a:pPr marL="457200" indent="-457200">
              <a:lnSpc>
                <a:spcPct val="150000"/>
              </a:lnSpc>
              <a:defRPr/>
            </a:pPr>
            <a:r>
              <a:rPr lang="ru-RU" sz="2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б)  1; 4; 9; 16; 25; …..    в) 1; 3; 5; 7; 11; 13; 17; …..</a:t>
            </a:r>
          </a:p>
          <a:p>
            <a:pPr marL="88900" indent="-88900">
              <a:lnSpc>
                <a:spcPct val="150000"/>
              </a:lnSpc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Найти разность арифметической прогрессии:                                   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а) 1; 5; 9…  б)  105; 100…. в) -13; -15; -17 г) 11; </a:t>
            </a:r>
            <a:r>
              <a:rPr lang="ru-RU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b="1" i="1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 19,….</a:t>
            </a:r>
          </a:p>
          <a:p>
            <a:pPr marL="457200" indent="-457200" eaLnBrk="0" hangingPunct="0">
              <a:lnSpc>
                <a:spcPct val="114000"/>
              </a:lnSpc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ГИА.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арифметических прогрессий выберите ту, среди членов которой есть число  – 10. </a:t>
            </a:r>
          </a:p>
          <a:p>
            <a:pPr marL="457200" indent="-457200" eaLnBrk="0" hangingPunct="0">
              <a:lnSpc>
                <a:spcPct val="114000"/>
              </a:lnSpc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baseline="-30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 +10</a:t>
            </a:r>
            <a:r>
              <a:rPr lang="en-US" sz="2800" b="1" i="1" baseline="-30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			б) 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baseline="-30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– 3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i="1" baseline="-30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в) 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baseline="-30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=  – 3n +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baseline="-30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i="1" baseline="-30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	 		г) 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baseline="-30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=  – 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 – 8;</a:t>
            </a:r>
            <a:endParaRPr lang="ru-RU" sz="28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>
              <a:lnSpc>
                <a:spcPct val="114000"/>
              </a:lnSpc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ГИА.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число </a:t>
            </a:r>
            <a:r>
              <a:rPr lang="ru-RU" sz="2400" b="1" u="sng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не является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членом арифметической прогрессии 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4; 8; 12; 16? </a:t>
            </a:r>
          </a:p>
          <a:p>
            <a:pPr marL="457200" indent="-457200" eaLnBrk="0" hangingPunct="0">
              <a:lnSpc>
                <a:spcPct val="114000"/>
              </a:lnSpc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а) 60;		б) 64;		в) 66;		г) 68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brevno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4309662" y="0"/>
            <a:ext cx="4834338" cy="2636912"/>
          </a:xfrm>
          <a:prstGeom prst="rect">
            <a:avLst/>
          </a:prstGeom>
        </p:spPr>
      </p:pic>
      <p:sp>
        <p:nvSpPr>
          <p:cNvPr id="49155" name="Прямоугольник 2"/>
          <p:cNvSpPr>
            <a:spLocks noChangeArrowheads="1"/>
          </p:cNvSpPr>
          <p:nvPr/>
        </p:nvSpPr>
        <p:spPr bwMode="auto">
          <a:xfrm>
            <a:off x="0" y="0"/>
            <a:ext cx="49323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хранении брёвен строевого леса их укладывают так, как показано на рисунке. Сколько брёвен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находится </a:t>
            </a: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одной кладке, если в её основании положено 12 брёвен?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61722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/>
              <a:t>Знаете ли вы, что такое магический квадрат?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Квадрат, состоящий из 9 клеток, в него вписывают числа, так чтобы сумма чисел по вертикали, горизонтали диагонали была одним и тем же числом- </a:t>
            </a:r>
            <a:r>
              <a:rPr lang="ru-RU" dirty="0" err="1" smtClean="0"/>
              <a:t>constanta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Замечание об арифметической прогрессии само по себе очень интересно. Дело в том, что из каждых девяти последовательных членов любой арифметической прогрессии натуральных чисел можно составить магический квадрат.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95600" y="1828800"/>
          <a:ext cx="3352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11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15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13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/>
              <a:t>      Рамсей жил в начале ХХ века. Им была создана теория, доказывающая, что в мире нет абсолютного хаоса. Что даже, казалось бы, самая неупорядоченная система имеет определенные математические закономерности. Вспомните, когда Вы смотрите на звезды, то может показаться, что расположены они в самом случайном порядке. Но еще в древности люди увидели там созвездия Рыб и Касеопеи, Льва и Ориона. </a:t>
            </a:r>
          </a:p>
          <a:p>
            <a:endParaRPr lang="ru-RU" sz="24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152400"/>
            <a:ext cx="6340838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Психологическая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разгрузка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5410200"/>
            <a:ext cx="6096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10200" y="5410200"/>
            <a:ext cx="6096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7200" y="5410200"/>
            <a:ext cx="6096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95800" y="5410200"/>
            <a:ext cx="6096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38400" y="5410200"/>
            <a:ext cx="6096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47800" y="5410200"/>
            <a:ext cx="6096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05200" y="5410200"/>
            <a:ext cx="6096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239000" y="5410200"/>
            <a:ext cx="6096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24600" y="5410200"/>
            <a:ext cx="6096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лыскарик\Downloads\MP90042279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11188" y="88900"/>
            <a:ext cx="8208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РЕШЕНИЕ  ЗАДАНИЙ КАРТОЧКИ: </a:t>
            </a:r>
            <a:r>
              <a:rPr lang="ru-RU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23850" y="549275"/>
          <a:ext cx="8424863" cy="817563"/>
        </p:xfrm>
        <a:graphic>
          <a:graphicData uri="http://schemas.openxmlformats.org/presentationml/2006/ole">
            <p:oleObj spid="_x0000_s2050" name="Equation" r:id="rId4" imgW="2489040" imgH="2412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1268413"/>
          <a:ext cx="9036050" cy="720725"/>
        </p:xfrm>
        <a:graphic>
          <a:graphicData uri="http://schemas.openxmlformats.org/presentationml/2006/ole">
            <p:oleObj spid="_x0000_s2051" name="Equation" r:id="rId5" imgW="3022560" imgH="2412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7638" y="1946275"/>
          <a:ext cx="8712200" cy="788988"/>
        </p:xfrm>
        <a:graphic>
          <a:graphicData uri="http://schemas.openxmlformats.org/presentationml/2006/ole">
            <p:oleObj spid="_x0000_s2052" name="Equation" r:id="rId6" imgW="2666880" imgH="2412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3850" y="2636838"/>
          <a:ext cx="8569325" cy="2016125"/>
        </p:xfrm>
        <a:graphic>
          <a:graphicData uri="http://schemas.openxmlformats.org/presentationml/2006/ole">
            <p:oleObj spid="_x0000_s2053" name="Equation" r:id="rId7" imgW="2222280" imgH="723600" progId="">
              <p:embed/>
            </p:oleObj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7475" y="4508500"/>
            <a:ext cx="9026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5.   10 дней  </a:t>
            </a:r>
            <a:r>
              <a:rPr lang="en-US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105 = 15 + 10(</a:t>
            </a:r>
            <a:r>
              <a:rPr lang="en-US" sz="36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 – 1)</a:t>
            </a:r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7475" y="5157788"/>
            <a:ext cx="9026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дней  </a:t>
            </a:r>
            <a:r>
              <a:rPr lang="en-US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заявок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450" y="5949950"/>
            <a:ext cx="1884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7.   </a:t>
            </a:r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5400</a:t>
            </a:r>
            <a:endParaRPr lang="ru-RU" sz="36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1050" y="5921375"/>
            <a:ext cx="1576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8.   34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468313" y="1412875"/>
            <a:ext cx="8229600" cy="1655763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468313" y="333375"/>
            <a:ext cx="82296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7</a:t>
            </a:r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.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 Найдите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сумму всех натуральных чисел, не</a:t>
            </a:r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превосходящих 120, которые не делятся на 4.</a:t>
            </a: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395288" y="1412875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400" b="1" i="1" dirty="0">
                <a:latin typeface="Georgia" pitchFamily="18" charset="0"/>
              </a:rPr>
              <a:t>Пусть S — искомая сумма; S = S</a:t>
            </a:r>
            <a:r>
              <a:rPr lang="en-US" sz="2400" b="1" i="1" dirty="0">
                <a:latin typeface="Georgia" pitchFamily="18" charset="0"/>
              </a:rPr>
              <a:t>1</a:t>
            </a:r>
            <a:r>
              <a:rPr lang="ru-RU" sz="2400" b="1" i="1" dirty="0">
                <a:latin typeface="Georgia" pitchFamily="18" charset="0"/>
              </a:rPr>
              <a:t> </a:t>
            </a:r>
            <a:r>
              <a:rPr lang="en-US" sz="2400" b="1" i="1" dirty="0">
                <a:latin typeface="Georgia" pitchFamily="18" charset="0"/>
              </a:rPr>
              <a:t>-</a:t>
            </a:r>
            <a:r>
              <a:rPr lang="ru-RU" sz="2400" b="1" i="1" dirty="0">
                <a:latin typeface="Georgia" pitchFamily="18" charset="0"/>
              </a:rPr>
              <a:t> S2,</a:t>
            </a:r>
            <a:r>
              <a:rPr lang="en-US" sz="2400" b="1" i="1" dirty="0">
                <a:latin typeface="Georgia" pitchFamily="18" charset="0"/>
              </a:rPr>
              <a:t/>
            </a:r>
            <a:br>
              <a:rPr lang="en-US" sz="2400" b="1" i="1" dirty="0">
                <a:latin typeface="Georgia" pitchFamily="18" charset="0"/>
              </a:rPr>
            </a:br>
            <a:r>
              <a:rPr lang="ru-RU" sz="2400" b="1" i="1" dirty="0">
                <a:latin typeface="Georgia" pitchFamily="18" charset="0"/>
              </a:rPr>
              <a:t> где S</a:t>
            </a:r>
            <a:r>
              <a:rPr lang="en-US" sz="2400" b="1" i="1" dirty="0">
                <a:latin typeface="Georgia" pitchFamily="18" charset="0"/>
              </a:rPr>
              <a:t>1</a:t>
            </a:r>
            <a:r>
              <a:rPr lang="ru-RU" sz="2400" b="1" i="1" dirty="0">
                <a:latin typeface="Georgia" pitchFamily="18" charset="0"/>
              </a:rPr>
              <a:t> —сумма всех натуральных чисел, не превосходящих 120,</a:t>
            </a:r>
            <a:r>
              <a:rPr lang="en-US" sz="2400" b="1" i="1" dirty="0">
                <a:latin typeface="Georgia" pitchFamily="18" charset="0"/>
              </a:rPr>
              <a:t/>
            </a:r>
            <a:br>
              <a:rPr lang="en-US" sz="2400" b="1" i="1" dirty="0">
                <a:latin typeface="Georgia" pitchFamily="18" charset="0"/>
              </a:rPr>
            </a:br>
            <a:r>
              <a:rPr lang="ru-RU" sz="2400" b="1" i="1" dirty="0">
                <a:latin typeface="Georgia" pitchFamily="18" charset="0"/>
              </a:rPr>
              <a:t> </a:t>
            </a:r>
            <a:r>
              <a:rPr lang="en-US" sz="2400" b="1" i="1" dirty="0">
                <a:latin typeface="Georgia" pitchFamily="18" charset="0"/>
              </a:rPr>
              <a:t>S</a:t>
            </a:r>
            <a:r>
              <a:rPr lang="ru-RU" sz="2400" b="1" i="1" dirty="0">
                <a:latin typeface="Georgia" pitchFamily="18" charset="0"/>
              </a:rPr>
              <a:t>2 </a:t>
            </a:r>
            <a:r>
              <a:rPr lang="en-US" sz="2400" b="1" i="1" dirty="0">
                <a:latin typeface="Georgia" pitchFamily="18" charset="0"/>
              </a:rPr>
              <a:t>-</a:t>
            </a:r>
            <a:r>
              <a:rPr lang="ru-RU" sz="2400" b="1" i="1" dirty="0">
                <a:latin typeface="Georgia" pitchFamily="18" charset="0"/>
              </a:rPr>
              <a:t>сумма всех натуральных чисел, кратных 4 и не превосходящих</a:t>
            </a:r>
            <a:r>
              <a:rPr lang="en-US" sz="2400" b="1" i="1" dirty="0">
                <a:latin typeface="Georgia" pitchFamily="18" charset="0"/>
              </a:rPr>
              <a:t> </a:t>
            </a:r>
            <a:r>
              <a:rPr lang="ru-RU" sz="2400" b="1" i="1" dirty="0">
                <a:latin typeface="Georgia" pitchFamily="18" charset="0"/>
              </a:rPr>
              <a:t>120.</a:t>
            </a:r>
          </a:p>
        </p:txBody>
      </p:sp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395288" y="3271838"/>
            <a:ext cx="206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Найдем </a:t>
            </a:r>
            <a:r>
              <a:rPr lang="en-US" sz="2400" b="1" i="1">
                <a:latin typeface="Georgia" pitchFamily="18" charset="0"/>
              </a:rPr>
              <a:t>S</a:t>
            </a:r>
            <a:r>
              <a:rPr lang="en-US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: </a:t>
            </a:r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2354263" y="326390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Georgia" pitchFamily="18" charset="0"/>
              </a:rPr>
              <a:t>S</a:t>
            </a:r>
            <a:r>
              <a:rPr lang="en-US" sz="2400" b="1" i="1" baseline="-25000">
                <a:latin typeface="Georgia" pitchFamily="18" charset="0"/>
              </a:rPr>
              <a:t>1</a:t>
            </a:r>
            <a:r>
              <a:rPr lang="en-US" sz="2400" b="1" i="1">
                <a:latin typeface="Georgia" pitchFamily="18" charset="0"/>
              </a:rPr>
              <a:t>=</a:t>
            </a:r>
            <a:endParaRPr lang="ru-RU" sz="2400" b="1" i="1">
              <a:latin typeface="Georgia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146425" y="3068638"/>
            <a:ext cx="1101725" cy="914400"/>
            <a:chOff x="1156" y="2432"/>
            <a:chExt cx="694" cy="576"/>
          </a:xfrm>
        </p:grpSpPr>
        <p:sp>
          <p:nvSpPr>
            <p:cNvPr id="232457" name="Rectangle 9"/>
            <p:cNvSpPr>
              <a:spLocks noChangeArrowheads="1"/>
            </p:cNvSpPr>
            <p:nvPr/>
          </p:nvSpPr>
          <p:spPr bwMode="auto">
            <a:xfrm>
              <a:off x="1156" y="2432"/>
              <a:ext cx="6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1+</a:t>
              </a:r>
              <a:r>
                <a:rPr lang="ru-RU" sz="2400" b="1" i="1">
                  <a:latin typeface="Georgia" pitchFamily="18" charset="0"/>
                </a:rPr>
                <a:t>120</a:t>
              </a:r>
            </a:p>
          </p:txBody>
        </p:sp>
        <p:sp>
          <p:nvSpPr>
            <p:cNvPr id="232458" name="Line 10"/>
            <p:cNvSpPr>
              <a:spLocks noChangeShapeType="1"/>
            </p:cNvSpPr>
            <p:nvPr/>
          </p:nvSpPr>
          <p:spPr bwMode="auto">
            <a:xfrm>
              <a:off x="1156" y="2720"/>
              <a:ext cx="6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459" name="Rectangle 11"/>
            <p:cNvSpPr>
              <a:spLocks noChangeArrowheads="1"/>
            </p:cNvSpPr>
            <p:nvPr/>
          </p:nvSpPr>
          <p:spPr bwMode="auto">
            <a:xfrm>
              <a:off x="1319" y="2720"/>
              <a:ext cx="2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2</a:t>
              </a:r>
            </a:p>
          </p:txBody>
        </p:sp>
      </p:grpSp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4248150" y="3263900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•</a:t>
            </a:r>
            <a:r>
              <a:rPr lang="ru-RU" sz="2400" b="1" i="1">
                <a:latin typeface="Georgia" pitchFamily="18" charset="0"/>
              </a:rPr>
              <a:t> 120</a:t>
            </a:r>
            <a:r>
              <a:rPr lang="en-US" sz="2400" b="1" i="1">
                <a:latin typeface="Georgia" pitchFamily="18" charset="0"/>
              </a:rPr>
              <a:t>=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232463" name="Rectangle 15"/>
          <p:cNvSpPr>
            <a:spLocks noChangeArrowheads="1"/>
          </p:cNvSpPr>
          <p:nvPr/>
        </p:nvSpPr>
        <p:spPr bwMode="auto">
          <a:xfrm>
            <a:off x="5162550" y="3259138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12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1 </a:t>
            </a:r>
            <a:r>
              <a:rPr lang="ru-RU" sz="2400">
                <a:solidFill>
                  <a:srgbClr val="FF0000"/>
                </a:solidFill>
                <a:latin typeface="Georgia" pitchFamily="18" charset="0"/>
              </a:rPr>
              <a:t>•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60</a:t>
            </a:r>
            <a:endParaRPr lang="ru-RU" sz="24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371475" y="4546600"/>
            <a:ext cx="8616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Найдем число</a:t>
            </a:r>
            <a:r>
              <a:rPr lang="en-US" sz="2400" b="1" i="1">
                <a:latin typeface="Georgia" pitchFamily="18" charset="0"/>
              </a:rPr>
              <a:t> </a:t>
            </a:r>
            <a:r>
              <a:rPr lang="ru-RU" sz="2400" b="1" i="1">
                <a:latin typeface="Georgia" pitchFamily="18" charset="0"/>
              </a:rPr>
              <a:t> членов этой</a:t>
            </a:r>
            <a:r>
              <a:rPr lang="en-US" sz="2400" b="1" i="1">
                <a:latin typeface="Georgia" pitchFamily="18" charset="0"/>
              </a:rPr>
              <a:t> </a:t>
            </a:r>
            <a:r>
              <a:rPr lang="ru-RU" sz="2400" b="1" i="1">
                <a:latin typeface="Georgia" pitchFamily="18" charset="0"/>
              </a:rPr>
              <a:t>последовательности.</a:t>
            </a:r>
            <a:endParaRPr lang="en-US" sz="2400" b="1" i="1">
              <a:latin typeface="Georgia" pitchFamily="18" charset="0"/>
            </a:endParaRPr>
          </a:p>
          <a:p>
            <a:r>
              <a:rPr lang="ru-RU" sz="2400" b="1" i="1">
                <a:latin typeface="Georgia" pitchFamily="18" charset="0"/>
              </a:rPr>
              <a:t> Так как она задается формулой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а</a:t>
            </a:r>
            <a:r>
              <a:rPr lang="ru-RU" sz="2400" b="1" i="1" baseline="-25000">
                <a:solidFill>
                  <a:srgbClr val="FF0000"/>
                </a:solidFill>
                <a:latin typeface="Georgia" pitchFamily="18" charset="0"/>
              </a:rPr>
              <a:t>п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= 4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n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,</a:t>
            </a:r>
            <a:endParaRPr lang="en-US" sz="2400" b="1" i="1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ru-RU" sz="2400" b="1" i="1">
                <a:latin typeface="Georgia" pitchFamily="18" charset="0"/>
              </a:rPr>
              <a:t> то </a:t>
            </a:r>
            <a:r>
              <a:rPr lang="en-US" sz="2400" b="1" i="1">
                <a:latin typeface="Georgia" pitchFamily="18" charset="0"/>
              </a:rPr>
              <a:t>4</a:t>
            </a:r>
            <a:r>
              <a:rPr lang="ru-RU" sz="2400" b="1" i="1">
                <a:latin typeface="Georgia" pitchFamily="18" charset="0"/>
              </a:rPr>
              <a:t>п = 120,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п = 30</a:t>
            </a:r>
            <a:r>
              <a:rPr lang="ru-RU" sz="2400" b="1" i="1">
                <a:latin typeface="Georgia" pitchFamily="18" charset="0"/>
              </a:rPr>
              <a:t>.</a:t>
            </a:r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684213" y="5848350"/>
            <a:ext cx="209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Найдем </a:t>
            </a:r>
            <a:r>
              <a:rPr lang="en-US" sz="2400" b="1" i="1">
                <a:latin typeface="Georgia" pitchFamily="18" charset="0"/>
              </a:rPr>
              <a:t>S</a:t>
            </a:r>
            <a:r>
              <a:rPr lang="en-US" sz="2400" b="1" i="1" baseline="-25000">
                <a:latin typeface="Georgia" pitchFamily="18" charset="0"/>
              </a:rPr>
              <a:t>2</a:t>
            </a:r>
            <a:r>
              <a:rPr lang="ru-RU" sz="2400" b="1" i="1">
                <a:latin typeface="Georgia" pitchFamily="18" charset="0"/>
              </a:rPr>
              <a:t>: </a:t>
            </a:r>
          </a:p>
        </p:txBody>
      </p:sp>
      <p:sp>
        <p:nvSpPr>
          <p:cNvPr id="232467" name="Rectangle 19"/>
          <p:cNvSpPr>
            <a:spLocks noChangeArrowheads="1"/>
          </p:cNvSpPr>
          <p:nvPr/>
        </p:nvSpPr>
        <p:spPr bwMode="auto">
          <a:xfrm>
            <a:off x="3176588" y="5929313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Georgia" pitchFamily="18" charset="0"/>
              </a:rPr>
              <a:t>S</a:t>
            </a:r>
            <a:r>
              <a:rPr lang="en-US" sz="2400" b="1" i="1" baseline="-25000">
                <a:latin typeface="Georgia" pitchFamily="18" charset="0"/>
              </a:rPr>
              <a:t>2</a:t>
            </a:r>
            <a:r>
              <a:rPr lang="en-US" sz="2400" b="1" i="1">
                <a:latin typeface="Georgia" pitchFamily="18" charset="0"/>
              </a:rPr>
              <a:t>=</a:t>
            </a:r>
            <a:endParaRPr lang="ru-RU" sz="2400" b="1" i="1">
              <a:latin typeface="Georgia" pitchFamily="18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968750" y="5734050"/>
            <a:ext cx="1150938" cy="914400"/>
            <a:chOff x="1156" y="2432"/>
            <a:chExt cx="725" cy="576"/>
          </a:xfrm>
        </p:grpSpPr>
        <p:sp>
          <p:nvSpPr>
            <p:cNvPr id="232469" name="Rectangle 21"/>
            <p:cNvSpPr>
              <a:spLocks noChangeArrowheads="1"/>
            </p:cNvSpPr>
            <p:nvPr/>
          </p:nvSpPr>
          <p:spPr bwMode="auto">
            <a:xfrm>
              <a:off x="1156" y="2432"/>
              <a:ext cx="7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4+</a:t>
              </a:r>
              <a:r>
                <a:rPr lang="ru-RU" sz="2400" b="1" i="1">
                  <a:latin typeface="Georgia" pitchFamily="18" charset="0"/>
                </a:rPr>
                <a:t>120</a:t>
              </a:r>
            </a:p>
          </p:txBody>
        </p:sp>
        <p:sp>
          <p:nvSpPr>
            <p:cNvPr id="232470" name="Line 22"/>
            <p:cNvSpPr>
              <a:spLocks noChangeShapeType="1"/>
            </p:cNvSpPr>
            <p:nvPr/>
          </p:nvSpPr>
          <p:spPr bwMode="auto">
            <a:xfrm>
              <a:off x="1156" y="2720"/>
              <a:ext cx="6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471" name="Rectangle 23"/>
            <p:cNvSpPr>
              <a:spLocks noChangeArrowheads="1"/>
            </p:cNvSpPr>
            <p:nvPr/>
          </p:nvSpPr>
          <p:spPr bwMode="auto">
            <a:xfrm>
              <a:off x="1319" y="2720"/>
              <a:ext cx="2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2</a:t>
              </a:r>
            </a:p>
          </p:txBody>
        </p:sp>
      </p:grp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5070475" y="5929313"/>
            <a:ext cx="96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•</a:t>
            </a:r>
            <a:r>
              <a:rPr lang="ru-RU" sz="2400" b="1" i="1">
                <a:latin typeface="Georgia" pitchFamily="18" charset="0"/>
              </a:rPr>
              <a:t> </a:t>
            </a:r>
            <a:r>
              <a:rPr lang="en-US" sz="2400" b="1" i="1">
                <a:latin typeface="Georgia" pitchFamily="18" charset="0"/>
              </a:rPr>
              <a:t>3</a:t>
            </a:r>
            <a:r>
              <a:rPr lang="ru-RU" sz="2400" b="1" i="1">
                <a:latin typeface="Georgia" pitchFamily="18" charset="0"/>
              </a:rPr>
              <a:t>0</a:t>
            </a:r>
            <a:r>
              <a:rPr lang="en-US" sz="2400" b="1" i="1">
                <a:latin typeface="Georgia" pitchFamily="18" charset="0"/>
              </a:rPr>
              <a:t>=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232473" name="Rectangle 25"/>
          <p:cNvSpPr>
            <a:spLocks noChangeArrowheads="1"/>
          </p:cNvSpPr>
          <p:nvPr/>
        </p:nvSpPr>
        <p:spPr bwMode="auto">
          <a:xfrm>
            <a:off x="5984875" y="592455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12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4 </a:t>
            </a:r>
            <a:r>
              <a:rPr lang="ru-RU" sz="2400">
                <a:solidFill>
                  <a:srgbClr val="FF0000"/>
                </a:solidFill>
                <a:latin typeface="Georgia" pitchFamily="18" charset="0"/>
              </a:rPr>
              <a:t>•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15</a:t>
            </a:r>
            <a:endParaRPr lang="ru-RU" sz="24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32474" name="Rectangle 26"/>
          <p:cNvSpPr>
            <a:spLocks noChangeArrowheads="1"/>
          </p:cNvSpPr>
          <p:nvPr/>
        </p:nvSpPr>
        <p:spPr bwMode="auto">
          <a:xfrm>
            <a:off x="3097213" y="1412875"/>
            <a:ext cx="160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Georgia" pitchFamily="18" charset="0"/>
              </a:rPr>
              <a:t>S=</a:t>
            </a:r>
            <a:r>
              <a:rPr lang="ru-RU" sz="2400" b="1" i="1">
                <a:latin typeface="Georgia" pitchFamily="18" charset="0"/>
              </a:rPr>
              <a:t>S</a:t>
            </a:r>
            <a:r>
              <a:rPr lang="en-US" sz="2400" b="1" i="1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</a:t>
            </a:r>
            <a:r>
              <a:rPr lang="en-US" sz="2400" b="1" i="1">
                <a:latin typeface="Georgia" pitchFamily="18" charset="0"/>
              </a:rPr>
              <a:t>-</a:t>
            </a:r>
            <a:r>
              <a:rPr lang="ru-RU" sz="2400" b="1" i="1">
                <a:latin typeface="Georgia" pitchFamily="18" charset="0"/>
              </a:rPr>
              <a:t> S2</a:t>
            </a:r>
          </a:p>
        </p:txBody>
      </p:sp>
      <p:sp>
        <p:nvSpPr>
          <p:cNvPr id="232478" name="Rectangle 30"/>
          <p:cNvSpPr>
            <a:spLocks noChangeArrowheads="1"/>
          </p:cNvSpPr>
          <p:nvPr/>
        </p:nvSpPr>
        <p:spPr bwMode="auto">
          <a:xfrm>
            <a:off x="371475" y="3729038"/>
            <a:ext cx="801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 последовательности (а</a:t>
            </a:r>
            <a:r>
              <a:rPr lang="ru-RU" sz="2400" b="1" i="1" baseline="-25000">
                <a:latin typeface="Georgia" pitchFamily="18" charset="0"/>
              </a:rPr>
              <a:t>п</a:t>
            </a:r>
            <a:r>
              <a:rPr lang="ru-RU" sz="2400" b="1" i="1">
                <a:latin typeface="Georgia" pitchFamily="18" charset="0"/>
              </a:rPr>
              <a:t>) чисел, кратных 4 и не</a:t>
            </a:r>
            <a:r>
              <a:rPr lang="en-US" sz="2400" b="1" i="1">
                <a:latin typeface="Georgia" pitchFamily="18" charset="0"/>
              </a:rPr>
              <a:t> </a:t>
            </a:r>
            <a:r>
              <a:rPr lang="ru-RU" sz="2400" b="1" i="1">
                <a:latin typeface="Georgia" pitchFamily="18" charset="0"/>
              </a:rPr>
              <a:t>превосходящих 120, а</a:t>
            </a:r>
            <a:r>
              <a:rPr lang="en-US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= 4, а</a:t>
            </a:r>
            <a:r>
              <a:rPr lang="ru-RU" sz="2400" b="1" i="1" baseline="-25000">
                <a:latin typeface="Georgia" pitchFamily="18" charset="0"/>
              </a:rPr>
              <a:t>п </a:t>
            </a:r>
            <a:r>
              <a:rPr lang="ru-RU" sz="2400" b="1" i="1">
                <a:latin typeface="Georgia" pitchFamily="18" charset="0"/>
              </a:rPr>
              <a:t>= 120.</a:t>
            </a:r>
            <a:endParaRPr lang="en-US" sz="2400" b="1" i="1">
              <a:latin typeface="Georgia" pitchFamily="18" charset="0"/>
            </a:endParaRPr>
          </a:p>
        </p:txBody>
      </p:sp>
      <p:sp>
        <p:nvSpPr>
          <p:cNvPr id="232479" name="Rectangle 31"/>
          <p:cNvSpPr>
            <a:spLocks noChangeArrowheads="1"/>
          </p:cNvSpPr>
          <p:nvPr/>
        </p:nvSpPr>
        <p:spPr bwMode="auto">
          <a:xfrm>
            <a:off x="371475" y="2052638"/>
            <a:ext cx="8456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Получим: </a:t>
            </a:r>
            <a:r>
              <a:rPr lang="en-US" sz="2400" b="1" i="1">
                <a:latin typeface="Georgia" pitchFamily="18" charset="0"/>
              </a:rPr>
              <a:t>S</a:t>
            </a:r>
            <a:r>
              <a:rPr lang="ru-RU" sz="2400" b="1" i="1">
                <a:latin typeface="Georgia" pitchFamily="18" charset="0"/>
              </a:rPr>
              <a:t>= S</a:t>
            </a:r>
            <a:r>
              <a:rPr lang="en-US" sz="2400" b="1" i="1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- S2 = 121•60 - 124•15 =</a:t>
            </a:r>
            <a:endParaRPr lang="en-US" sz="2400" b="1" i="1">
              <a:latin typeface="Georgia" pitchFamily="18" charset="0"/>
            </a:endParaRPr>
          </a:p>
          <a:p>
            <a:r>
              <a:rPr lang="ru-RU" sz="2400" b="1" i="1">
                <a:latin typeface="Georgia" pitchFamily="18" charset="0"/>
              </a:rPr>
              <a:t> 121•60 - </a:t>
            </a:r>
            <a:r>
              <a:rPr lang="en-US" sz="2400" b="1" i="1">
                <a:latin typeface="Georgia" pitchFamily="18" charset="0"/>
              </a:rPr>
              <a:t>31</a:t>
            </a:r>
            <a:r>
              <a:rPr lang="ru-RU" sz="2400" b="1" i="1">
                <a:latin typeface="Georgia" pitchFamily="18" charset="0"/>
              </a:rPr>
              <a:t>•4•15</a:t>
            </a:r>
            <a:r>
              <a:rPr lang="en-US" sz="2400" b="1" i="1">
                <a:latin typeface="Georgia" pitchFamily="18" charset="0"/>
              </a:rPr>
              <a:t>=</a:t>
            </a:r>
            <a:r>
              <a:rPr lang="ru-RU" sz="2400" b="1" i="1">
                <a:latin typeface="Georgia" pitchFamily="18" charset="0"/>
              </a:rPr>
              <a:t> 60(121- 31) =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5400.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32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3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80" grpId="0" animBg="1"/>
      <p:bldP spid="232454" grpId="0"/>
      <p:bldP spid="232454" grpId="1"/>
      <p:bldP spid="232455" grpId="0"/>
      <p:bldP spid="232456" grpId="0"/>
      <p:bldP spid="232462" grpId="0"/>
      <p:bldP spid="232463" grpId="0"/>
      <p:bldP spid="232464" grpId="0"/>
      <p:bldP spid="232466" grpId="0"/>
      <p:bldP spid="232467" grpId="0"/>
      <p:bldP spid="232472" grpId="0"/>
      <p:bldP spid="232473" grpId="0"/>
      <p:bldP spid="232478" grpId="0"/>
      <p:bldP spid="232479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659</Words>
  <PresentationFormat>Экран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Поток</vt:lpstr>
      <vt:lpstr>Equation</vt:lpstr>
      <vt:lpstr>Слайд 1</vt:lpstr>
      <vt:lpstr>Тема урока: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Итог  урока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XTreme</cp:lastModifiedBy>
  <cp:revision>32</cp:revision>
  <dcterms:modified xsi:type="dcterms:W3CDTF">2014-03-16T16:36:11Z</dcterms:modified>
</cp:coreProperties>
</file>