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02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89" autoAdjust="0"/>
  </p:normalViewPr>
  <p:slideViewPr>
    <p:cSldViewPr>
      <p:cViewPr>
        <p:scale>
          <a:sx n="78" d="100"/>
          <a:sy n="78" d="100"/>
        </p:scale>
        <p:origin x="-26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83812-8782-48A7-95FF-43022202E5C4}" type="datetimeFigureOut">
              <a:rPr lang="ru-RU" smtClean="0"/>
              <a:pPr/>
              <a:t>22.03.2013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025CD-737E-4FE8-8797-FA8A9A55832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49025CD-737E-4FE8-8797-FA8A9A558327}"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49025CD-737E-4FE8-8797-FA8A9A558327}"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membrana.ru/storage/img/r/rb3.jpg"/>
          <p:cNvPicPr/>
          <p:nvPr/>
        </p:nvPicPr>
        <p:blipFill>
          <a:blip r:embed="rId3" cstate="print"/>
          <a:srcRect/>
          <a:stretch>
            <a:fillRect/>
          </a:stretch>
        </p:blipFill>
        <p:spPr bwMode="auto">
          <a:xfrm>
            <a:off x="2643174" y="3857628"/>
            <a:ext cx="6357982" cy="27261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Заголовок 4"/>
          <p:cNvSpPr>
            <a:spLocks noGrp="1"/>
          </p:cNvSpPr>
          <p:nvPr>
            <p:ph type="title"/>
          </p:nvPr>
        </p:nvSpPr>
        <p:spPr>
          <a:xfrm>
            <a:off x="642910" y="0"/>
            <a:ext cx="8001056" cy="928670"/>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3600" dirty="0" smtClean="0">
                <a:solidFill>
                  <a:srgbClr val="002060"/>
                </a:solidFill>
              </a:rPr>
              <a:t>Сказка «Курочка Ряба».</a:t>
            </a:r>
            <a:br>
              <a:rPr lang="ru-RU" sz="3600" dirty="0" smtClean="0">
                <a:solidFill>
                  <a:srgbClr val="002060"/>
                </a:solidFill>
              </a:rPr>
            </a:br>
            <a:r>
              <a:rPr lang="ru-RU" sz="3600" dirty="0" smtClean="0">
                <a:solidFill>
                  <a:srgbClr val="002060"/>
                </a:solidFill>
              </a:rPr>
              <a:t>От создателя 6 «А» класса школы №34.</a:t>
            </a:r>
            <a:r>
              <a:rPr lang="ru-RU" sz="1800" dirty="0" smtClean="0"/>
              <a:t/>
            </a:r>
            <a:br>
              <a:rPr lang="ru-RU" sz="1800" dirty="0" smtClean="0"/>
            </a:br>
            <a:r>
              <a:rPr lang="ru-RU" sz="1800" dirty="0" smtClean="0"/>
              <a:t> </a:t>
            </a:r>
            <a:br>
              <a:rPr lang="ru-RU" sz="1800" dirty="0" smtClean="0"/>
            </a:br>
            <a:r>
              <a:rPr lang="ru-RU" sz="2000" dirty="0" smtClean="0">
                <a:solidFill>
                  <a:schemeClr val="tx2">
                    <a:lumMod val="50000"/>
                  </a:schemeClr>
                </a:solidFill>
              </a:rPr>
              <a:t>Жили-были дед да баба.</a:t>
            </a:r>
            <a:br>
              <a:rPr lang="ru-RU" sz="2000" dirty="0" smtClean="0">
                <a:solidFill>
                  <a:schemeClr val="tx2">
                    <a:lumMod val="50000"/>
                  </a:schemeClr>
                </a:solidFill>
              </a:rPr>
            </a:br>
            <a:r>
              <a:rPr lang="ru-RU" sz="2000" dirty="0" smtClean="0">
                <a:solidFill>
                  <a:schemeClr val="tx2">
                    <a:lumMod val="50000"/>
                  </a:schemeClr>
                </a:solidFill>
              </a:rPr>
              <a:t>Была у них курочка ряба.</a:t>
            </a:r>
            <a:br>
              <a:rPr lang="ru-RU" sz="2000" dirty="0" smtClean="0">
                <a:solidFill>
                  <a:schemeClr val="tx2">
                    <a:lumMod val="50000"/>
                  </a:schemeClr>
                </a:solidFill>
              </a:rPr>
            </a:br>
            <a:r>
              <a:rPr lang="ru-RU" sz="2000" dirty="0" smtClean="0">
                <a:solidFill>
                  <a:schemeClr val="tx2">
                    <a:lumMod val="50000"/>
                  </a:schemeClr>
                </a:solidFill>
              </a:rPr>
              <a:t>Снесла курочка яичко, не простое - золотое.</a:t>
            </a:r>
            <a:br>
              <a:rPr lang="ru-RU" sz="2000" dirty="0" smtClean="0">
                <a:solidFill>
                  <a:schemeClr val="tx2">
                    <a:lumMod val="50000"/>
                  </a:schemeClr>
                </a:solidFill>
              </a:rPr>
            </a:br>
            <a:r>
              <a:rPr lang="ru-RU" sz="2000" dirty="0" smtClean="0">
                <a:solidFill>
                  <a:schemeClr val="tx2">
                    <a:lumMod val="50000"/>
                  </a:schemeClr>
                </a:solidFill>
              </a:rPr>
              <a:t>Дед бил, бил - не разбил.</a:t>
            </a:r>
            <a:br>
              <a:rPr lang="ru-RU" sz="2000" dirty="0" smtClean="0">
                <a:solidFill>
                  <a:schemeClr val="tx2">
                    <a:lumMod val="50000"/>
                  </a:schemeClr>
                </a:solidFill>
              </a:rPr>
            </a:br>
            <a:r>
              <a:rPr lang="ru-RU" sz="2000" dirty="0" smtClean="0">
                <a:solidFill>
                  <a:schemeClr val="tx2">
                    <a:lumMod val="50000"/>
                  </a:schemeClr>
                </a:solidFill>
              </a:rPr>
              <a:t>Баба била, била - не разбила.</a:t>
            </a:r>
            <a:br>
              <a:rPr lang="ru-RU" sz="2000" dirty="0" smtClean="0">
                <a:solidFill>
                  <a:schemeClr val="tx2">
                    <a:lumMod val="50000"/>
                  </a:schemeClr>
                </a:solidFill>
              </a:rPr>
            </a:br>
            <a:r>
              <a:rPr lang="ru-RU" sz="2000" dirty="0" smtClean="0">
                <a:solidFill>
                  <a:schemeClr val="tx2">
                    <a:lumMod val="50000"/>
                  </a:schemeClr>
                </a:solidFill>
              </a:rPr>
              <a:t>Мышка бежала, хвостиком задела, яичко упало и разбилось.</a:t>
            </a:r>
            <a:br>
              <a:rPr lang="ru-RU" sz="2000" dirty="0" smtClean="0">
                <a:solidFill>
                  <a:schemeClr val="tx2">
                    <a:lumMod val="50000"/>
                  </a:schemeClr>
                </a:solidFill>
              </a:rPr>
            </a:br>
            <a:r>
              <a:rPr lang="ru-RU" sz="2000" dirty="0" smtClean="0">
                <a:solidFill>
                  <a:schemeClr val="tx2">
                    <a:lumMod val="50000"/>
                  </a:schemeClr>
                </a:solidFill>
              </a:rPr>
              <a:t>Дед плачет, баба плачет, а курочка кудахчет:</a:t>
            </a:r>
            <a:br>
              <a:rPr lang="ru-RU" sz="2000" dirty="0" smtClean="0">
                <a:solidFill>
                  <a:schemeClr val="tx2">
                    <a:lumMod val="50000"/>
                  </a:schemeClr>
                </a:solidFill>
              </a:rPr>
            </a:br>
            <a:r>
              <a:rPr lang="ru-RU" sz="2000" dirty="0" smtClean="0">
                <a:solidFill>
                  <a:schemeClr val="tx2">
                    <a:lumMod val="50000"/>
                  </a:schemeClr>
                </a:solidFill>
              </a:rPr>
              <a:t>- Кудах-тах-тах! Кудах-тах-тах! Не плачь, дед, не плачь, баба!</a:t>
            </a:r>
            <a:br>
              <a:rPr lang="ru-RU" sz="2000" dirty="0" smtClean="0">
                <a:solidFill>
                  <a:schemeClr val="tx2">
                    <a:lumMod val="50000"/>
                  </a:schemeClr>
                </a:solidFill>
              </a:rPr>
            </a:br>
            <a:r>
              <a:rPr lang="ru-RU" sz="2000" dirty="0" smtClean="0">
                <a:solidFill>
                  <a:schemeClr val="tx2">
                    <a:lumMod val="50000"/>
                  </a:schemeClr>
                </a:solidFill>
              </a:rPr>
              <a:t> Снесу вам </a:t>
            </a:r>
            <a:br>
              <a:rPr lang="ru-RU" sz="2000" dirty="0" smtClean="0">
                <a:solidFill>
                  <a:schemeClr val="tx2">
                    <a:lumMod val="50000"/>
                  </a:schemeClr>
                </a:solidFill>
              </a:rPr>
            </a:br>
            <a:r>
              <a:rPr lang="ru-RU" sz="2000" dirty="0" smtClean="0">
                <a:solidFill>
                  <a:schemeClr val="tx2">
                    <a:lumMod val="50000"/>
                  </a:schemeClr>
                </a:solidFill>
              </a:rPr>
              <a:t>яичко другое, не простое, а волшебное- «МАШИНУ ВРЕМЕНИ»!</a:t>
            </a:r>
            <a:r>
              <a:rPr lang="ru-RU" dirty="0" smtClean="0"/>
              <a:t/>
            </a:r>
            <a:br>
              <a:rPr lang="ru-RU" dirty="0" smtClean="0"/>
            </a:br>
            <a:endParaRPr lang="ru-RU" dirty="0"/>
          </a:p>
        </p:txBody>
      </p:sp>
      <p:pic>
        <p:nvPicPr>
          <p:cNvPr id="1027" name="Picture 3" descr="D:\Работа\Птицы\Конкурс\курица и яйцо.jpg"/>
          <p:cNvPicPr>
            <a:picLocks noChangeAspect="1" noChangeArrowheads="1"/>
          </p:cNvPicPr>
          <p:nvPr/>
        </p:nvPicPr>
        <p:blipFill>
          <a:blip r:embed="rId4" cstate="print"/>
          <a:srcRect/>
          <a:stretch>
            <a:fillRect/>
          </a:stretch>
        </p:blipFill>
        <p:spPr bwMode="auto">
          <a:xfrm>
            <a:off x="142844" y="3857628"/>
            <a:ext cx="2357454" cy="2571744"/>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500174"/>
          </a:xfrm>
        </p:spPr>
        <p:txBody>
          <a:bodyPr>
            <a:normAutofit fontScale="90000"/>
          </a:bodyPr>
          <a:lstStyle/>
          <a:p>
            <a:r>
              <a:rPr lang="ru-RU" sz="1800" dirty="0" smtClean="0"/>
              <a:t>-Да, дед, вот это путешествие мы с тобой совершили!</a:t>
            </a:r>
            <a:br>
              <a:rPr lang="ru-RU" sz="1800" dirty="0" smtClean="0"/>
            </a:br>
            <a:r>
              <a:rPr lang="ru-RU" sz="1800" dirty="0" smtClean="0"/>
              <a:t>-Много нового узнали, бабушка.</a:t>
            </a:r>
            <a:br>
              <a:rPr lang="ru-RU" sz="1800" dirty="0" smtClean="0"/>
            </a:br>
            <a:r>
              <a:rPr lang="ru-RU" sz="1800" dirty="0" smtClean="0"/>
              <a:t>-Пора нам с тобой домой возвращаться, курочка уже заждалась, наверное.</a:t>
            </a:r>
            <a:br>
              <a:rPr lang="ru-RU" sz="1800" dirty="0" smtClean="0"/>
            </a:br>
            <a:r>
              <a:rPr lang="ru-RU" sz="1800" dirty="0" smtClean="0"/>
              <a:t>-Ну пойдём, пойдём. А Вы, ребята, берегите птиц. Они животные полезные,  беззащитные, беречь их надо.</a:t>
            </a:r>
            <a:r>
              <a:rPr lang="ru-RU" sz="1800" dirty="0" smtClean="0">
                <a:solidFill>
                  <a:srgbClr val="FF0000"/>
                </a:solidFill>
              </a:rPr>
              <a:t/>
            </a:r>
            <a:br>
              <a:rPr lang="ru-RU" sz="1800" dirty="0" smtClean="0">
                <a:solidFill>
                  <a:srgbClr val="FF0000"/>
                </a:solidFill>
              </a:rPr>
            </a:br>
            <a:endParaRPr lang="ru-RU" sz="1800"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25602" name="Picture 2" descr="D:\Работа\Птицы\Конкурс\9516954.jpg"/>
          <p:cNvPicPr>
            <a:picLocks noChangeAspect="1" noChangeArrowheads="1"/>
          </p:cNvPicPr>
          <p:nvPr/>
        </p:nvPicPr>
        <p:blipFill>
          <a:blip r:embed="rId2" cstate="print"/>
          <a:srcRect/>
          <a:stretch>
            <a:fillRect/>
          </a:stretch>
        </p:blipFill>
        <p:spPr bwMode="auto">
          <a:xfrm>
            <a:off x="318842" y="1357298"/>
            <a:ext cx="8608731" cy="3857652"/>
          </a:xfrm>
          <a:prstGeom prst="rect">
            <a:avLst/>
          </a:prstGeom>
          <a:noFill/>
        </p:spPr>
      </p:pic>
      <p:pic>
        <p:nvPicPr>
          <p:cNvPr id="25603" name="Picture 3" descr="D:\Работа\Птицы\Конкурс\comwhisperartstaleskurochka-4-1.jpg"/>
          <p:cNvPicPr>
            <a:picLocks noChangeAspect="1" noChangeArrowheads="1"/>
          </p:cNvPicPr>
          <p:nvPr/>
        </p:nvPicPr>
        <p:blipFill>
          <a:blip r:embed="rId3" cstate="print"/>
          <a:srcRect/>
          <a:stretch>
            <a:fillRect/>
          </a:stretch>
        </p:blipFill>
        <p:spPr bwMode="auto">
          <a:xfrm>
            <a:off x="4214810" y="4545474"/>
            <a:ext cx="4786346" cy="2312526"/>
          </a:xfrm>
          <a:prstGeom prst="rect">
            <a:avLst/>
          </a:prstGeom>
          <a:noFill/>
        </p:spPr>
      </p:pic>
      <p:pic>
        <p:nvPicPr>
          <p:cNvPr id="25605" name="Picture 5" descr="http://www.myshared.ru/preview/68079/p_slide_14.png"/>
          <p:cNvPicPr>
            <a:picLocks noChangeAspect="1" noChangeArrowheads="1"/>
          </p:cNvPicPr>
          <p:nvPr/>
        </p:nvPicPr>
        <p:blipFill>
          <a:blip r:embed="rId4" cstate="print"/>
          <a:srcRect/>
          <a:stretch>
            <a:fillRect/>
          </a:stretch>
        </p:blipFill>
        <p:spPr bwMode="auto">
          <a:xfrm>
            <a:off x="214282" y="4500546"/>
            <a:ext cx="4071966" cy="23574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472518" cy="1285860"/>
          </a:xfrm>
        </p:spPr>
        <p:txBody>
          <a:bodyPr>
            <a:noAutofit/>
          </a:bodyPr>
          <a:lstStyle/>
          <a:p>
            <a:pPr algn="l"/>
            <a:r>
              <a:rPr lang="ru-RU" sz="1800" dirty="0" smtClean="0"/>
              <a:t>И оказались  дед с бабой аж в мезозойской эре, юрском периоде (150 миллионов лет назад), во времена первых  древнейших предшественников птиц . </a:t>
            </a:r>
            <a:r>
              <a:rPr lang="ru-RU" sz="1800" dirty="0" smtClean="0">
                <a:solidFill>
                  <a:srgbClr val="FF0000"/>
                </a:solidFill>
              </a:rPr>
              <a:t/>
            </a:r>
            <a:br>
              <a:rPr lang="ru-RU" sz="1800" dirty="0" smtClean="0">
                <a:solidFill>
                  <a:srgbClr val="FF0000"/>
                </a:solidFill>
              </a:rPr>
            </a:br>
            <a:endParaRPr lang="ru-RU" sz="1800" dirty="0">
              <a:solidFill>
                <a:srgbClr val="FF0000"/>
              </a:solidFill>
            </a:endParaRPr>
          </a:p>
        </p:txBody>
      </p:sp>
      <p:pic>
        <p:nvPicPr>
          <p:cNvPr id="1028" name="Picture 4" descr="D:\Работа\Птицы\Конкурс\arheopterix.jpg"/>
          <p:cNvPicPr>
            <a:picLocks noChangeAspect="1" noChangeArrowheads="1"/>
          </p:cNvPicPr>
          <p:nvPr/>
        </p:nvPicPr>
        <p:blipFill>
          <a:blip r:embed="rId2" cstate="print"/>
          <a:srcRect/>
          <a:stretch>
            <a:fillRect/>
          </a:stretch>
        </p:blipFill>
        <p:spPr bwMode="auto">
          <a:xfrm>
            <a:off x="214282" y="1119170"/>
            <a:ext cx="8501122" cy="5667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D:\Работа\Птицы\Конкурс\483277_7169-800x600.jpg"/>
          <p:cNvPicPr>
            <a:picLocks noChangeAspect="1" noChangeArrowheads="1"/>
          </p:cNvPicPr>
          <p:nvPr/>
        </p:nvPicPr>
        <p:blipFill>
          <a:blip r:embed="rId3" cstate="print"/>
          <a:srcRect/>
          <a:stretch>
            <a:fillRect/>
          </a:stretch>
        </p:blipFill>
        <p:spPr bwMode="auto">
          <a:xfrm>
            <a:off x="4071934" y="3917787"/>
            <a:ext cx="2286016" cy="29402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2071678"/>
          </a:xfrm>
        </p:spPr>
        <p:txBody>
          <a:bodyPr>
            <a:normAutofit fontScale="90000"/>
          </a:bodyPr>
          <a:lstStyle/>
          <a:p>
            <a:r>
              <a:rPr lang="ru-RU" sz="1800" dirty="0" smtClean="0"/>
              <a:t>Вокруг них планировало с ветки на ветку странное существо под названием археоптерикс. Он был величиной с сороку и в большей степени, чем современные птицы, похож на рептилий. Бабушка с дедом  так и ахнули… Передние конечности представляли собою крылья, на концах которых находилось по три длинных пальца с когтями. Яичко, которое снесла курочка Ряба, оказалось действительно не простым. Старики поверить своим глазам не могли, только успевали глядеть по сторонам.</a:t>
            </a:r>
            <a:br>
              <a:rPr lang="ru-RU" sz="1800" dirty="0" smtClean="0"/>
            </a:br>
            <a:r>
              <a:rPr lang="ru-RU" sz="1800" dirty="0" smtClean="0"/>
              <a:t>-Дед, где это мы с тобой?</a:t>
            </a:r>
            <a:br>
              <a:rPr lang="ru-RU" sz="1800" dirty="0" smtClean="0"/>
            </a:br>
            <a:r>
              <a:rPr lang="ru-RU" sz="1800" dirty="0" smtClean="0"/>
              <a:t>-Не знаю, не знаю….Это всё яйцо курочки Рябы нас с тобой сюда отправило.</a:t>
            </a:r>
            <a:r>
              <a:rPr lang="ru-RU" sz="1600" dirty="0" smtClean="0">
                <a:solidFill>
                  <a:srgbClr val="00B050"/>
                </a:solidFill>
              </a:rPr>
              <a:t/>
            </a:r>
            <a:br>
              <a:rPr lang="ru-RU" sz="1600" dirty="0" smtClean="0">
                <a:solidFill>
                  <a:srgbClr val="00B050"/>
                </a:solidFill>
              </a:rPr>
            </a:br>
            <a:endParaRPr lang="ru-RU" sz="1600" dirty="0">
              <a:solidFill>
                <a:srgbClr val="00B050"/>
              </a:solidFill>
            </a:endParaRPr>
          </a:p>
        </p:txBody>
      </p:sp>
      <p:pic>
        <p:nvPicPr>
          <p:cNvPr id="2050" name="Picture 2" descr="http://www.sivatherium.narod.ru/postcard/veka_02/pic_07.jpg"/>
          <p:cNvPicPr>
            <a:picLocks noChangeAspect="1" noChangeArrowheads="1"/>
          </p:cNvPicPr>
          <p:nvPr/>
        </p:nvPicPr>
        <p:blipFill>
          <a:blip r:embed="rId2" cstate="print"/>
          <a:srcRect/>
          <a:stretch>
            <a:fillRect/>
          </a:stretch>
        </p:blipFill>
        <p:spPr bwMode="auto">
          <a:xfrm>
            <a:off x="428596" y="1908246"/>
            <a:ext cx="8143932" cy="48337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28670"/>
            <a:ext cx="8572528" cy="1571636"/>
          </a:xfrm>
        </p:spPr>
        <p:txBody>
          <a:bodyPr>
            <a:noAutofit/>
          </a:bodyPr>
          <a:lstStyle/>
          <a:p>
            <a:r>
              <a:rPr lang="ru-RU" sz="1800" dirty="0" smtClean="0"/>
              <a:t/>
            </a:r>
            <a:br>
              <a:rPr lang="ru-RU" sz="1800" dirty="0" smtClean="0"/>
            </a:br>
            <a:r>
              <a:rPr lang="ru-RU" sz="1800" dirty="0" smtClean="0"/>
              <a:t>-Гляди, бабушка, где это мы с тобой опять очутились?</a:t>
            </a:r>
            <a:br>
              <a:rPr lang="ru-RU" sz="1800" dirty="0" smtClean="0"/>
            </a:br>
            <a:r>
              <a:rPr lang="ru-RU" sz="1800" dirty="0" smtClean="0"/>
              <a:t>-Ох, дед, откуда же мне знать, куда нас с тобой опять отправила машина времени?</a:t>
            </a:r>
            <a:br>
              <a:rPr lang="ru-RU" sz="1800" dirty="0" smtClean="0"/>
            </a:br>
            <a:r>
              <a:rPr lang="ru-RU" sz="1800" dirty="0" smtClean="0"/>
              <a:t>После небольшой остановки в  юрском периоде, машина времени опять начала работать, и тогда дед с бабой оказались в конце мезозойской эры- меловом периоде (где-то 70-80 млн. лет назад).  В это время появляются  первые настоящие птицы-ихтиорнисы и </a:t>
            </a:r>
            <a:r>
              <a:rPr lang="ru-RU" sz="1800" dirty="0" err="1" smtClean="0"/>
              <a:t>гесперорнисы</a:t>
            </a:r>
            <a:r>
              <a:rPr lang="ru-RU" sz="1800" dirty="0" smtClean="0"/>
              <a:t>.  Древние птицы, ихтиорнисы, населяли побережье современной Северной Америки, питались  рыбой , имели   зубы и хорошо летали,  в отличие от </a:t>
            </a:r>
            <a:r>
              <a:rPr lang="ru-RU" sz="1800" dirty="0" err="1" smtClean="0"/>
              <a:t>гесперорнисов</a:t>
            </a:r>
            <a:r>
              <a:rPr lang="ru-RU" sz="1800" dirty="0" smtClean="0"/>
              <a:t>.</a:t>
            </a:r>
            <a:br>
              <a:rPr lang="ru-RU" sz="1800" dirty="0" smtClean="0"/>
            </a:br>
            <a:r>
              <a:rPr lang="ru-RU" sz="1800" dirty="0" smtClean="0"/>
              <a:t/>
            </a:r>
            <a:br>
              <a:rPr lang="ru-RU" sz="1800" dirty="0" smtClean="0"/>
            </a:br>
            <a:r>
              <a:rPr lang="ru-RU" sz="1800" dirty="0" smtClean="0">
                <a:solidFill>
                  <a:srgbClr val="FF0000"/>
                </a:solidFill>
              </a:rPr>
              <a:t/>
            </a:r>
            <a:br>
              <a:rPr lang="ru-RU" sz="1800" dirty="0" smtClean="0">
                <a:solidFill>
                  <a:srgbClr val="FF0000"/>
                </a:solidFill>
              </a:rPr>
            </a:br>
            <a:r>
              <a:rPr lang="ru-RU" sz="1800" dirty="0" smtClean="0">
                <a:solidFill>
                  <a:srgbClr val="FF0000"/>
                </a:solidFill>
              </a:rPr>
              <a:t/>
            </a:r>
            <a:br>
              <a:rPr lang="ru-RU" sz="1800" dirty="0" smtClean="0">
                <a:solidFill>
                  <a:srgbClr val="FF0000"/>
                </a:solidFill>
              </a:rPr>
            </a:br>
            <a:r>
              <a:rPr lang="ru-RU" sz="1800" dirty="0" smtClean="0">
                <a:solidFill>
                  <a:srgbClr val="0070C0"/>
                </a:solidFill>
              </a:rPr>
              <a:t/>
            </a:r>
            <a:br>
              <a:rPr lang="ru-RU" sz="1800" dirty="0" smtClean="0">
                <a:solidFill>
                  <a:srgbClr val="0070C0"/>
                </a:solidFill>
              </a:rPr>
            </a:br>
            <a:endParaRPr lang="ru-RU" sz="1800" dirty="0">
              <a:solidFill>
                <a:srgbClr val="0070C0"/>
              </a:solidFill>
            </a:endParaRPr>
          </a:p>
        </p:txBody>
      </p:sp>
      <p:pic>
        <p:nvPicPr>
          <p:cNvPr id="2050" name="Picture 2" descr="D:\Работа\Птицы\Конкурс\ихтиорнис.jpg"/>
          <p:cNvPicPr>
            <a:picLocks noChangeAspect="1" noChangeArrowheads="1"/>
          </p:cNvPicPr>
          <p:nvPr/>
        </p:nvPicPr>
        <p:blipFill>
          <a:blip r:embed="rId2" cstate="print"/>
          <a:srcRect/>
          <a:stretch>
            <a:fillRect/>
          </a:stretch>
        </p:blipFill>
        <p:spPr bwMode="auto">
          <a:xfrm>
            <a:off x="285720" y="2428868"/>
            <a:ext cx="3857652" cy="3429024"/>
          </a:xfrm>
          <a:prstGeom prst="rect">
            <a:avLst/>
          </a:prstGeom>
          <a:noFill/>
        </p:spPr>
      </p:pic>
      <p:pic>
        <p:nvPicPr>
          <p:cNvPr id="2051" name="Picture 3" descr="D:\Работа\Птицы\Конкурс\Hesperornis.jpg"/>
          <p:cNvPicPr>
            <a:picLocks noChangeAspect="1" noChangeArrowheads="1"/>
          </p:cNvPicPr>
          <p:nvPr/>
        </p:nvPicPr>
        <p:blipFill>
          <a:blip r:embed="rId3" cstate="print"/>
          <a:srcRect/>
          <a:stretch>
            <a:fillRect/>
          </a:stretch>
        </p:blipFill>
        <p:spPr bwMode="auto">
          <a:xfrm>
            <a:off x="4429124" y="2428868"/>
            <a:ext cx="3429024" cy="3357586"/>
          </a:xfrm>
          <a:prstGeom prst="rect">
            <a:avLst/>
          </a:prstGeom>
          <a:noFill/>
        </p:spPr>
      </p:pic>
      <p:sp>
        <p:nvSpPr>
          <p:cNvPr id="7" name="Прямоугольник 6"/>
          <p:cNvSpPr/>
          <p:nvPr/>
        </p:nvSpPr>
        <p:spPr>
          <a:xfrm>
            <a:off x="1785918" y="5883611"/>
            <a:ext cx="5643602" cy="923330"/>
          </a:xfrm>
          <a:prstGeom prst="rect">
            <a:avLst/>
          </a:prstGeom>
        </p:spPr>
        <p:txBody>
          <a:bodyPr wrap="square">
            <a:spAutoFit/>
          </a:bodyPr>
          <a:lstStyle/>
          <a:p>
            <a:r>
              <a:rPr lang="ru-RU" dirty="0" smtClean="0"/>
              <a:t>-Надо бы выбираться отсюда домой, а то нас там курочка Ряба ждёт.</a:t>
            </a:r>
            <a:br>
              <a:rPr lang="ru-RU" dirty="0" smtClean="0"/>
            </a:br>
            <a:r>
              <a:rPr lang="ru-RU" dirty="0" smtClean="0"/>
              <a:t>-Надо, надо, дед.</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28670"/>
            <a:ext cx="9144000" cy="785818"/>
          </a:xfrm>
        </p:spPr>
        <p:txBody>
          <a:bodyPr>
            <a:noAutofit/>
          </a:bodyPr>
          <a:lstStyle/>
          <a:p>
            <a:r>
              <a:rPr lang="ru-RU" sz="1600" dirty="0" smtClean="0"/>
              <a:t>Пока дед с бабой горевали, как же им попасть домой, машина времени начала своё движение по ленте эволюции птиц. Спустя время,  они попали  уже в нашу кайнозойскую эру, палеогеновый  период ( где-то 65 млн. лет назад), когда количество видов птиц стало быстро увеличиваться. Этим периодом датируются древнейшие ископаемые пингвины, гагары, бакланы, утки, ястреба, журавли, совы и некоторые певчие. </a:t>
            </a:r>
            <a:br>
              <a:rPr lang="ru-RU" sz="1600" dirty="0" smtClean="0"/>
            </a:br>
            <a:r>
              <a:rPr lang="ru-RU" sz="1600" dirty="0" smtClean="0"/>
              <a:t>Кроме предков современных видов в этом периоде появилось несколько огромных нелетающих птиц. Одной из них была </a:t>
            </a:r>
            <a:r>
              <a:rPr lang="ru-RU" sz="1600" dirty="0" err="1" smtClean="0"/>
              <a:t>диатрима</a:t>
            </a:r>
            <a:r>
              <a:rPr lang="ru-RU" sz="1600" dirty="0" smtClean="0"/>
              <a:t>, ростом 1,8–2,1 м, с массивными ногами, мощным клювом и очень маленькими, недоразвитыми крыльями. Гигантская птица, похожая на страуса, </a:t>
            </a:r>
            <a:r>
              <a:rPr lang="ru-RU" sz="1600" dirty="0" err="1" smtClean="0"/>
              <a:t>моа</a:t>
            </a:r>
            <a:r>
              <a:rPr lang="ru-RU" sz="1600" b="1" dirty="0" smtClean="0"/>
              <a:t>,</a:t>
            </a:r>
            <a:r>
              <a:rPr lang="ru-RU" sz="1600" dirty="0" smtClean="0"/>
              <a:t> обитавшая на островах Новой Зеландии предположительно до начала ХIХ века, имела, вероятно, еще больший рост - 3,7 м, а весила около 230 кг. </a:t>
            </a:r>
            <a:br>
              <a:rPr lang="ru-RU" sz="1600" dirty="0" smtClean="0"/>
            </a:br>
            <a:r>
              <a:rPr lang="ru-RU" sz="1600" dirty="0" smtClean="0"/>
              <a:t> </a:t>
            </a:r>
            <a:endParaRPr lang="ru-RU" sz="1600" dirty="0"/>
          </a:p>
        </p:txBody>
      </p:sp>
      <p:pic>
        <p:nvPicPr>
          <p:cNvPr id="3074" name="Picture 2" descr="D:\Работа\Птицы\Конкурс\диатрима.png"/>
          <p:cNvPicPr>
            <a:picLocks noChangeAspect="1" noChangeArrowheads="1"/>
          </p:cNvPicPr>
          <p:nvPr/>
        </p:nvPicPr>
        <p:blipFill>
          <a:blip r:embed="rId3" cstate="print"/>
          <a:srcRect/>
          <a:stretch>
            <a:fillRect/>
          </a:stretch>
        </p:blipFill>
        <p:spPr bwMode="auto">
          <a:xfrm>
            <a:off x="1214414" y="2786058"/>
            <a:ext cx="2714612" cy="3929090"/>
          </a:xfrm>
          <a:prstGeom prst="rect">
            <a:avLst/>
          </a:prstGeom>
          <a:noFill/>
        </p:spPr>
      </p:pic>
      <p:pic>
        <p:nvPicPr>
          <p:cNvPr id="3075" name="Picture 3" descr="D:\Работа\Птицы\Конкурс\моа.png"/>
          <p:cNvPicPr>
            <a:picLocks noChangeAspect="1" noChangeArrowheads="1"/>
          </p:cNvPicPr>
          <p:nvPr/>
        </p:nvPicPr>
        <p:blipFill>
          <a:blip r:embed="rId4" cstate="print"/>
          <a:srcRect/>
          <a:stretch>
            <a:fillRect/>
          </a:stretch>
        </p:blipFill>
        <p:spPr bwMode="auto">
          <a:xfrm>
            <a:off x="5572132" y="2714596"/>
            <a:ext cx="3143272" cy="41434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715404" cy="1571636"/>
          </a:xfrm>
        </p:spPr>
        <p:txBody>
          <a:bodyPr>
            <a:noAutofit/>
          </a:bodyPr>
          <a:lstStyle/>
          <a:p>
            <a:pPr algn="l"/>
            <a:r>
              <a:rPr lang="ru-RU" sz="1600" dirty="0" smtClean="0"/>
              <a:t>Но вот, машина времени остановила свой мотор и произвела конечную остановку в кайнозойской эре, четвертичном периоде. Это время, в котором мы с вами живем. Время огромного разнообразия птиц, живущих по всей  территории нашей планеты. На сегодняшний день на Земле их обитает более 9792 различных </a:t>
            </a:r>
            <a:r>
              <a:rPr lang="ru-RU" sz="1600" dirty="0" smtClean="0"/>
              <a:t>видов. Птицы </a:t>
            </a:r>
            <a:r>
              <a:rPr lang="ru-RU" sz="1600" dirty="0" smtClean="0"/>
              <a:t>населяют все экосистемы Земного шара от Арктики до Антарктики. Наука, изучающая птиц, называется орнитология.</a:t>
            </a:r>
            <a:br>
              <a:rPr lang="ru-RU" sz="1600" dirty="0" smtClean="0"/>
            </a:br>
            <a:r>
              <a:rPr lang="ru-RU" sz="1600" dirty="0" smtClean="0"/>
              <a:t/>
            </a:r>
            <a:br>
              <a:rPr lang="ru-RU" sz="1600" dirty="0" smtClean="0"/>
            </a:br>
            <a:r>
              <a:rPr lang="ru-RU" sz="1600" dirty="0" smtClean="0"/>
              <a:t>Учёные делят птиц по местам обитания, например: в лесу, на открытых пространствах, водоёмах, их побережьях, болотах.</a:t>
            </a:r>
            <a:endParaRPr lang="ru-RU" sz="1600" dirty="0"/>
          </a:p>
        </p:txBody>
      </p:sp>
      <p:pic>
        <p:nvPicPr>
          <p:cNvPr id="20483" name="Picture 3" descr="D:\Работа\Птицы\Конкурс\000410_564789.jpg"/>
          <p:cNvPicPr>
            <a:picLocks noChangeAspect="1" noChangeArrowheads="1"/>
          </p:cNvPicPr>
          <p:nvPr/>
        </p:nvPicPr>
        <p:blipFill>
          <a:blip r:embed="rId2" cstate="print"/>
          <a:srcRect/>
          <a:stretch>
            <a:fillRect/>
          </a:stretch>
        </p:blipFill>
        <p:spPr bwMode="auto">
          <a:xfrm>
            <a:off x="5357818" y="1928802"/>
            <a:ext cx="3119438" cy="2160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2" name="Picture 2" descr="D:\Работа\Птицы\Конкурс\021.jpg"/>
          <p:cNvPicPr>
            <a:picLocks noChangeAspect="1" noChangeArrowheads="1"/>
          </p:cNvPicPr>
          <p:nvPr/>
        </p:nvPicPr>
        <p:blipFill>
          <a:blip r:embed="rId3" cstate="print"/>
          <a:srcRect/>
          <a:stretch>
            <a:fillRect/>
          </a:stretch>
        </p:blipFill>
        <p:spPr bwMode="auto">
          <a:xfrm>
            <a:off x="214282" y="5214950"/>
            <a:ext cx="3795532" cy="1212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5" name="Picture 5" descr="http://desktopwallpapers.org.ua/large/201211/21760.jpg"/>
          <p:cNvPicPr>
            <a:picLocks noChangeAspect="1" noChangeArrowheads="1"/>
          </p:cNvPicPr>
          <p:nvPr/>
        </p:nvPicPr>
        <p:blipFill>
          <a:blip r:embed="rId4" cstate="print"/>
          <a:srcRect/>
          <a:stretch>
            <a:fillRect/>
          </a:stretch>
        </p:blipFill>
        <p:spPr bwMode="auto">
          <a:xfrm>
            <a:off x="214282" y="2000240"/>
            <a:ext cx="3429023" cy="2327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7" name="Picture 7" descr="http://cdn5.img22.rian.ru/images/50711/67/507116796.jpg"/>
          <p:cNvPicPr>
            <a:picLocks noChangeAspect="1" noChangeArrowheads="1"/>
          </p:cNvPicPr>
          <p:nvPr/>
        </p:nvPicPr>
        <p:blipFill>
          <a:blip r:embed="rId5" cstate="print"/>
          <a:srcRect/>
          <a:stretch>
            <a:fillRect/>
          </a:stretch>
        </p:blipFill>
        <p:spPr bwMode="auto">
          <a:xfrm>
            <a:off x="5643570" y="4643446"/>
            <a:ext cx="2857520" cy="1619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D:\Работа\Птицы\Конкурс\страус.jpg"/>
          <p:cNvPicPr>
            <a:picLocks noChangeAspect="1" noChangeArrowheads="1"/>
          </p:cNvPicPr>
          <p:nvPr/>
        </p:nvPicPr>
        <p:blipFill>
          <a:blip r:embed="rId6" cstate="print"/>
          <a:srcRect/>
          <a:stretch>
            <a:fillRect/>
          </a:stretch>
        </p:blipFill>
        <p:spPr bwMode="auto">
          <a:xfrm>
            <a:off x="2939404" y="3143248"/>
            <a:ext cx="2775604" cy="22145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1571612"/>
          </a:xfrm>
        </p:spPr>
        <p:txBody>
          <a:bodyPr>
            <a:normAutofit fontScale="90000"/>
          </a:bodyPr>
          <a:lstStyle/>
          <a:p>
            <a:r>
              <a:rPr lang="ru-RU" sz="1800" dirty="0" smtClean="0"/>
              <a:t>-Бабушка, а что ты знаешь  про птиц?</a:t>
            </a:r>
            <a:br>
              <a:rPr lang="ru-RU" sz="1800" dirty="0" smtClean="0"/>
            </a:br>
            <a:r>
              <a:rPr lang="ru-RU" sz="1800" dirty="0" smtClean="0"/>
              <a:t>-Дед, мало знаю…мало.</a:t>
            </a:r>
            <a:br>
              <a:rPr lang="ru-RU" sz="1800" dirty="0" smtClean="0"/>
            </a:br>
            <a:r>
              <a:rPr lang="ru-RU" sz="1800" dirty="0" smtClean="0"/>
              <a:t>-А я вот знаю, что птицы бывают: зерноядные, хищные и всеядные.</a:t>
            </a:r>
            <a:br>
              <a:rPr lang="ru-RU" sz="1800" dirty="0" smtClean="0"/>
            </a:br>
            <a:r>
              <a:rPr lang="ru-RU" sz="1800" dirty="0" smtClean="0"/>
              <a:t>-Ничего себе, откуда же ты всё это знаешь?</a:t>
            </a:r>
            <a:br>
              <a:rPr lang="ru-RU" sz="1800" dirty="0" smtClean="0"/>
            </a:br>
            <a:r>
              <a:rPr lang="ru-RU" sz="1800" dirty="0" smtClean="0"/>
              <a:t>-На чердаке книга лежала, мышь не доела, вот и решил почитать.</a:t>
            </a:r>
            <a:br>
              <a:rPr lang="ru-RU" sz="1800" dirty="0" smtClean="0"/>
            </a:br>
            <a:endParaRPr lang="ru-RU" sz="1800" dirty="0"/>
          </a:p>
        </p:txBody>
      </p:sp>
      <p:pic>
        <p:nvPicPr>
          <p:cNvPr id="5122" name="Picture 2" descr="D:\Работа\Птицы\Конкурс\снегирь.jpg"/>
          <p:cNvPicPr>
            <a:picLocks noChangeAspect="1" noChangeArrowheads="1"/>
          </p:cNvPicPr>
          <p:nvPr/>
        </p:nvPicPr>
        <p:blipFill>
          <a:blip r:embed="rId2" cstate="print"/>
          <a:srcRect/>
          <a:stretch>
            <a:fillRect/>
          </a:stretch>
        </p:blipFill>
        <p:spPr bwMode="auto">
          <a:xfrm>
            <a:off x="0" y="1285860"/>
            <a:ext cx="3527893" cy="2643206"/>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2285984" y="3744892"/>
            <a:ext cx="4595801" cy="3113108"/>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4714876" y="1285860"/>
            <a:ext cx="3714776" cy="272346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-А еще я знаю, какая птица самая большая и самая маленькая:</a:t>
            </a:r>
            <a:endParaRPr lang="ru-RU" sz="1600" dirty="0"/>
          </a:p>
        </p:txBody>
      </p:sp>
      <p:sp>
        <p:nvSpPr>
          <p:cNvPr id="3" name="Текст 2"/>
          <p:cNvSpPr>
            <a:spLocks noGrp="1"/>
          </p:cNvSpPr>
          <p:nvPr>
            <p:ph type="body" idx="1"/>
          </p:nvPr>
        </p:nvSpPr>
        <p:spPr>
          <a:xfrm>
            <a:off x="428596" y="1357298"/>
            <a:ext cx="4068792" cy="428627"/>
          </a:xfrm>
        </p:spPr>
        <p:txBody>
          <a:bodyPr>
            <a:noAutofit/>
          </a:bodyPr>
          <a:lstStyle/>
          <a:p>
            <a:r>
              <a:rPr lang="ru-RU" sz="1600" dirty="0" smtClean="0"/>
              <a:t>Самой большой птицей на планете сейчас является</a:t>
            </a:r>
            <a:r>
              <a:rPr lang="ru-RU" sz="1600" b="0" dirty="0" smtClean="0"/>
              <a:t> африканский страус – его рост достигает 2,7 м, а вес – 175 кг.</a:t>
            </a:r>
            <a:endParaRPr lang="ru-RU" sz="1600" dirty="0"/>
          </a:p>
        </p:txBody>
      </p:sp>
      <p:pic>
        <p:nvPicPr>
          <p:cNvPr id="7" name="Содержимое 6" descr="521769303.jpg"/>
          <p:cNvPicPr>
            <a:picLocks noGrp="1" noChangeAspect="1"/>
          </p:cNvPicPr>
          <p:nvPr>
            <p:ph sz="half" idx="2"/>
          </p:nvPr>
        </p:nvPicPr>
        <p:blipFill>
          <a:blip r:embed="rId2" cstate="print"/>
          <a:stretch>
            <a:fillRect/>
          </a:stretch>
        </p:blipFill>
        <p:spPr>
          <a:xfrm>
            <a:off x="1048544" y="2193925"/>
            <a:ext cx="2857500" cy="3810000"/>
          </a:xfrm>
        </p:spPr>
      </p:pic>
      <p:sp>
        <p:nvSpPr>
          <p:cNvPr id="5" name="Текст 4"/>
          <p:cNvSpPr>
            <a:spLocks noGrp="1"/>
          </p:cNvSpPr>
          <p:nvPr>
            <p:ph type="body" sz="quarter" idx="3"/>
          </p:nvPr>
        </p:nvSpPr>
        <p:spPr>
          <a:xfrm>
            <a:off x="4643438" y="1000108"/>
            <a:ext cx="4041775" cy="785817"/>
          </a:xfrm>
        </p:spPr>
        <p:txBody>
          <a:bodyPr>
            <a:noAutofit/>
          </a:bodyPr>
          <a:lstStyle/>
          <a:p>
            <a:r>
              <a:rPr lang="ru-RU" sz="1600" dirty="0" smtClean="0"/>
              <a:t>Самая маленькая птица</a:t>
            </a:r>
            <a:r>
              <a:rPr lang="ru-RU" sz="1600" b="0" dirty="0" smtClean="0"/>
              <a:t>– колибри-пчелка, птичка, уступающая размерами многим насекомым. Ее длина всего 5,7 см, вес 1,6 г.</a:t>
            </a:r>
            <a:endParaRPr lang="ru-RU" sz="1600" dirty="0"/>
          </a:p>
        </p:txBody>
      </p:sp>
      <p:pic>
        <p:nvPicPr>
          <p:cNvPr id="8" name="Содержимое 7" descr="20090507-b_742.jpg"/>
          <p:cNvPicPr>
            <a:picLocks noGrp="1" noChangeAspect="1"/>
          </p:cNvPicPr>
          <p:nvPr>
            <p:ph sz="quarter" idx="4"/>
          </p:nvPr>
        </p:nvPicPr>
        <p:blipFill>
          <a:blip r:embed="rId3" cstate="print"/>
          <a:stretch>
            <a:fillRect/>
          </a:stretch>
        </p:blipFill>
        <p:spPr>
          <a:xfrm>
            <a:off x="5286692" y="2706529"/>
            <a:ext cx="2758440" cy="288798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285720" y="1"/>
            <a:ext cx="8172480" cy="1071545"/>
          </a:xfrm>
        </p:spPr>
        <p:txBody>
          <a:bodyPr>
            <a:normAutofit fontScale="90000"/>
          </a:bodyPr>
          <a:lstStyle/>
          <a:p>
            <a:r>
              <a:rPr lang="ru-RU" sz="2000" dirty="0" smtClean="0"/>
              <a:t>-Бабушка, а ты  знаешь, зачем нам вообще нужны птицы?</a:t>
            </a:r>
            <a:br>
              <a:rPr lang="ru-RU" sz="2000" dirty="0" smtClean="0"/>
            </a:br>
            <a:r>
              <a:rPr lang="ru-RU" sz="2000" dirty="0" smtClean="0"/>
              <a:t>-Конечно знаю, дед. Наша курочка же яички нам несёт. Вот какая молодец!</a:t>
            </a:r>
            <a:br>
              <a:rPr lang="ru-RU" sz="2000" dirty="0" smtClean="0"/>
            </a:br>
            <a:r>
              <a:rPr lang="ru-RU" sz="1800" dirty="0" smtClean="0">
                <a:solidFill>
                  <a:srgbClr val="FF0000"/>
                </a:solidFill>
              </a:rPr>
              <a:t/>
            </a:r>
            <a:br>
              <a:rPr lang="ru-RU" sz="1800" dirty="0" smtClean="0">
                <a:solidFill>
                  <a:srgbClr val="FF0000"/>
                </a:solidFill>
              </a:rPr>
            </a:br>
            <a:endParaRPr lang="ru-RU" sz="1800" dirty="0">
              <a:solidFill>
                <a:srgbClr val="FF0000"/>
              </a:solidFill>
            </a:endParaRPr>
          </a:p>
        </p:txBody>
      </p:sp>
      <p:sp>
        <p:nvSpPr>
          <p:cNvPr id="8" name="Подзаголовок 7"/>
          <p:cNvSpPr>
            <a:spLocks noGrp="1"/>
          </p:cNvSpPr>
          <p:nvPr>
            <p:ph type="subTitle" idx="1"/>
          </p:nvPr>
        </p:nvSpPr>
        <p:spPr/>
        <p:txBody>
          <a:bodyPr/>
          <a:lstStyle/>
          <a:p>
            <a:endParaRPr lang="ru-RU" dirty="0"/>
          </a:p>
        </p:txBody>
      </p:sp>
      <p:sp>
        <p:nvSpPr>
          <p:cNvPr id="9" name="Прямоугольник 8"/>
          <p:cNvSpPr/>
          <p:nvPr/>
        </p:nvSpPr>
        <p:spPr>
          <a:xfrm>
            <a:off x="0" y="571481"/>
            <a:ext cx="9144000" cy="2800767"/>
          </a:xfrm>
          <a:prstGeom prst="rect">
            <a:avLst/>
          </a:prstGeom>
        </p:spPr>
        <p:txBody>
          <a:bodyPr wrap="square">
            <a:spAutoFit/>
          </a:bodyPr>
          <a:lstStyle/>
          <a:p>
            <a:r>
              <a:rPr lang="ru-RU" sz="1600" dirty="0" smtClean="0">
                <a:solidFill>
                  <a:schemeClr val="tx1">
                    <a:lumMod val="95000"/>
                    <a:lumOff val="5000"/>
                  </a:schemeClr>
                </a:solidFill>
              </a:rPr>
              <a:t>Роль птиц в природе весьма значительна благодаря разнообразию их деятельности и очень большой численности. Подсчитано, что на земном шаре живет около 100 млрд.птиц. Все они поедают большое количество растительной и животной пищи, оказывая этим существенное влияние на живую природу. Особенно велико значение птиц в регулировании численности насекомых и мелких грызунов. Подчас птицы сами служат пищей другим животным. Таким образом, птицы являются важным звеном в цепях питания живых организмов</a:t>
            </a:r>
            <a:r>
              <a:rPr lang="ru-RU" sz="1600" dirty="0" smtClean="0">
                <a:solidFill>
                  <a:srgbClr val="FFFF00"/>
                </a:solidFill>
              </a:rPr>
              <a:t>.</a:t>
            </a:r>
          </a:p>
          <a:p>
            <a:endParaRPr lang="ru-RU" sz="1600" dirty="0" smtClean="0">
              <a:solidFill>
                <a:srgbClr val="FFFF00"/>
              </a:solidFill>
            </a:endParaRPr>
          </a:p>
          <a:p>
            <a:endParaRPr lang="ru-RU" sz="1600" dirty="0" smtClean="0">
              <a:solidFill>
                <a:srgbClr val="FFFF00"/>
              </a:solidFill>
            </a:endParaRPr>
          </a:p>
          <a:p>
            <a:endParaRPr lang="ru-RU" sz="1600" dirty="0" smtClean="0">
              <a:solidFill>
                <a:srgbClr val="FFFF00"/>
              </a:solidFill>
            </a:endParaRPr>
          </a:p>
          <a:p>
            <a:endParaRPr lang="ru-RU" sz="1600" dirty="0" smtClean="0">
              <a:solidFill>
                <a:srgbClr val="FFFF00"/>
              </a:solidFill>
            </a:endParaRPr>
          </a:p>
          <a:p>
            <a:endParaRPr lang="ru-RU" sz="1600" dirty="0">
              <a:solidFill>
                <a:srgbClr val="FFFF00"/>
              </a:solidFill>
            </a:endParaRPr>
          </a:p>
        </p:txBody>
      </p:sp>
      <p:sp>
        <p:nvSpPr>
          <p:cNvPr id="10" name="Прямоугольник 9"/>
          <p:cNvSpPr/>
          <p:nvPr/>
        </p:nvSpPr>
        <p:spPr>
          <a:xfrm>
            <a:off x="142844" y="2143116"/>
            <a:ext cx="8643998" cy="1077218"/>
          </a:xfrm>
          <a:prstGeom prst="rect">
            <a:avLst/>
          </a:prstGeom>
        </p:spPr>
        <p:txBody>
          <a:bodyPr wrap="square">
            <a:spAutoFit/>
          </a:bodyPr>
          <a:lstStyle/>
          <a:p>
            <a:r>
              <a:rPr lang="ru-RU" sz="1600" dirty="0" smtClean="0"/>
              <a:t>Значение птиц для человека зависит, главным образом, от той роли, которую они играют в природе. Все насекомоядные птицы считаются полезными, так как они истребляют насекомых, в первую очередь различных массовых вредителей культурных и ценных дикорастущих растений. Поэтому так важно охранять птиц и привлекать их на поля, огороды, в сады.</a:t>
            </a:r>
            <a:endParaRPr lang="ru-RU" sz="1600" dirty="0"/>
          </a:p>
        </p:txBody>
      </p:sp>
      <p:pic>
        <p:nvPicPr>
          <p:cNvPr id="23554" name="Picture 2" descr="http://cs10351.vkontakte.ru/u136153955/147911422/z_34a5be99.jpg"/>
          <p:cNvPicPr>
            <a:picLocks noChangeAspect="1" noChangeArrowheads="1"/>
          </p:cNvPicPr>
          <p:nvPr/>
        </p:nvPicPr>
        <p:blipFill>
          <a:blip r:embed="rId2" cstate="print"/>
          <a:srcRect/>
          <a:stretch>
            <a:fillRect/>
          </a:stretch>
        </p:blipFill>
        <p:spPr bwMode="auto">
          <a:xfrm>
            <a:off x="285720" y="3571876"/>
            <a:ext cx="8572528" cy="30439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381</Words>
  <Application>Microsoft Office PowerPoint</Application>
  <PresentationFormat>Экран (4:3)</PresentationFormat>
  <Paragraphs>20</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Сказка «Курочка Ряба». От создателя 6 «А» класса школы №34.   Жили-были дед да баба. Была у них курочка ряба. Снесла курочка яичко, не простое - золотое. Дед бил, бил - не разбил. Баба била, била - не разбила. Мышка бежала, хвостиком задела, яичко упало и разбилось. Дед плачет, баба плачет, а курочка кудахчет: - Кудах-тах-тах! Кудах-тах-тах! Не плачь, дед, не плачь, баба!  Снесу вам  яичко другое, не простое, а волшебное- «МАШИНУ ВРЕМЕНИ»! </vt:lpstr>
      <vt:lpstr>И оказались  дед с бабой аж в мезозойской эре, юрском периоде (150 миллионов лет назад), во времена первых  древнейших предшественников птиц .  </vt:lpstr>
      <vt:lpstr>Вокруг них планировало с ветки на ветку странное существо под названием археоптерикс. Он был величиной с сороку и в большей степени, чем современные птицы, похож на рептилий. Бабушка с дедом  так и ахнули… Передние конечности представляли собою крылья, на концах которых находилось по три длинных пальца с когтями. Яичко, которое снесла курочка Ряба, оказалось действительно не простым. Старики поверить своим глазам не могли, только успевали глядеть по сторонам. -Дед, где это мы с тобой? -Не знаю, не знаю….Это всё яйцо курочки Рябы нас с тобой сюда отправило. </vt:lpstr>
      <vt:lpstr> -Гляди, бабушка, где это мы с тобой опять очутились? -Ох, дед, откуда же мне знать, куда нас с тобой опять отправила машина времени? После небольшой остановки в  юрском периоде, машина времени опять начала работать, и тогда дед с бабой оказались в конце мезозойской эры- меловом периоде (где-то 70-80 млн. лет назад).  В это время появляются  первые настоящие птицы-ихтиорнисы и гесперорнисы.  Древние птицы, ихтиорнисы, населяли побережье современной Северной Америки, питались  рыбой , имели   зубы и хорошо летали,  в отличие от гесперорнисов.     </vt:lpstr>
      <vt:lpstr>Пока дед с бабой горевали, как же им попасть домой, машина времени начала своё движение по ленте эволюции птиц. Спустя время,  они попали  уже в нашу кайнозойскую эру, палеогеновый  период ( где-то 65 млн. лет назад), когда количество видов птиц стало быстро увеличиваться. Этим периодом датируются древнейшие ископаемые пингвины, гагары, бакланы, утки, ястреба, журавли, совы и некоторые певчие.  Кроме предков современных видов в этом периоде появилось несколько огромных нелетающих птиц. Одной из них была диатрима, ростом 1,8–2,1 м, с массивными ногами, мощным клювом и очень маленькими, недоразвитыми крыльями. Гигантская птица, похожая на страуса, моа, обитавшая на островах Новой Зеландии предположительно до начала ХIХ века, имела, вероятно, еще больший рост - 3,7 м, а весила около 230 кг.   </vt:lpstr>
      <vt:lpstr>Но вот, машина времени остановила свой мотор и произвела конечную остановку в кайнозойской эре, четвертичном периоде. Это время, в котором мы с вами живем. Время огромного разнообразия птиц, живущих по всей  территории нашей планеты. На сегодняшний день на Земле их обитает более 9792 различных видов. Птицы населяют все экосистемы Земного шара от Арктики до Антарктики. Наука, изучающая птиц, называется орнитология.  Учёные делят птиц по местам обитания, например: в лесу, на открытых пространствах, водоёмах, их побережьях, болотах.</vt:lpstr>
      <vt:lpstr>-Бабушка, а что ты знаешь  про птиц? -Дед, мало знаю…мало. -А я вот знаю, что птицы бывают: зерноядные, хищные и всеядные. -Ничего себе, откуда же ты всё это знаешь? -На чердаке книга лежала, мышь не доела, вот и решил почитать. </vt:lpstr>
      <vt:lpstr>-А еще я знаю, какая птица самая большая и самая маленькая:</vt:lpstr>
      <vt:lpstr>-Бабушка, а ты  знаешь, зачем нам вообще нужны птицы? -Конечно знаю, дед. Наша курочка же яички нам несёт. Вот какая молодец!  </vt:lpstr>
      <vt:lpstr>-Да, дед, вот это путешествие мы с тобой совершили! -Много нового узнали, бабушка. -Пора нам с тобой домой возвращаться, курочка уже заждалась, наверное. -Ну пойдём, пойдём. А Вы, ребята, берегите птиц. Они животные полезные,  беззащитные, беречь их надо.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Сказка «Курочка Ряба». От создателя 6»А» класса школы №34.   Жили-были дед да баба. Была у них курочка ряба. Снесла курочка яичко, не простое - золотое. Дед бил, бил - не разбил. Баба била, била - не разбила. Мышка бежала, хвостиком задела, яичко упало и разбилось. Дед плачет, баба плачет, а курочка кудахчет: - Кудах-тах-тах! Кудах-тах-тах! Не плачь, дед, не плачь, баба!  Снесу вам  яичко другое, не простое, А МАШИНУ ВРЕМЕНИ! </dc:title>
  <dc:creator>User</dc:creator>
  <cp:lastModifiedBy>User</cp:lastModifiedBy>
  <cp:revision>37</cp:revision>
  <dcterms:created xsi:type="dcterms:W3CDTF">2013-03-16T07:08:41Z</dcterms:created>
  <dcterms:modified xsi:type="dcterms:W3CDTF">2013-03-22T17:33:20Z</dcterms:modified>
</cp:coreProperties>
</file>