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3" r:id="rId7"/>
    <p:sldId id="265" r:id="rId8"/>
    <p:sldId id="266" r:id="rId9"/>
    <p:sldId id="267" r:id="rId10"/>
    <p:sldId id="269" r:id="rId11"/>
    <p:sldId id="270" r:id="rId12"/>
    <p:sldId id="271" r:id="rId13"/>
    <p:sldId id="273" r:id="rId14"/>
    <p:sldId id="276" r:id="rId15"/>
    <p:sldId id="275" r:id="rId16"/>
    <p:sldId id="277" r:id="rId17"/>
    <p:sldId id="278" r:id="rId18"/>
    <p:sldId id="279" r:id="rId19"/>
    <p:sldId id="272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98696" autoAdjust="0"/>
  </p:normalViewPr>
  <p:slideViewPr>
    <p:cSldViewPr>
      <p:cViewPr varScale="1">
        <p:scale>
          <a:sx n="90" d="100"/>
          <a:sy n="90" d="100"/>
        </p:scale>
        <p:origin x="-10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9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altLang="zh-CN" smtClean="0"/>
              <a:t>Образец подзаголовка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92CD28-D220-4CDC-AE08-3CF59A827FAB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56DBE-C5FC-4D62-BCEA-4344B2D6A3DE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7C4BA3D-42FF-4959-974C-E09A38DA92BC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2D6F07-66CB-4B5A-8DC0-054CD133382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3810A-B8C7-4973-B695-5C4FDEBC3ED9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EDE71-74F6-478C-BF22-FD9F2141C842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19A0A6-F93A-4637-BC62-AF3822ABF98A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C435F-9464-4220-B212-7774758332A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391647-8A12-4927-A326-A0730DB40C44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C6C81-48BC-4163-B5B4-FE6E629BE3B0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6C15FC-0C0B-439C-B9C3-A03B0F70B0D6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ED9DBD-6160-467A-93CD-85BB83FCABDB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39DE45-9D55-405F-8997-770CC96EA3A3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D34EB-049D-4579-873D-B19A9575B4CA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814379-A431-4C97-99D7-9DAC4EBD2A1E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CF5B2-6E84-4362-9A4B-4EB21B99ADD5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A3BC2-C336-402A-A568-865152D54360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C277D-B662-4C77-8347-A2E1D96EE28C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155287-10B6-4EEA-A1BC-2A06C525CB1B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5C71B-AC84-4721-ACA5-5E379FE8B838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altLang="zh-CN" smtClean="0"/>
              <a:t>Образец заголовка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zh-CN" noProof="0" smtClean="0"/>
              <a:t>Вставка рисунка</a:t>
            </a:r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altLang="zh-CN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A56C23-5EAF-4662-8025-173CAED2B3F3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206DD-D0E9-48F0-8718-7E2E5084D4BF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заголовка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00C99FE1-5503-43B7-8D00-22782EF8EEEF}" type="datetimeFigureOut">
              <a:rPr lang="zh-CN" altLang="en-US"/>
              <a:pPr/>
              <a:t>2014/12/29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D1B20096-2FF7-4B86-8C83-710A10F21E37}" type="slidenum">
              <a:rPr lang="zh-CN" altLang="en-US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760413" y="476250"/>
            <a:ext cx="7772400" cy="2592710"/>
          </a:xfrm>
        </p:spPr>
        <p:txBody>
          <a:bodyPr/>
          <a:lstStyle/>
          <a:p>
            <a:r>
              <a:rPr lang="ru-RU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Наш весёлый </a:t>
            </a:r>
            <a:r>
              <a:rPr lang="ru-RU" sz="72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хеллоуин</a:t>
            </a:r>
            <a: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zh-CN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356992"/>
            <a:ext cx="7520880" cy="936104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77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 а класс</a:t>
            </a:r>
          </a:p>
          <a:p>
            <a:endParaRPr lang="zh-CN" altLang="en-US" dirty="0" smtClean="0">
              <a:solidFill>
                <a:srgbClr val="E46C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52028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C00000"/>
                </a:solidFill>
              </a:rPr>
              <a:t>4</a:t>
            </a:r>
            <a:r>
              <a:rPr lang="ru-RU" sz="2400" dirty="0" smtClean="0"/>
              <a:t>.</a:t>
            </a:r>
            <a:r>
              <a:rPr lang="ru-RU" sz="2400" b="1" dirty="0" smtClean="0"/>
              <a:t>Происхождение слова «Хэллоуин»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r>
              <a:rPr lang="ru-RU" sz="1800" dirty="0" smtClean="0"/>
              <a:t>Слово «Хэллоуин» произошло от английского «</a:t>
            </a:r>
            <a:r>
              <a:rPr lang="ru-RU" sz="1800" dirty="0" err="1" smtClean="0"/>
              <a:t>the</a:t>
            </a:r>
            <a:r>
              <a:rPr lang="ru-RU" sz="1800" dirty="0" smtClean="0"/>
              <a:t> </a:t>
            </a:r>
            <a:r>
              <a:rPr lang="ru-RU" sz="1800" dirty="0" err="1" smtClean="0"/>
              <a:t>Eve</a:t>
            </a:r>
            <a:r>
              <a:rPr lang="ru-RU" sz="1800" dirty="0" smtClean="0"/>
              <a:t> </a:t>
            </a:r>
            <a:r>
              <a:rPr lang="ru-RU" sz="1800" dirty="0" err="1" smtClean="0"/>
              <a:t>of</a:t>
            </a:r>
            <a:r>
              <a:rPr lang="ru-RU" sz="1800" dirty="0" smtClean="0"/>
              <a:t> </a:t>
            </a:r>
            <a:r>
              <a:rPr lang="ru-RU" sz="1800" dirty="0" err="1" smtClean="0"/>
              <a:t>All</a:t>
            </a:r>
            <a:r>
              <a:rPr lang="ru-RU" sz="1800" dirty="0" smtClean="0"/>
              <a:t> </a:t>
            </a:r>
            <a:r>
              <a:rPr lang="ru-RU" sz="1800" dirty="0" err="1" smtClean="0"/>
              <a:t>Hallows</a:t>
            </a:r>
            <a:r>
              <a:rPr lang="ru-RU" sz="1800" dirty="0" smtClean="0"/>
              <a:t>», что в переводе означает – Канун всех святых. Считалось, что в Хэллоуин духи людей, которые умерли в течение года, могут вернуться и найти себе тела для следующего года. В наше время для детей и молодёжи Хэллоуин – это возможность нарядиться в карнавальный костюм и весело провести время. </a:t>
            </a:r>
            <a:br>
              <a:rPr lang="ru-RU" sz="1800" dirty="0" smtClean="0"/>
            </a:br>
            <a:r>
              <a:rPr lang="ru-RU" altLang="zh-CN" sz="1100" dirty="0" smtClean="0"/>
              <a:t>.</a:t>
            </a:r>
            <a:endParaRPr lang="zh-CN" altLang="en-US" sz="11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3412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216024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800" dirty="0" smtClean="0"/>
              <a:t>Ребятам предлагается записать это слово на доске.</a:t>
            </a:r>
          </a:p>
          <a:p>
            <a:pPr>
              <a:buNone/>
            </a:pPr>
            <a:r>
              <a:rPr lang="ru-RU" sz="1800" dirty="0" smtClean="0"/>
              <a:t> Почти все делают ошибки.</a:t>
            </a:r>
            <a:endParaRPr lang="ru-RU" sz="1800" dirty="0"/>
          </a:p>
        </p:txBody>
      </p:sp>
      <p:pic>
        <p:nvPicPr>
          <p:cNvPr id="7" name="Picture 2" descr="C:\Users\User\Desktop\Хеллоуин\104___10\IMG_012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11760" y="2420888"/>
            <a:ext cx="4824536" cy="271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altLang="zh-C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Развлечения и игры на </a:t>
            </a:r>
            <a:r>
              <a:rPr lang="ru-RU" altLang="zh-CN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Хеллоуине</a:t>
            </a:r>
            <a:endParaRPr lang="zh-CN" altLang="en-US" sz="40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3412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980728"/>
            <a:ext cx="6347048" cy="5145435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1. Страшные истории на Хэллоуин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Многие дети любят страшные истории, которые как нельзя кстати подходят под этот праздник.  Можно усилить эффект от обычной страшилки с помощью предметов: очищенного помидора, отваренных спагетти и двух очищенных виноградин круглой формы. Детям рассказывают страшную историю про какого-либо монстра, которая заканчивается его гибелью, и предлагают с завязанными глазами потрогать его сердце (помидор), глаза (виноград).</a:t>
            </a:r>
          </a:p>
          <a:p>
            <a:endParaRPr lang="ru-RU" dirty="0"/>
          </a:p>
        </p:txBody>
      </p:sp>
      <p:pic>
        <p:nvPicPr>
          <p:cNvPr id="9" name="Picture 2" descr="C:\Users\User\Desktop\Хеллоуин\104___10\IMG_01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861048"/>
            <a:ext cx="4906888" cy="2760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User\Desktop\Хеллоуин\104___10\IMG_013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815801">
            <a:off x="5821157" y="3110117"/>
            <a:ext cx="3253137" cy="25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72208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2. Конкурсная программа на Хэллоуин.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Вместо распространённого конкурса на лучший костюм можно предложить школьникам написать некоторую предысторию своего персонажа, а потом зачитать её перед классом. Такой конкурс очень развеселил ребят, а победителю вручили приз: декоративную свечу.</a:t>
            </a:r>
            <a:br>
              <a:rPr lang="ru-RU" sz="1600" dirty="0" smtClean="0"/>
            </a:br>
            <a:endParaRPr lang="zh-CN" altLang="en-US" sz="1600" dirty="0" smtClean="0"/>
          </a:p>
        </p:txBody>
      </p:sp>
      <p:pic>
        <p:nvPicPr>
          <p:cNvPr id="3077" name="Picture 5" descr="C:\Users\User\Desktop\Хеллоуин\104___10\IMG_01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588691" y="2829051"/>
            <a:ext cx="4471715" cy="29353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8" name="Picture 6" descr="C:\Users\User\Desktop\Хеллоуин\104___10\IMG_012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6120160" y="2096864"/>
            <a:ext cx="3250703" cy="2314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2" descr="C:\Users\User\Desktop\Хеллоуин\104___10\IMG_012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067944" y="1686908"/>
            <a:ext cx="2088232" cy="47992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5796136" cy="1872208"/>
          </a:xfrm>
        </p:spPr>
        <p:txBody>
          <a:bodyPr>
            <a:normAutofit/>
          </a:bodyPr>
          <a:lstStyle/>
          <a:p>
            <a:r>
              <a:rPr lang="ru-RU" altLang="zh-CN" sz="2800" b="1" i="1" dirty="0" smtClean="0">
                <a:solidFill>
                  <a:srgbClr val="C00000"/>
                </a:solidFill>
              </a:rPr>
              <a:t>Вот они наши маги, ведьмы и кикиморы.</a:t>
            </a:r>
            <a:endParaRPr lang="zh-CN" altLang="en-US" sz="2800" b="1" i="1" dirty="0" smtClean="0">
              <a:solidFill>
                <a:srgbClr val="C00000"/>
              </a:solidFill>
            </a:endParaRPr>
          </a:p>
        </p:txBody>
      </p:sp>
      <p:pic>
        <p:nvPicPr>
          <p:cNvPr id="5123" name="Picture 3" descr="C:\Users\User\Desktop\Хеллоуин\104___10\IMG_01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1772816"/>
            <a:ext cx="3168352" cy="4525963"/>
          </a:xfrm>
          <a:prstGeom prst="rect">
            <a:avLst/>
          </a:prstGeom>
          <a:noFill/>
        </p:spPr>
      </p:pic>
      <p:pic>
        <p:nvPicPr>
          <p:cNvPr id="5124" name="Picture 4" descr="C:\Users\User\Desktop\Хеллоуин\104___10\IMG_013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 rot="5400000">
            <a:off x="4936040" y="1120744"/>
            <a:ext cx="4816536" cy="2952328"/>
          </a:xfrm>
          <a:prstGeom prst="rect">
            <a:avLst/>
          </a:prstGeom>
          <a:noFill/>
        </p:spPr>
      </p:pic>
      <p:pic>
        <p:nvPicPr>
          <p:cNvPr id="11" name="Picture 2" descr="C:\Users\User\Desktop\Хеллоуин\104___10\IMG_013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2555776" y="3185592"/>
            <a:ext cx="468052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72208"/>
          </a:xfrm>
        </p:spPr>
        <p:txBody>
          <a:bodyPr>
            <a:normAutofit/>
          </a:bodyPr>
          <a:lstStyle/>
          <a:p>
            <a:endParaRPr lang="zh-CN" altLang="en-US" sz="16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3412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User\Desktop\Хеллоуин\104___10\IMG_01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63888" y="0"/>
            <a:ext cx="5184576" cy="339710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 descr="C:\Users\User\Desktop\Хеллоуин\104___10\IMG_015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91472" y="2897560"/>
            <a:ext cx="4752528" cy="39604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 descr="C:\Users\User\Desktop\Хеллоуин\104___10\IMG_0119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 rot="5737076">
            <a:off x="-1177978" y="1804761"/>
            <a:ext cx="6183318" cy="36004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72208"/>
          </a:xfrm>
        </p:spPr>
        <p:txBody>
          <a:bodyPr>
            <a:normAutofit/>
          </a:bodyPr>
          <a:lstStyle/>
          <a:p>
            <a:endParaRPr lang="zh-CN" altLang="en-US" sz="1600" dirty="0" smtClean="0"/>
          </a:p>
        </p:txBody>
      </p:sp>
      <p:pic>
        <p:nvPicPr>
          <p:cNvPr id="5" name="Picture 4" descr="C:\Users\User\Desktop\Хеллоуин\104___10\IMG_01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1838490" y="2134633"/>
            <a:ext cx="6741368" cy="2705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User\Desktop\Хеллоуин\104___10\IMG_012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267744" y="0"/>
            <a:ext cx="5504612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Picture 2" descr="C:\Users\User\Desktop\Хеллоуин\104___10\IMG_012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4036625" y="2074153"/>
            <a:ext cx="654335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29600" cy="2736304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3. Игра в страшные сказки на Хэллоуин в школе.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Игра в страшные сказки – хороший способ для применения своей фантазии. Заранее заготавливается стопка с карточками, где написаны начала фраз для страшных историй: «В тишине раздался крик и…», «Дверь со скрипом отворилась и за ней…», «Тёмной глубокой ночью человек…» и т. п. Каждый ученик выбирает карточку. Один из них начинает историю с фразы, которую он прочитал, через заранее установленное время, следующий ученик продолжает игру, начиная с последнего предложения предыдущего и своей фразы, и так пока не кончатся все карточки или не придёт время для логической развязки.</a:t>
            </a:r>
            <a:br>
              <a:rPr lang="ru-RU" sz="1800" dirty="0" smtClean="0"/>
            </a:br>
            <a:r>
              <a:rPr lang="ru-RU" sz="1800" dirty="0" smtClean="0"/>
              <a:t> </a:t>
            </a:r>
            <a:br>
              <a:rPr lang="ru-RU" sz="1800" dirty="0" smtClean="0"/>
            </a:br>
            <a:endParaRPr lang="zh-CN" altLang="en-US" sz="18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3412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User\Desktop\Хеллоуин\104___10\IMG_01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3140968"/>
            <a:ext cx="6330245" cy="3560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872208"/>
          </a:xfrm>
        </p:spPr>
        <p:txBody>
          <a:bodyPr>
            <a:normAutofit/>
          </a:bodyPr>
          <a:lstStyle/>
          <a:p>
            <a:endParaRPr lang="zh-CN" altLang="en-US" sz="1600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3412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Хеллоуин\104___10\IMG_01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260648"/>
            <a:ext cx="8046156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88032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4. Игра «Угадай что» на Хэллоуин в школе.</a:t>
            </a:r>
            <a:br>
              <a:rPr lang="ru-RU" sz="1600" b="1" dirty="0" smtClean="0"/>
            </a:br>
            <a:r>
              <a:rPr lang="ru-RU" sz="1600" b="1" dirty="0" smtClean="0"/>
              <a:t>Игра «Угадай что» позволит школьникам показать свою находчивость и смекалку. Для этой игры понадобятся карточки, на которых написаны слова тематики праздника: монстр, летучая мышь, ведьма, паутина и т.  д. Школьники делятся на две команды, один участник от каждой команды должен взять карточку и нарисовать предмет, который написан на карточке. Сложность заключатся в том, что нельзя рисовать само слово, то есть, если на карточке написано «паук»,  ученик не имеет права рисовать паука, но он может нарисовать паутину и использовать стрелочку, чтобы его команда догадалась. Если одна из команд так и не смогла угадать загаданное слово, это может попытаться сделать команда соперников. Командам присуждается по одному очку за каждый правильный ответ.</a:t>
            </a:r>
            <a:br>
              <a:rPr lang="ru-RU" sz="1600" b="1" dirty="0" smtClean="0"/>
            </a:br>
            <a:r>
              <a:rPr lang="ru-RU" sz="1600" b="1" dirty="0" smtClean="0"/>
              <a:t> </a:t>
            </a:r>
            <a:br>
              <a:rPr lang="ru-RU" sz="1600" b="1" dirty="0" smtClean="0"/>
            </a:br>
            <a:endParaRPr lang="zh-CN" altLang="en-US" sz="1600" b="1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0" y="1600201"/>
            <a:ext cx="4114800" cy="34129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User\Desktop\Хеллоуин\104___10\IMG_01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708920"/>
            <a:ext cx="6835598" cy="3845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 праздник закончился вручением призов и просмотром мультфильмов о монстрах и вампирах.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2050" name="Picture 2" descr="C:\Users\User\Desktop\Хеллоуин\104___10\IMG_0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340768"/>
            <a:ext cx="8046156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zh-CN" dirty="0" smtClean="0">
                <a:solidFill>
                  <a:srgbClr val="E46C0A"/>
                </a:solidFill>
              </a:rPr>
              <a:t>Организация праздника</a:t>
            </a:r>
            <a:endParaRPr lang="zh-CN" altLang="en-US" dirty="0" smtClean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altLang="zh-CN" sz="2400" dirty="0" smtClean="0">
                <a:solidFill>
                  <a:srgbClr val="E46C0A"/>
                </a:solidFill>
              </a:rPr>
              <a:t>1.</a:t>
            </a:r>
            <a:r>
              <a:rPr lang="ru-RU" sz="2400" b="1" dirty="0" smtClean="0"/>
              <a:t> Украшение класса к Хэллоуину.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     Такой праздник невозможно провести без украшения кабинета различными призраками, ведьмами, летучими мышами.</a:t>
            </a:r>
            <a:endParaRPr lang="zh-CN" altLang="en-US" sz="2400" dirty="0" smtClean="0">
              <a:solidFill>
                <a:srgbClr val="E46C0A"/>
              </a:solidFill>
            </a:endParaRPr>
          </a:p>
        </p:txBody>
      </p:sp>
      <p:pic>
        <p:nvPicPr>
          <p:cNvPr id="5" name="Picture 2" descr="C:\Users\User\Desktop\Хеллоуин\104___10\IMG_0104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48922" y="4106209"/>
            <a:ext cx="3591098" cy="2019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User\Desktop\Хеллоуин\104___10\IMG_011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4048" y="3140968"/>
            <a:ext cx="2592288" cy="231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6896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E46C0A"/>
                </a:solidFill>
              </a:rPr>
              <a:t>2.</a:t>
            </a:r>
            <a:r>
              <a:rPr lang="ru-RU" sz="2400" b="1" dirty="0" smtClean="0"/>
              <a:t>Создание костюмов к Хэллоуину.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Пусть каждый школьник сам решит, кем он хочет быть на Хэллоуин, подготовит себе костюм, грим и реквизит.</a:t>
            </a:r>
            <a:br>
              <a:rPr lang="ru-RU" sz="2400" dirty="0" smtClean="0"/>
            </a:br>
            <a:endParaRPr lang="zh-CN" altLang="en-US" sz="2400" dirty="0" smtClean="0">
              <a:solidFill>
                <a:srgbClr val="E46C0A"/>
              </a:solidFill>
            </a:endParaRPr>
          </a:p>
        </p:txBody>
      </p:sp>
      <p:pic>
        <p:nvPicPr>
          <p:cNvPr id="6" name="Picture 3" descr="C:\Users\User\Desktop\Хеллоуин\104___10\IMG_01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39952" y="2204864"/>
            <a:ext cx="4864540" cy="2736304"/>
          </a:xfrm>
          <a:prstGeom prst="rect">
            <a:avLst/>
          </a:prstGeom>
          <a:noFill/>
        </p:spPr>
      </p:pic>
      <p:pic>
        <p:nvPicPr>
          <p:cNvPr id="7" name="Picture 2" descr="C:\Users\User\Desktop\Хеллоуин\104___10\IMG_01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79512" y="3573016"/>
            <a:ext cx="3797403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zh-CN" altLang="en-US" dirty="0" smtClean="0">
              <a:solidFill>
                <a:srgbClr val="E46C0A"/>
              </a:solidFill>
            </a:endParaRPr>
          </a:p>
        </p:txBody>
      </p:sp>
      <p:pic>
        <p:nvPicPr>
          <p:cNvPr id="6149" name="Picture 5" descr="C:\Users\User\Desktop\Хеллоуин\104___10\IMG_01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6189" y="1556792"/>
            <a:ext cx="8064895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altLang="zh-CN" sz="4000" dirty="0" smtClean="0">
                <a:solidFill>
                  <a:srgbClr val="E46C0A"/>
                </a:solidFill>
              </a:rPr>
              <a:t>3.</a:t>
            </a:r>
            <a:r>
              <a:rPr lang="ru-RU" altLang="zh-CN" sz="4000" dirty="0" smtClean="0"/>
              <a:t>Маски делали сами</a:t>
            </a:r>
            <a:endParaRPr lang="zh-CN" altLang="en-US" sz="40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650101" y="5445224"/>
            <a:ext cx="52180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образцы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2" descr="C:\Users\User\Desktop\Хеллоуин\104___10\IMG_01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210353"/>
            <a:ext cx="7272807" cy="409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zh-CN" altLang="en-US" sz="4000" dirty="0" smtClean="0"/>
          </a:p>
        </p:txBody>
      </p:sp>
      <p:pic>
        <p:nvPicPr>
          <p:cNvPr id="7171" name="Picture 3" descr="C:\Users\User\Desktop\Хеллоуин\104___10\IMG_01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4293096"/>
            <a:ext cx="4311110" cy="2425000"/>
          </a:xfrm>
          <a:prstGeom prst="rect">
            <a:avLst/>
          </a:prstGeom>
          <a:noFill/>
        </p:spPr>
      </p:pic>
      <p:pic>
        <p:nvPicPr>
          <p:cNvPr id="9" name="Picture 2" descr="C:\Users\User\Desktop\Хеллоуин\104___10\IMG_010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1520" y="0"/>
            <a:ext cx="6399342" cy="359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Хеллоуин\104___10\IMG_016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rot="5400000">
            <a:off x="4827030" y="2597907"/>
            <a:ext cx="4896122" cy="324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zh-CN" altLang="en-US" sz="4000" dirty="0" smtClean="0"/>
          </a:p>
        </p:txBody>
      </p:sp>
      <p:pic>
        <p:nvPicPr>
          <p:cNvPr id="7" name="Picture 2" descr="C:\Users\User\Desktop\Хеллоуин\104___10\IMG_010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3501008"/>
            <a:ext cx="5463238" cy="3073072"/>
          </a:xfrm>
          <a:prstGeom prst="rect">
            <a:avLst/>
          </a:prstGeom>
          <a:noFill/>
        </p:spPr>
      </p:pic>
      <p:pic>
        <p:nvPicPr>
          <p:cNvPr id="5" name="Picture 2" descr="C:\Users\User\Desktop\Хеллоуин\104___10\IMG_011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131840" y="188640"/>
            <a:ext cx="5770562" cy="3245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altLang="zh-CN" sz="3200" dirty="0" smtClean="0">
                <a:solidFill>
                  <a:schemeClr val="accent2"/>
                </a:solidFill>
              </a:rPr>
              <a:t>3.</a:t>
            </a:r>
            <a:r>
              <a:rPr lang="ru-RU" altLang="zh-CN" sz="3200" dirty="0" smtClean="0"/>
              <a:t>Конкурс рисунков</a:t>
            </a:r>
            <a:br>
              <a:rPr lang="ru-RU" altLang="zh-CN" sz="3200" dirty="0" smtClean="0"/>
            </a:br>
            <a:r>
              <a:rPr lang="ru-RU" altLang="zh-CN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«весёлые страшилки»</a:t>
            </a:r>
            <a:endParaRPr lang="zh-CN" alt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Picture 2" descr="C:\Users\User\Desktop\Хеллоуин\104___10\IMG_015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612778" y="2667164"/>
            <a:ext cx="4794956" cy="2697163"/>
          </a:xfrm>
          <a:prstGeom prst="rect">
            <a:avLst/>
          </a:prstGeom>
          <a:noFill/>
        </p:spPr>
      </p:pic>
      <p:pic>
        <p:nvPicPr>
          <p:cNvPr id="8" name="Picture 2" descr="C:\Users\User\Desktop\Хеллоуин\104___10\IMG_015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08754" y="1268760"/>
            <a:ext cx="5535246" cy="311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zh-CN" altLang="en-US" sz="4000" dirty="0" smtClean="0"/>
          </a:p>
        </p:txBody>
      </p:sp>
      <p:pic>
        <p:nvPicPr>
          <p:cNvPr id="10243" name="Picture 3" descr="C:\Users\User\Desktop\Хеллоуин\104___10\IMG_01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-99373" y="827565"/>
            <a:ext cx="3150058" cy="2304256"/>
          </a:xfrm>
          <a:prstGeom prst="rect">
            <a:avLst/>
          </a:prstGeom>
          <a:noFill/>
        </p:spPr>
      </p:pic>
      <p:pic>
        <p:nvPicPr>
          <p:cNvPr id="7" name="Picture 3" descr="C:\Users\User\Desktop\Хеллоуин\104___10\IMG_0155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139952" y="260648"/>
            <a:ext cx="4402194" cy="3689251"/>
          </a:xfrm>
          <a:prstGeom prst="rect">
            <a:avLst/>
          </a:prstGeom>
          <a:noFill/>
        </p:spPr>
      </p:pic>
      <p:pic>
        <p:nvPicPr>
          <p:cNvPr id="8" name="Picture 4" descr="C:\Users\User\Desktop\Хеллоуин\104___10\IMG_015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48922" y="3903686"/>
            <a:ext cx="3951070" cy="222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lloween_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Halloween_01</Template>
  <TotalTime>185</TotalTime>
  <Words>140</Words>
  <Application>Microsoft Office PowerPoint</Application>
  <PresentationFormat>Экран (4:3)</PresentationFormat>
  <Paragraphs>22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Halloween_01</vt:lpstr>
      <vt:lpstr>Наш весёлый хеллоуин </vt:lpstr>
      <vt:lpstr>Организация праздника</vt:lpstr>
      <vt:lpstr>2.Создание костюмов к Хэллоуину. Пусть каждый школьник сам решит, кем он хочет быть на Хэллоуин, подготовит себе костюм, грим и реквизит. </vt:lpstr>
      <vt:lpstr>Слайд 4</vt:lpstr>
      <vt:lpstr>3.Маски делали сами</vt:lpstr>
      <vt:lpstr>Слайд 6</vt:lpstr>
      <vt:lpstr>Слайд 7</vt:lpstr>
      <vt:lpstr>3.Конкурс рисунков  «весёлые страшилки»</vt:lpstr>
      <vt:lpstr>Слайд 9</vt:lpstr>
      <vt:lpstr>4.Происхождение слова «Хэллоуин»   Слово «Хэллоуин» произошло от английского «the Eve of All Hallows», что в переводе означает – Канун всех святых. Считалось, что в Хэллоуин духи людей, которые умерли в течение года, могут вернуться и найти себе тела для следующего года. В наше время для детей и молодёжи Хэллоуин – это возможность нарядиться в карнавальный костюм и весело провести время.  .</vt:lpstr>
      <vt:lpstr>Развлечения и игры на Хеллоуине</vt:lpstr>
      <vt:lpstr>2. Конкурсная программа на Хэллоуин. Вместо распространённого конкурса на лучший костюм можно предложить школьникам написать некоторую предысторию своего персонажа, а потом зачитать её перед классом. Такой конкурс очень развеселил ребят, а победителю вручили приз: декоративную свечу. </vt:lpstr>
      <vt:lpstr>Вот они наши маги, ведьмы и кикиморы.</vt:lpstr>
      <vt:lpstr>Слайд 14</vt:lpstr>
      <vt:lpstr>Слайд 15</vt:lpstr>
      <vt:lpstr>3. Игра в страшные сказки на Хэллоуин в школе. Игра в страшные сказки – хороший способ для применения своей фантазии. Заранее заготавливается стопка с карточками, где написаны начала фраз для страшных историй: «В тишине раздался крик и…», «Дверь со скрипом отворилась и за ней…», «Тёмной глубокой ночью человек…» и т. п. Каждый ученик выбирает карточку. Один из них начинает историю с фразы, которую он прочитал, через заранее установленное время, следующий ученик продолжает игру, начиная с последнего предложения предыдущего и своей фразы, и так пока не кончатся все карточки или не придёт время для логической развязки.   </vt:lpstr>
      <vt:lpstr>Слайд 17</vt:lpstr>
      <vt:lpstr>4. Игра «Угадай что» на Хэллоуин в школе. Игра «Угадай что» позволит школьникам показать свою находчивость и смекалку. Для этой игры понадобятся карточки, на которых написаны слова тематики праздника: монстр, летучая мышь, ведьма, паутина и т.  д. Школьники делятся на две команды, один участник от каждой команды должен взять карточку и нарисовать предмет, который написан на карточке. Сложность заключатся в том, что нельзя рисовать само слово, то есть, если на карточке написано «паук»,  ученик не имеет права рисовать паука, но он может нарисовать паутину и использовать стрелочку, чтобы его команда догадалась. Если одна из команд так и не смогла угадать загаданное слово, это может попытаться сделать команда соперников. Командам присуждается по одному очку за каждый правильный ответ.   </vt:lpstr>
      <vt:lpstr>Наш праздник закончился вручением призов и просмотром мультфильмов о монстрах и вампирах.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Halloween</dc:subject>
  <dc:creator>User</dc:creator>
  <cp:keywords>Halloween PowerPoint templates, free Halloween PowerPoint templates, free, PPT templates, PowerPoint tempaltes, tempaltes, slideshow templates</cp:keywords>
  <dc:description>Made by Moyea Software. To find more free PowerPoint templates, please visit http://www.dvd-ppt-slideshow.com/powerpoint-knowledge/powerpoint-templates.html</dc:description>
  <cp:lastModifiedBy>User</cp:lastModifiedBy>
  <cp:revision>22</cp:revision>
  <dcterms:created xsi:type="dcterms:W3CDTF">2014-11-18T20:38:02Z</dcterms:created>
  <dcterms:modified xsi:type="dcterms:W3CDTF">2014-12-28T23:56:14Z</dcterms:modified>
  <cp:category>Festival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64440492-4C8B-11D1-8B70-080036B11A03}" pid="4">
    <vt:lpwstr>http://www.dvd-ppt-slideshow.com/powerpoint-knowledge/powerpoint-templates.html</vt:lpwstr>
  </property>
</Properties>
</file>