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7" r:id="rId3"/>
    <p:sldId id="262" r:id="rId4"/>
    <p:sldId id="266" r:id="rId5"/>
    <p:sldId id="265" r:id="rId6"/>
    <p:sldId id="264" r:id="rId7"/>
    <p:sldId id="269" r:id="rId8"/>
    <p:sldId id="270" r:id="rId9"/>
    <p:sldId id="267" r:id="rId10"/>
    <p:sldId id="272" r:id="rId11"/>
    <p:sldId id="275" r:id="rId12"/>
    <p:sldId id="27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5A112-4D1C-4F5D-8392-1BC63CD51904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631BB-3975-478D-97D3-9C7DC9A88C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628800"/>
            <a:ext cx="7772400" cy="1470025"/>
          </a:xfrm>
        </p:spPr>
        <p:txBody>
          <a:bodyPr/>
          <a:lstStyle/>
          <a:p>
            <a:r>
              <a:rPr lang="ru-RU" dirty="0" smtClean="0"/>
              <a:t>Тема </a:t>
            </a:r>
            <a:br>
              <a:rPr lang="ru-RU" dirty="0" smtClean="0"/>
            </a:br>
            <a:r>
              <a:rPr lang="ru-RU" dirty="0" smtClean="0"/>
              <a:t>«Дигибридное скрещивание»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660232" y="5157192"/>
            <a:ext cx="2224336" cy="124854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1800" dirty="0" err="1" smtClean="0">
                <a:solidFill>
                  <a:schemeClr val="tx1"/>
                </a:solidFill>
              </a:rPr>
              <a:t>ПодгородниченкоГ.В</a:t>
            </a:r>
            <a:endParaRPr lang="ru-RU" sz="1800" dirty="0" smtClean="0">
              <a:solidFill>
                <a:schemeClr val="tx1"/>
              </a:solidFill>
            </a:endParaRP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Учитель биологии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МБОУ СОШ №30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г.Ростов –</a:t>
            </a:r>
            <a:r>
              <a:rPr lang="ru-RU" sz="1800" dirty="0" err="1" smtClean="0">
                <a:solidFill>
                  <a:schemeClr val="tx1"/>
                </a:solidFill>
              </a:rPr>
              <a:t>на-Дону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0-11_49-50_2_1.jpg"/>
          <p:cNvPicPr>
            <a:picLocks noChangeAspect="1"/>
          </p:cNvPicPr>
          <p:nvPr/>
        </p:nvPicPr>
        <p:blipFill>
          <a:blip r:embed="rId2" cstate="print"/>
          <a:srcRect r="3279" b="5618"/>
          <a:stretch>
            <a:fillRect/>
          </a:stretch>
        </p:blipFill>
        <p:spPr>
          <a:xfrm>
            <a:off x="179512" y="260648"/>
            <a:ext cx="4752528" cy="6480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92080" y="188640"/>
            <a:ext cx="367240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Каждая родительская форма характеризуется двумя парами интересующих нас генов.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292080" y="1340768"/>
            <a:ext cx="3600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 каждую гамету попадает один ген, отвечающий за окраску, и один ген , отвечающий за форму семян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48064" y="2996952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Дигетерозиготный организм, у которого проявляется действие обоих доминантных генов </a:t>
            </a:r>
            <a:r>
              <a:rPr lang="ru-RU" sz="2000" b="1" dirty="0" smtClean="0"/>
              <a:t>(</a:t>
            </a:r>
            <a:r>
              <a:rPr lang="ru-RU" sz="2000" b="1" dirty="0" err="1" smtClean="0"/>
              <a:t>АаВв</a:t>
            </a:r>
            <a:r>
              <a:rPr lang="ru-RU" sz="2000" b="1" dirty="0" smtClean="0"/>
              <a:t>)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148064" y="4293096"/>
            <a:ext cx="388843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При образовании гамет, каждое гибридное растение , используемое уже как родительская форма, способно дать 4 комбинации двух пар аллелей. При этом расхождение одной пары генов не влияет на расхождение другой пары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260648"/>
            <a:ext cx="813690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Задача №2</a:t>
            </a:r>
          </a:p>
          <a:p>
            <a:r>
              <a:rPr lang="ru-RU" sz="3600" dirty="0" smtClean="0"/>
              <a:t>Черную мохнатую крольчиху скрестили с белым гладким кроликом. </a:t>
            </a:r>
          </a:p>
          <a:p>
            <a:r>
              <a:rPr lang="ru-RU" sz="3600" dirty="0" smtClean="0"/>
              <a:t>Каковы будут результаты этого скрещивания при полном доминировании? Какие ожидаются генотипы, фенотипы и в каком соотношении?</a:t>
            </a:r>
            <a:endParaRPr lang="ru-RU" sz="3600" dirty="0"/>
          </a:p>
        </p:txBody>
      </p:sp>
      <p:pic>
        <p:nvPicPr>
          <p:cNvPr id="3" name="Рисунок 2" descr="85476518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005064"/>
            <a:ext cx="4608002" cy="26879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052736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32656"/>
            <a:ext cx="8496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260648"/>
            <a:ext cx="864096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 smtClean="0"/>
              <a:t>Домашнее задание</a:t>
            </a:r>
            <a:endParaRPr lang="ru-RU" sz="2400" u="sng" dirty="0" smtClean="0"/>
          </a:p>
          <a:p>
            <a:endParaRPr lang="ru-RU" sz="2000" dirty="0" smtClean="0"/>
          </a:p>
          <a:p>
            <a:r>
              <a:rPr lang="ru-RU" sz="2200" dirty="0" smtClean="0"/>
              <a:t>§41, ответить на вопросы параграфа, повторить материал о мейозе §30, решить задачу.</a:t>
            </a:r>
          </a:p>
          <a:p>
            <a:r>
              <a:rPr lang="ru-RU" sz="2200" b="1" dirty="0" smtClean="0"/>
              <a:t>Задача.</a:t>
            </a:r>
            <a:endParaRPr lang="ru-RU" sz="2200" dirty="0" smtClean="0"/>
          </a:p>
          <a:p>
            <a:r>
              <a:rPr lang="ru-RU" sz="2200" dirty="0" smtClean="0"/>
              <a:t>У свиней черная окраска шерсти </a:t>
            </a:r>
            <a:r>
              <a:rPr lang="ru-RU" sz="2200" b="1" dirty="0" smtClean="0"/>
              <a:t>(А)</a:t>
            </a:r>
            <a:r>
              <a:rPr lang="ru-RU" sz="2200" dirty="0" smtClean="0"/>
              <a:t> доминирует на рыжей </a:t>
            </a:r>
            <a:r>
              <a:rPr lang="ru-RU" sz="2200" b="1" dirty="0" smtClean="0"/>
              <a:t>(а)</a:t>
            </a:r>
            <a:r>
              <a:rPr lang="ru-RU" sz="2200" dirty="0" smtClean="0"/>
              <a:t>,  </a:t>
            </a:r>
            <a:r>
              <a:rPr lang="ru-RU" sz="2200" dirty="0" err="1" smtClean="0"/>
              <a:t>а</a:t>
            </a:r>
            <a:r>
              <a:rPr lang="ru-RU" sz="2200" dirty="0" smtClean="0"/>
              <a:t> длинная щетина </a:t>
            </a:r>
            <a:r>
              <a:rPr lang="ru-RU" sz="2200" b="1" dirty="0" smtClean="0"/>
              <a:t>(В)</a:t>
            </a:r>
            <a:r>
              <a:rPr lang="ru-RU" sz="2200" dirty="0" smtClean="0"/>
              <a:t> над короткой </a:t>
            </a:r>
            <a:r>
              <a:rPr lang="ru-RU" sz="2200" b="1" dirty="0" smtClean="0"/>
              <a:t>(в)</a:t>
            </a:r>
            <a:r>
              <a:rPr lang="ru-RU" sz="2200" dirty="0" smtClean="0"/>
              <a:t>. Гены не сцеплены. Какое потомство может быть получено при скрещивании черного с длинной щетиной дигетерозиготного самца с гомозиготной черной самкой с короткой щетиной. Составьте  схему решения задачи. Определите генотипы родителей, потомства, фенотипы потомства и их соотношение</a:t>
            </a:r>
          </a:p>
          <a:p>
            <a:r>
              <a:rPr lang="ru-RU" sz="2200" b="1" i="1" dirty="0" smtClean="0"/>
              <a:t>-</a:t>
            </a:r>
            <a:r>
              <a:rPr lang="ru-RU" sz="2200" b="1" i="1" dirty="0" smtClean="0">
                <a:solidFill>
                  <a:srgbClr val="FF0000"/>
                </a:solidFill>
              </a:rPr>
              <a:t>По желанию</a:t>
            </a:r>
            <a:r>
              <a:rPr lang="ru-RU" sz="2200" dirty="0" smtClean="0">
                <a:solidFill>
                  <a:srgbClr val="FF0000"/>
                </a:solidFill>
              </a:rPr>
              <a:t>:  </a:t>
            </a:r>
          </a:p>
          <a:p>
            <a:r>
              <a:rPr lang="ru-RU" sz="2200" dirty="0" smtClean="0">
                <a:solidFill>
                  <a:srgbClr val="FF0000"/>
                </a:solidFill>
              </a:rPr>
              <a:t>составить задачу на дигибридное скрещивание и решить ее. Для задачи можно использовать примеры  признаков у растений, животных, а так же человека. Например, цвет глаз, волос, форма волос, наличие или отсутствие веснушек и т.д. Для работы основываться на таблицу №7 в учебнике стр.183. «Некоторые доминантные и рецессивные признаки человека».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712968" cy="5328591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dirty="0" smtClean="0"/>
              <a:t>Задача №1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4000" dirty="0"/>
              <a:t>Голубоглазый мужчина, родители которого имели карие глаза женился на кареглазой женщине, у отца которой глаза были голубые, а у матери – карие ( по данному признаку она гомозиготная). От этого брака родился ребенок, глаза которого оказались карими. Каковы генотипы всех упомянутых здесь лиц?</a:t>
            </a:r>
            <a:r>
              <a:rPr lang="ru-RU" sz="1800" dirty="0"/>
              <a:t/>
            </a:r>
            <a:br>
              <a:rPr lang="ru-RU" sz="1800" dirty="0"/>
            </a:br>
            <a:endParaRPr lang="ru-RU" sz="200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 rot="10800000" flipV="1">
            <a:off x="539552" y="5949280"/>
            <a:ext cx="1872208" cy="43204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pic>
        <p:nvPicPr>
          <p:cNvPr id="5" name="Рисунок 4" descr="main-3042-09de7b004177bb627f752734bbf227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98090" y="4869160"/>
            <a:ext cx="2582044" cy="1831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260649"/>
            <a:ext cx="856895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/>
              <a:t>Решение</a:t>
            </a:r>
            <a:r>
              <a:rPr lang="ru-RU" sz="2800" i="1" u="sng" dirty="0" smtClean="0"/>
              <a:t>.     </a:t>
            </a:r>
            <a:endParaRPr lang="ru-RU" sz="2800" i="1" u="sng" dirty="0"/>
          </a:p>
          <a:p>
            <a:endParaRPr lang="ru-RU" sz="800" b="1" dirty="0" smtClean="0"/>
          </a:p>
          <a:p>
            <a:r>
              <a:rPr lang="ru-RU" sz="2800" b="1" dirty="0" smtClean="0"/>
              <a:t>А</a:t>
            </a:r>
            <a:r>
              <a:rPr lang="ru-RU" sz="2800" dirty="0" smtClean="0"/>
              <a:t> </a:t>
            </a:r>
            <a:r>
              <a:rPr lang="ru-RU" sz="2800" dirty="0"/>
              <a:t>– карие глаза</a:t>
            </a:r>
          </a:p>
          <a:p>
            <a:r>
              <a:rPr lang="ru-RU" sz="2800" b="1" dirty="0"/>
              <a:t>а</a:t>
            </a:r>
            <a:r>
              <a:rPr lang="ru-RU" sz="2800" dirty="0"/>
              <a:t> – голубые глаза</a:t>
            </a:r>
          </a:p>
          <a:p>
            <a:r>
              <a:rPr lang="ru-RU" sz="2800" dirty="0"/>
              <a:t>Так как у женщины отец имел голубые глаза (</a:t>
            </a:r>
            <a:r>
              <a:rPr lang="ru-RU" sz="2800" b="1" dirty="0" err="1"/>
              <a:t>аа</a:t>
            </a:r>
            <a:r>
              <a:rPr lang="ru-RU" sz="2800" dirty="0"/>
              <a:t>) она от него унаследовала рецессивный аллель, значит ее генотип </a:t>
            </a:r>
            <a:r>
              <a:rPr lang="ru-RU" sz="2800" b="1" dirty="0"/>
              <a:t>(</a:t>
            </a:r>
            <a:r>
              <a:rPr lang="ru-RU" sz="2800" b="1" dirty="0" err="1"/>
              <a:t>Аа</a:t>
            </a:r>
            <a:r>
              <a:rPr lang="ru-RU" sz="2800" b="1" dirty="0"/>
              <a:t>)</a:t>
            </a:r>
            <a:r>
              <a:rPr lang="ru-RU" sz="2800" dirty="0"/>
              <a:t>. Мать женщины гомозиготная по признаку  </a:t>
            </a:r>
            <a:r>
              <a:rPr lang="ru-RU" sz="2800" dirty="0" err="1"/>
              <a:t>кареглазости</a:t>
            </a:r>
            <a:r>
              <a:rPr lang="ru-RU" sz="2800" dirty="0"/>
              <a:t>, то есть ее генотип </a:t>
            </a:r>
            <a:r>
              <a:rPr lang="ru-RU" sz="2800" b="1" dirty="0"/>
              <a:t>(АА)</a:t>
            </a:r>
            <a:endParaRPr lang="ru-RU" sz="2800" dirty="0"/>
          </a:p>
          <a:p>
            <a:r>
              <a:rPr lang="ru-RU" sz="2800" dirty="0"/>
              <a:t>Мужчина имеет генотип  </a:t>
            </a:r>
            <a:r>
              <a:rPr lang="ru-RU" sz="2800" b="1" dirty="0"/>
              <a:t>(</a:t>
            </a:r>
            <a:r>
              <a:rPr lang="ru-RU" sz="2800" b="1" dirty="0" err="1"/>
              <a:t>аа</a:t>
            </a:r>
            <a:r>
              <a:rPr lang="ru-RU" sz="2800" b="1" dirty="0"/>
              <a:t>)</a:t>
            </a:r>
            <a:r>
              <a:rPr lang="ru-RU" sz="2800" dirty="0"/>
              <a:t> так как у него рецессивный признак – голубые глаза.</a:t>
            </a:r>
          </a:p>
          <a:p>
            <a:r>
              <a:rPr lang="ru-RU" sz="2800" dirty="0"/>
              <a:t>Р:      </a:t>
            </a:r>
            <a:r>
              <a:rPr lang="ru-RU" sz="2800" dirty="0" err="1"/>
              <a:t>Аа</a:t>
            </a:r>
            <a:r>
              <a:rPr lang="ru-RU" sz="2800" dirty="0"/>
              <a:t> </a:t>
            </a:r>
            <a:r>
              <a:rPr lang="ru-RU" sz="2800" dirty="0" err="1"/>
              <a:t>х</a:t>
            </a:r>
            <a:r>
              <a:rPr lang="ru-RU" sz="2800" dirty="0"/>
              <a:t>      </a:t>
            </a:r>
            <a:r>
              <a:rPr lang="ru-RU" sz="2800" dirty="0" err="1"/>
              <a:t>аа</a:t>
            </a:r>
            <a:endParaRPr lang="ru-RU" sz="2800" dirty="0"/>
          </a:p>
          <a:p>
            <a:r>
              <a:rPr lang="en-US" sz="2800" dirty="0"/>
              <a:t>G</a:t>
            </a:r>
            <a:r>
              <a:rPr lang="ru-RU" sz="2800" dirty="0"/>
              <a:t>:     </a:t>
            </a:r>
            <a:r>
              <a:rPr lang="ru-RU" sz="2800" dirty="0" err="1"/>
              <a:t>А,а</a:t>
            </a:r>
            <a:r>
              <a:rPr lang="ru-RU" sz="2800" dirty="0"/>
              <a:t>        а</a:t>
            </a:r>
          </a:p>
          <a:p>
            <a:r>
              <a:rPr lang="en-US" sz="2800" dirty="0"/>
              <a:t>F</a:t>
            </a:r>
            <a:r>
              <a:rPr lang="ru-RU" sz="2800" dirty="0"/>
              <a:t>:      </a:t>
            </a:r>
            <a:r>
              <a:rPr lang="ru-RU" sz="2800" dirty="0" err="1"/>
              <a:t>Аа</a:t>
            </a:r>
            <a:r>
              <a:rPr lang="ru-RU" sz="2800" dirty="0"/>
              <a:t>,       </a:t>
            </a:r>
            <a:r>
              <a:rPr lang="ru-RU" sz="2800" dirty="0" err="1"/>
              <a:t>аа</a:t>
            </a:r>
            <a:r>
              <a:rPr lang="ru-RU" sz="2800" dirty="0"/>
              <a:t>     </a:t>
            </a:r>
          </a:p>
          <a:p>
            <a:r>
              <a:rPr lang="ru-RU" sz="2800" dirty="0"/>
              <a:t>         кар             гол </a:t>
            </a:r>
          </a:p>
          <a:p>
            <a:r>
              <a:rPr lang="ru-RU" sz="2800" dirty="0"/>
              <a:t>Кареглазый ребенок  гетерозиготен – </a:t>
            </a:r>
            <a:r>
              <a:rPr lang="ru-RU" sz="2800" b="1" dirty="0"/>
              <a:t>(</a:t>
            </a:r>
            <a:r>
              <a:rPr lang="ru-RU" sz="2800" b="1" dirty="0" err="1"/>
              <a:t>Аа</a:t>
            </a:r>
            <a:r>
              <a:rPr lang="ru-RU" sz="2800" b="1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78497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i="1" u="sng" dirty="0" smtClean="0"/>
              <a:t>ОТВЕТИТЬ НА ВОПРОСЫ:</a:t>
            </a:r>
          </a:p>
          <a:p>
            <a:endParaRPr lang="ru-RU" i="1" u="sng" dirty="0" smtClean="0"/>
          </a:p>
          <a:p>
            <a:r>
              <a:rPr lang="ru-RU" sz="2200" dirty="0" smtClean="0"/>
              <a:t>1</a:t>
            </a:r>
            <a:r>
              <a:rPr lang="ru-RU" sz="2200" dirty="0"/>
              <a:t>. Генетика-это наука …</a:t>
            </a:r>
          </a:p>
          <a:p>
            <a:r>
              <a:rPr lang="ru-RU" sz="2200" dirty="0"/>
              <a:t>2. Назовите дату рождения науки генетики, имена ученных связанных с открытием генетики.</a:t>
            </a:r>
          </a:p>
          <a:p>
            <a:r>
              <a:rPr lang="ru-RU" sz="2200" dirty="0"/>
              <a:t>3. Почему именно Г.Менделя считают основоположником генетики?  Обоснуйте ответ.</a:t>
            </a:r>
          </a:p>
          <a:p>
            <a:r>
              <a:rPr lang="ru-RU" sz="2200" dirty="0"/>
              <a:t>4. Почему Г.Мендель выбрал для исследования наследственности именно горох?</a:t>
            </a:r>
          </a:p>
          <a:p>
            <a:r>
              <a:rPr lang="ru-RU" sz="2200" dirty="0"/>
              <a:t>5. Какие организмы называют гомозиготными, гетерозиготными? Как они обозначаются?</a:t>
            </a:r>
          </a:p>
          <a:p>
            <a:r>
              <a:rPr lang="ru-RU" sz="2200" dirty="0"/>
              <a:t>6. Что называется фенотипом? Генотипом? </a:t>
            </a:r>
          </a:p>
          <a:p>
            <a:r>
              <a:rPr lang="ru-RU" sz="2200" dirty="0"/>
              <a:t>7. В чем сущность множественного аллелизма?</a:t>
            </a:r>
          </a:p>
          <a:p>
            <a:r>
              <a:rPr lang="ru-RU" sz="2200" dirty="0"/>
              <a:t>8. Какие виды скрещивания вам известны? Каковы их результаты?</a:t>
            </a:r>
          </a:p>
          <a:p>
            <a:r>
              <a:rPr lang="ru-RU" sz="2200" dirty="0"/>
              <a:t>9. Дайте характеристику анализирующего скрещивания и его значения.</a:t>
            </a:r>
          </a:p>
          <a:p>
            <a:r>
              <a:rPr lang="ru-RU" sz="2200" dirty="0"/>
              <a:t>10. Какие законы открыл Г.Мендель?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8989~001.gi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23528" y="332656"/>
            <a:ext cx="2448272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/>
          <p:cNvSpPr txBox="1"/>
          <p:nvPr/>
        </p:nvSpPr>
        <p:spPr>
          <a:xfrm>
            <a:off x="2915816" y="332656"/>
            <a:ext cx="60486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Г.Мендель поставил перед собой цель выяснить правила наследования отдельных признаков гороха. Эту работу исследователь вел в течении 8 лет, изучив за это время более 10 000 растений гороха.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5536" y="3789040"/>
            <a:ext cx="8424936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При обработке полученных данных Г.Мендель использовал количественные методы, точно подсчитывая</a:t>
            </a:r>
            <a:r>
              <a:rPr lang="ru-RU" sz="2800" smtClean="0"/>
              <a:t>, </a:t>
            </a:r>
            <a:r>
              <a:rPr lang="ru-RU" sz="2800" smtClean="0"/>
              <a:t>сколько </a:t>
            </a:r>
            <a:r>
              <a:rPr lang="ru-RU" sz="2800" dirty="0" smtClean="0"/>
              <a:t>растений с данным признаком появилось в потомстве.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Attachment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580112" y="1772816"/>
            <a:ext cx="3375203" cy="397215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260649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Законы наследственности </a:t>
            </a:r>
          </a:p>
          <a:p>
            <a:pPr algn="ctr"/>
            <a:r>
              <a:rPr lang="ru-RU" sz="2800" b="1" dirty="0" smtClean="0"/>
              <a:t>установленные </a:t>
            </a:r>
            <a:r>
              <a:rPr lang="ru-RU" sz="2800" b="1" dirty="0" err="1" smtClean="0"/>
              <a:t>Грегором</a:t>
            </a:r>
            <a:r>
              <a:rPr lang="ru-RU" sz="2800" b="1" dirty="0" smtClean="0"/>
              <a:t> Менделем:</a:t>
            </a:r>
            <a:r>
              <a:rPr lang="ru-RU" sz="2400" dirty="0" smtClean="0"/>
              <a:t>  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988840"/>
            <a:ext cx="48965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</a:t>
            </a:r>
            <a:r>
              <a:rPr lang="ru-RU" sz="2800" dirty="0" smtClean="0"/>
              <a:t>правило единообразия гибридов первого поколения;</a:t>
            </a:r>
          </a:p>
          <a:p>
            <a:r>
              <a:rPr lang="ru-RU" sz="2800" dirty="0" smtClean="0"/>
              <a:t>-правило расщепления гибридов второго поколения;</a:t>
            </a:r>
          </a:p>
          <a:p>
            <a:r>
              <a:rPr lang="ru-RU" sz="2800" dirty="0" smtClean="0"/>
              <a:t>-закон чистоты гамет;</a:t>
            </a:r>
          </a:p>
          <a:p>
            <a:r>
              <a:rPr lang="ru-RU" sz="2800" dirty="0" smtClean="0"/>
              <a:t>-правило независимого наследования 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6516216" y="594928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1822 - 1884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763284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Скрещивание особей, у которых учитываются отличия друг от друга по двум признакам называется  </a:t>
            </a:r>
            <a:r>
              <a:rPr lang="ru-RU" sz="2800" b="1" dirty="0" err="1" smtClean="0"/>
              <a:t>дигибридным</a:t>
            </a:r>
            <a:r>
              <a:rPr lang="ru-RU" sz="2800" dirty="0"/>
              <a:t>.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263691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Если родительские особи отличаются по трем признакам – </a:t>
            </a:r>
            <a:r>
              <a:rPr lang="ru-RU" sz="2800" b="1" dirty="0" err="1" smtClean="0"/>
              <a:t>тригибридным</a:t>
            </a:r>
            <a:r>
              <a:rPr lang="ru-RU" sz="2800" dirty="0" smtClean="0"/>
              <a:t> и </a:t>
            </a:r>
            <a:r>
              <a:rPr lang="ru-RU" sz="2800" dirty="0" err="1" smtClean="0"/>
              <a:t>т.д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4725144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В общем случае скрещивание особей отличающихся по многим признакам, называется  </a:t>
            </a:r>
            <a:r>
              <a:rPr lang="ru-RU" sz="2800" b="1" dirty="0" smtClean="0"/>
              <a:t>полигибридным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7782398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0" y="116632"/>
            <a:ext cx="6592019" cy="674136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64096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Закон независимого наследования признаков.</a:t>
            </a:r>
          </a:p>
          <a:p>
            <a:pPr algn="ctr"/>
            <a:endParaRPr lang="ru-RU" sz="2800" dirty="0" smtClean="0"/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pPr algn="ctr"/>
            <a:r>
              <a:rPr lang="ru-RU" sz="4400" dirty="0" smtClean="0">
                <a:solidFill>
                  <a:srgbClr val="7030A0"/>
                </a:solidFill>
              </a:rPr>
              <a:t>При дигибридном скрещивании гены и признаки, за которые эти гены отвечают, наследуются независимо друг от друга</a:t>
            </a:r>
            <a:r>
              <a:rPr lang="ru-RU" sz="3200" dirty="0" smtClean="0"/>
              <a:t>. </a:t>
            </a:r>
          </a:p>
          <a:p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617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Тема  «Дигибридное скрещивание»</vt:lpstr>
      <vt:lpstr>Задача №1 Голубоглазый мужчина, родители которого имели карие глаза женился на кареглазой женщине, у отца которой глаза были голубые, а у матери – карие ( по данному признаку она гомозиготная). От этого брака родился ребенок, глаза которого оказались карими. Каковы генотипы всех упомянутых здесь лиц?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WolfishLair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 «Дигибридное скрещивание»</dc:title>
  <dc:creator>Loner-XP</dc:creator>
  <cp:lastModifiedBy>Loner-XP</cp:lastModifiedBy>
  <cp:revision>23</cp:revision>
  <dcterms:created xsi:type="dcterms:W3CDTF">2013-03-10T16:26:37Z</dcterms:created>
  <dcterms:modified xsi:type="dcterms:W3CDTF">2013-03-10T18:17:14Z</dcterms:modified>
</cp:coreProperties>
</file>