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263" r:id="rId5"/>
    <p:sldId id="268" r:id="rId6"/>
    <p:sldId id="265" r:id="rId7"/>
    <p:sldId id="269" r:id="rId8"/>
    <p:sldId id="271" r:id="rId9"/>
    <p:sldId id="275" r:id="rId10"/>
    <p:sldId id="277" r:id="rId11"/>
    <p:sldId id="279" r:id="rId12"/>
    <p:sldId id="281" r:id="rId13"/>
    <p:sldId id="282" r:id="rId14"/>
    <p:sldId id="283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856DE-8BB2-4FEF-AFE4-C8AB20100490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9D1F9-B938-4E6E-BA7D-9C7A4658F02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073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9D1F9-B938-4E6E-BA7D-9C7A4658F02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07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9D1F9-B938-4E6E-BA7D-9C7A4658F02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07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9D1F9-B938-4E6E-BA7D-9C7A4658F02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07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9D1F9-B938-4E6E-BA7D-9C7A4658F02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07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9D1F9-B938-4E6E-BA7D-9C7A4658F02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07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9D1F9-B938-4E6E-BA7D-9C7A4658F02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207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9D1F9-B938-4E6E-BA7D-9C7A4658F026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2071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62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2625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77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56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02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88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507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25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54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867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343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DDC63-8225-45B7-870D-7F452182CF61}" type="datetimeFigureOut">
              <a:rPr lang="ru-RU" smtClean="0"/>
              <a:t>12.05.2014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46FD-656E-472A-8188-63C38A03C58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09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slide" Target="slide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1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148" y="27062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entury Schoolbook" pitchFamily="18" charset="0"/>
              </a:rPr>
              <a:t>Королевство противоположностей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Century Schoolbook" pitchFamily="18" charset="0"/>
              </a:rPr>
              <a:t>Учитель математики ГБОУ СОШ№1378 г</a:t>
            </a:r>
            <a:r>
              <a:rPr lang="en-US" dirty="0" smtClean="0">
                <a:solidFill>
                  <a:schemeClr val="tx1"/>
                </a:solidFill>
                <a:latin typeface="Century Schoolbook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Century Schoolbook" pitchFamily="18" charset="0"/>
              </a:rPr>
              <a:t>Москва</a:t>
            </a:r>
          </a:p>
          <a:p>
            <a:r>
              <a:rPr lang="ru-RU" dirty="0" smtClean="0">
                <a:solidFill>
                  <a:schemeClr val="tx1"/>
                </a:solidFill>
                <a:latin typeface="Century Schoolbook" pitchFamily="18" charset="0"/>
              </a:rPr>
              <a:t>Яхьяева </a:t>
            </a:r>
            <a:r>
              <a:rPr lang="ru-RU" dirty="0" err="1" smtClean="0">
                <a:solidFill>
                  <a:schemeClr val="tx1"/>
                </a:solidFill>
                <a:latin typeface="Century Schoolbook" pitchFamily="18" charset="0"/>
              </a:rPr>
              <a:t>Рабият</a:t>
            </a:r>
            <a:r>
              <a:rPr lang="ru-RU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Century Schoolbook" pitchFamily="18" charset="0"/>
              </a:rPr>
              <a:t>Абидиновна</a:t>
            </a:r>
            <a:endParaRPr lang="ru-RU" dirty="0">
              <a:solidFill>
                <a:schemeClr val="tx1"/>
              </a:solidFill>
              <a:latin typeface="Century Schoolbook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1917" y="22031"/>
            <a:ext cx="262161" cy="220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525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14:flas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502" y="-1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Действия с числами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89" y="5385899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844824"/>
            <a:ext cx="8113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Произведение  и частное двух чисел с разными знаками равна</a:t>
            </a:r>
            <a:r>
              <a:rPr lang="en-US" sz="2800" dirty="0" smtClean="0"/>
              <a:t>…..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431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39552" y="2996952"/>
            <a:ext cx="380397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299695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Положительному числу</a:t>
            </a:r>
            <a:endParaRPr lang="ru-RU" sz="3200" dirty="0"/>
          </a:p>
        </p:txBody>
      </p:sp>
      <p:sp>
        <p:nvSpPr>
          <p:cNvPr id="11" name="Овал 10"/>
          <p:cNvSpPr/>
          <p:nvPr/>
        </p:nvSpPr>
        <p:spPr>
          <a:xfrm>
            <a:off x="562814" y="4093385"/>
            <a:ext cx="424649" cy="420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04755" y="4011043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Отрицательному числу</a:t>
            </a:r>
            <a:endParaRPr lang="ru-RU" sz="3200" dirty="0"/>
          </a:p>
        </p:txBody>
      </p:sp>
      <p:sp>
        <p:nvSpPr>
          <p:cNvPr id="16" name="Овал 15"/>
          <p:cNvSpPr/>
          <p:nvPr/>
        </p:nvSpPr>
        <p:spPr>
          <a:xfrm>
            <a:off x="582530" y="5279620"/>
            <a:ext cx="449501" cy="4320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331640" y="5229201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Положительному или отрицательному числу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7461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502" y="-1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Действия с числами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23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89" y="5385899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844824"/>
            <a:ext cx="8113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431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95299" y="1340768"/>
            <a:ext cx="73890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Какое получится число</a:t>
            </a:r>
            <a:r>
              <a:rPr lang="en-US" sz="2800" dirty="0" smtClean="0"/>
              <a:t>,</a:t>
            </a:r>
            <a:r>
              <a:rPr lang="ru-RU" sz="2800" dirty="0" smtClean="0"/>
              <a:t> если перемножить 7 отрицательных и несколько положительных чисел</a:t>
            </a:r>
            <a:r>
              <a:rPr lang="en-US" sz="2800" dirty="0" smtClean="0"/>
              <a:t>?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8" name="Овал 17"/>
          <p:cNvSpPr/>
          <p:nvPr/>
        </p:nvSpPr>
        <p:spPr>
          <a:xfrm>
            <a:off x="611560" y="2725763"/>
            <a:ext cx="504056" cy="4872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1403648" y="2725763"/>
            <a:ext cx="31389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Отрицательное</a:t>
            </a:r>
            <a:endParaRPr lang="ru-RU" sz="2800" dirty="0"/>
          </a:p>
        </p:txBody>
      </p:sp>
      <p:sp>
        <p:nvSpPr>
          <p:cNvPr id="21" name="Овал 20"/>
          <p:cNvSpPr/>
          <p:nvPr/>
        </p:nvSpPr>
        <p:spPr>
          <a:xfrm>
            <a:off x="611560" y="371703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1475656" y="3800998"/>
            <a:ext cx="4257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Положительное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8021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502" y="-1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Действия с числами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23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89" y="5385899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844824"/>
            <a:ext cx="8113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Найдите сумму всех целых чисел от -6 до 7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431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1" name="Пятно 1 10"/>
          <p:cNvSpPr/>
          <p:nvPr/>
        </p:nvSpPr>
        <p:spPr>
          <a:xfrm>
            <a:off x="827584" y="2717349"/>
            <a:ext cx="1728192" cy="158417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41</a:t>
            </a:r>
            <a:endParaRPr lang="ru-RU" sz="3600" dirty="0"/>
          </a:p>
        </p:txBody>
      </p:sp>
      <p:sp>
        <p:nvSpPr>
          <p:cNvPr id="15" name="Пятно 1 14"/>
          <p:cNvSpPr/>
          <p:nvPr/>
        </p:nvSpPr>
        <p:spPr>
          <a:xfrm>
            <a:off x="3059832" y="3094055"/>
            <a:ext cx="1656184" cy="1529855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0</a:t>
            </a:r>
            <a:endParaRPr lang="ru-RU" sz="3200" dirty="0"/>
          </a:p>
        </p:txBody>
      </p:sp>
      <p:sp>
        <p:nvSpPr>
          <p:cNvPr id="16" name="Пятно 1 15"/>
          <p:cNvSpPr/>
          <p:nvPr/>
        </p:nvSpPr>
        <p:spPr>
          <a:xfrm>
            <a:off x="6012160" y="3101577"/>
            <a:ext cx="1584176" cy="1613821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48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215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177" y="-11850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Действия с числами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23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844824"/>
            <a:ext cx="81134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Выпиши  верные  неравенства, если  </a:t>
            </a:r>
            <a:r>
              <a:rPr lang="ru-RU" sz="3200" b="1" dirty="0" err="1" smtClean="0"/>
              <a:t>известно,что</a:t>
            </a:r>
            <a:r>
              <a:rPr lang="en-US" sz="3200" dirty="0" smtClean="0">
                <a:solidFill>
                  <a:srgbClr val="CC0000"/>
                </a:solidFill>
              </a:rPr>
              <a:t> </a:t>
            </a:r>
            <a:r>
              <a:rPr lang="en-US" sz="3200" b="1" dirty="0" smtClean="0">
                <a:solidFill>
                  <a:srgbClr val="CC0000"/>
                </a:solidFill>
              </a:rPr>
              <a:t>a</a:t>
            </a:r>
            <a:r>
              <a:rPr lang="en-US" sz="3200" b="1" dirty="0" smtClean="0">
                <a:solidFill>
                  <a:srgbClr val="CC0000"/>
                </a:solidFill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CC0000"/>
                </a:solidFill>
              </a:rPr>
              <a:t>и </a:t>
            </a:r>
            <a:r>
              <a:rPr lang="en-US" sz="3200" b="1" dirty="0" smtClean="0">
                <a:solidFill>
                  <a:srgbClr val="CC0000"/>
                </a:solidFill>
              </a:rPr>
              <a:t>b- </a:t>
            </a:r>
            <a:r>
              <a:rPr lang="ru-RU" sz="3200" b="1" dirty="0" smtClean="0">
                <a:solidFill>
                  <a:srgbClr val="CC0000"/>
                </a:solidFill>
              </a:rPr>
              <a:t>положительные числа</a:t>
            </a:r>
            <a:r>
              <a:rPr lang="ru-RU" sz="3200" b="1" dirty="0" smtClean="0"/>
              <a:t>;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</a:t>
            </a:r>
            <a:r>
              <a:rPr lang="ru-RU" sz="3200" b="1" dirty="0" smtClean="0">
                <a:solidFill>
                  <a:srgbClr val="0000CC"/>
                </a:solidFill>
              </a:rPr>
              <a:t>х</a:t>
            </a:r>
            <a:r>
              <a:rPr lang="en-US" sz="3200" b="1" dirty="0" smtClean="0">
                <a:solidFill>
                  <a:srgbClr val="0000CC"/>
                </a:solidFill>
              </a:rPr>
              <a:t> </a:t>
            </a:r>
            <a:r>
              <a:rPr lang="ru-RU" sz="3200" b="1" dirty="0" smtClean="0">
                <a:solidFill>
                  <a:srgbClr val="0000CC"/>
                </a:solidFill>
              </a:rPr>
              <a:t>и у</a:t>
            </a:r>
            <a:r>
              <a:rPr lang="en-US" sz="3200" b="1" dirty="0" smtClean="0">
                <a:solidFill>
                  <a:srgbClr val="0000CC"/>
                </a:solidFill>
              </a:rPr>
              <a:t> – </a:t>
            </a:r>
            <a:r>
              <a:rPr lang="ru-RU" sz="3200" b="1" dirty="0" smtClean="0">
                <a:solidFill>
                  <a:srgbClr val="0000CC"/>
                </a:solidFill>
              </a:rPr>
              <a:t>отрицательные числа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431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61633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1) a &gt; </a:t>
            </a:r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5" y="4293096"/>
            <a:ext cx="21602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2) </a:t>
            </a:r>
            <a:r>
              <a:rPr lang="ru-RU" sz="3600" dirty="0" smtClean="0"/>
              <a:t>х</a:t>
            </a:r>
            <a:r>
              <a:rPr lang="en-US" sz="3600" dirty="0" smtClean="0"/>
              <a:t> </a:t>
            </a:r>
            <a:r>
              <a:rPr lang="en-US" sz="3600" dirty="0" smtClean="0">
                <a:cs typeface="Times New Roman" pitchFamily="18" charset="0"/>
              </a:rPr>
              <a:t>&lt; </a:t>
            </a:r>
            <a:r>
              <a:rPr lang="ru-RU" sz="3600" dirty="0" smtClean="0">
                <a:cs typeface="Times New Roman" pitchFamily="18" charset="0"/>
              </a:rPr>
              <a:t>у</a:t>
            </a:r>
            <a:endParaRPr lang="ru-RU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4816316"/>
            <a:ext cx="230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3</a:t>
            </a:r>
            <a:r>
              <a:rPr lang="en-US" sz="3200" dirty="0" smtClean="0"/>
              <a:t>) </a:t>
            </a:r>
            <a:r>
              <a:rPr lang="en-US" sz="3200" dirty="0" smtClean="0">
                <a:cs typeface="Times New Roman" pitchFamily="18" charset="0"/>
              </a:rPr>
              <a:t>|</a:t>
            </a:r>
            <a:r>
              <a:rPr lang="ru-RU" sz="3200" dirty="0">
                <a:cs typeface="Times New Roman" pitchFamily="18" charset="0"/>
              </a:rPr>
              <a:t>а</a:t>
            </a:r>
            <a:r>
              <a:rPr lang="en-US" sz="3200" dirty="0" smtClean="0">
                <a:cs typeface="Times New Roman" pitchFamily="18" charset="0"/>
              </a:rPr>
              <a:t>|</a:t>
            </a:r>
            <a:r>
              <a:rPr lang="en-US" sz="3200" dirty="0" smtClean="0"/>
              <a:t> &gt; </a:t>
            </a:r>
            <a:r>
              <a:rPr lang="ru-RU" sz="3200" dirty="0"/>
              <a:t>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83968" y="380099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4</a:t>
            </a:r>
            <a:r>
              <a:rPr lang="en-US" sz="3600" dirty="0" smtClean="0"/>
              <a:t>) -a </a:t>
            </a:r>
            <a:r>
              <a:rPr lang="en-US" sz="3600" dirty="0" smtClean="0">
                <a:cs typeface="Times New Roman" pitchFamily="18" charset="0"/>
              </a:rPr>
              <a:t>&lt; 0</a:t>
            </a:r>
            <a:endParaRPr lang="ru-RU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355976" y="4725144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5</a:t>
            </a:r>
            <a:r>
              <a:rPr lang="en-US" sz="3600" dirty="0" smtClean="0"/>
              <a:t>) -b &gt; 0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6444208" y="380099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6</a:t>
            </a:r>
            <a:r>
              <a:rPr lang="en-US" sz="3600" dirty="0" smtClean="0"/>
              <a:t>) </a:t>
            </a:r>
            <a:r>
              <a:rPr lang="en-US" sz="3600" dirty="0" smtClean="0">
                <a:cs typeface="Times New Roman" pitchFamily="18" charset="0"/>
              </a:rPr>
              <a:t>|</a:t>
            </a:r>
            <a:r>
              <a:rPr lang="ru-RU" sz="3600" dirty="0" smtClean="0">
                <a:cs typeface="Times New Roman" pitchFamily="18" charset="0"/>
              </a:rPr>
              <a:t>х</a:t>
            </a:r>
            <a:r>
              <a:rPr lang="en-US" sz="3600" dirty="0" smtClean="0">
                <a:cs typeface="Times New Roman" pitchFamily="18" charset="0"/>
              </a:rPr>
              <a:t>|</a:t>
            </a:r>
            <a:r>
              <a:rPr lang="en-US" sz="3600" dirty="0" smtClean="0"/>
              <a:t> &gt; </a:t>
            </a:r>
            <a:r>
              <a:rPr lang="ru-RU" sz="3600" dirty="0" smtClean="0"/>
              <a:t>у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32070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333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499" y="450739"/>
            <a:ext cx="8659688" cy="2980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5400" dirty="0" smtClean="0">
                <a:latin typeface="Century Schoolbook" pitchFamily="18" charset="0"/>
              </a:rPr>
              <a:t>Конец</a:t>
            </a:r>
            <a:endParaRPr lang="ru-RU" sz="5400" dirty="0">
              <a:latin typeface="Century Schoolbook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4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458" name="Picture 2" descr="http://cs403225.userapi.com/v403225495/210b/Df8Y3CIedzc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629" y="1640965"/>
            <a:ext cx="6381541" cy="43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59832" y="3212976"/>
            <a:ext cx="368645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Молодцы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5148064" y="2348880"/>
            <a:ext cx="1224136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2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14:flas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23424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499" y="450739"/>
            <a:ext cx="8659688" cy="29809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  Литература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endParaRPr lang="ru-RU" sz="1800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4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9600" y="1876838"/>
            <a:ext cx="7850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Учебник «Математика  6 класс» Н</a:t>
            </a:r>
            <a:r>
              <a:rPr lang="en-US" sz="2400" dirty="0" smtClean="0"/>
              <a:t>.</a:t>
            </a:r>
            <a:r>
              <a:rPr lang="ru-RU" sz="2400" dirty="0" smtClean="0"/>
              <a:t>Я</a:t>
            </a:r>
            <a:r>
              <a:rPr lang="en-US" sz="2400" dirty="0" smtClean="0"/>
              <a:t>.</a:t>
            </a:r>
            <a:r>
              <a:rPr lang="ru-RU" sz="2400" dirty="0" err="1" smtClean="0"/>
              <a:t>Виленкин</a:t>
            </a:r>
            <a:r>
              <a:rPr lang="en-US" sz="2400" dirty="0" smtClean="0"/>
              <a:t>, </a:t>
            </a:r>
            <a:r>
              <a:rPr lang="ru-RU" sz="2400" dirty="0" smtClean="0"/>
              <a:t>В</a:t>
            </a:r>
            <a:r>
              <a:rPr lang="en-US" sz="2400" dirty="0" smtClean="0"/>
              <a:t>.</a:t>
            </a:r>
            <a:r>
              <a:rPr lang="ru-RU" sz="2400" dirty="0" smtClean="0"/>
              <a:t>И</a:t>
            </a:r>
            <a:r>
              <a:rPr lang="en-US" sz="2400" dirty="0" smtClean="0"/>
              <a:t>.</a:t>
            </a:r>
            <a:r>
              <a:rPr lang="ru-RU" sz="2400" dirty="0" smtClean="0"/>
              <a:t>Жохов и </a:t>
            </a:r>
            <a:r>
              <a:rPr lang="ru-RU" sz="2400" dirty="0" err="1" smtClean="0"/>
              <a:t>др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457200" indent="-457200">
              <a:buAutoNum type="arabicPeriod"/>
            </a:pPr>
            <a:r>
              <a:rPr lang="ru-RU" sz="2400" dirty="0"/>
              <a:t> </a:t>
            </a:r>
            <a:r>
              <a:rPr lang="ru-RU" sz="2400" dirty="0" smtClean="0"/>
              <a:t>Интернет-источник  </a:t>
            </a:r>
            <a:r>
              <a:rPr lang="en-US" sz="2400" dirty="0" err="1"/>
              <a:t>url</a:t>
            </a:r>
            <a:r>
              <a:rPr lang="en-US" sz="2400" dirty="0"/>
              <a:t>=http://900igr.net/fotografii/matematika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5421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14:flash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0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Условные обозначения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1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Century Schoolbook" pitchFamily="18" charset="0"/>
              </a:rPr>
              <a:t>- выход из презентации;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latin typeface="Century Schoolbook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Century Schoolbook" pitchFamily="18" charset="0"/>
              </a:rPr>
              <a:t>- переход на предыдущий слайд;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 smtClean="0">
              <a:latin typeface="Century Schoolbook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Century Schoolbook" pitchFamily="18" charset="0"/>
              </a:rPr>
              <a:t>- переход на следующий слайд;</a:t>
            </a:r>
          </a:p>
          <a:p>
            <a:pPr marL="514350" indent="-514350">
              <a:buFont typeface="+mj-lt"/>
              <a:buAutoNum type="arabicPeriod"/>
            </a:pPr>
            <a:endParaRPr lang="ru-RU" sz="2000" dirty="0">
              <a:latin typeface="Century Schoolbook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000" dirty="0" smtClean="0">
                <a:latin typeface="Century Schoolbook" pitchFamily="18" charset="0"/>
              </a:rPr>
              <a:t>- переход к пункту в содержании, возвращение к нему.</a:t>
            </a:r>
            <a:endParaRPr lang="ru-RU" sz="2000" dirty="0">
              <a:latin typeface="Century Schoolbook" pitchFamily="18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7190" y="1358884"/>
            <a:ext cx="288032" cy="85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060847"/>
            <a:ext cx="188703" cy="88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627" y="2852936"/>
            <a:ext cx="205437" cy="83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3647" y="3688854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948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>
        <p:push dir="u"/>
      </p:transition>
    </mc:Choice>
    <mc:Fallback xmlns="">
      <p:transition spd="slow" advClick="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333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Маршрутный лист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Century Schoolbook" pitchFamily="18" charset="0"/>
              </a:rPr>
              <a:t>История чисел;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>
                <a:latin typeface="Century Schoolbook" pitchFamily="18" charset="0"/>
              </a:rPr>
              <a:t>Действия с числами</a:t>
            </a:r>
          </a:p>
        </p:txBody>
      </p:sp>
      <p:pic>
        <p:nvPicPr>
          <p:cNvPr id="11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9926" y="2132856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484784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224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14:rippl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333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История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1</a:t>
            </a:r>
            <a:r>
              <a:rPr lang="en-US" dirty="0" smtClean="0">
                <a:latin typeface="Century Schoolbook" pitchFamily="18" charset="0"/>
              </a:rPr>
              <a:t>.</a:t>
            </a:r>
            <a:r>
              <a:rPr lang="ru-RU" dirty="0" smtClean="0">
                <a:latin typeface="Century Schoolbook" pitchFamily="18" charset="0"/>
              </a:rPr>
              <a:t>Как звали математика Древней Индии</a:t>
            </a:r>
            <a:r>
              <a:rPr lang="en-US" dirty="0" smtClean="0">
                <a:latin typeface="Century Schoolbook" pitchFamily="18" charset="0"/>
              </a:rPr>
              <a:t>,</a:t>
            </a:r>
            <a:r>
              <a:rPr lang="ru-RU" dirty="0" smtClean="0">
                <a:latin typeface="Century Schoolbook" pitchFamily="18" charset="0"/>
              </a:rPr>
              <a:t>который ввел в обиход отрицательные числа</a:t>
            </a:r>
            <a:r>
              <a:rPr lang="en-US" dirty="0" smtClean="0">
                <a:latin typeface="Century Schoolbook" pitchFamily="18" charset="0"/>
              </a:rPr>
              <a:t>?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i046.radikal.ru/1011/aa/28972b9dd4b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83663"/>
            <a:ext cx="2933792" cy="235620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17360" y="4941167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Ответ</a:t>
            </a:r>
            <a:r>
              <a:rPr lang="en-US" sz="3600" dirty="0" smtClean="0"/>
              <a:t>: </a:t>
            </a:r>
            <a:r>
              <a:rPr lang="ru-RU" sz="3600" dirty="0" err="1" smtClean="0"/>
              <a:t>Брахмагупта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6024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65929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90575"/>
            <a:ext cx="7643192" cy="5487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                    История</a:t>
            </a:r>
            <a:r>
              <a:rPr lang="en-US" sz="4400" dirty="0" smtClean="0"/>
              <a:t>.</a:t>
            </a:r>
            <a:endParaRPr lang="ru-RU" dirty="0"/>
          </a:p>
          <a:p>
            <a:pPr marL="514350" indent="-514350">
              <a:buAutoNum type="arabicPeriod" startAt="2"/>
            </a:pPr>
            <a:r>
              <a:rPr lang="ru-RU" dirty="0" smtClean="0"/>
              <a:t>Как в прошлом трактовали      отрицательные числа</a:t>
            </a:r>
            <a:r>
              <a:rPr lang="en-US" dirty="0" smtClean="0"/>
              <a:t>?</a:t>
            </a:r>
            <a:r>
              <a:rPr lang="ru-RU" dirty="0" smtClean="0"/>
              <a:t>      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                               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3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1841" y="5949280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r>
              <a:rPr lang="en-US" sz="3200" dirty="0" smtClean="0"/>
              <a:t>: </a:t>
            </a:r>
            <a:r>
              <a:rPr lang="ru-RU" sz="3200" dirty="0" smtClean="0"/>
              <a:t> «Долг» </a:t>
            </a:r>
            <a:r>
              <a:rPr lang="en-US" sz="3200" dirty="0" smtClean="0"/>
              <a:t>,</a:t>
            </a:r>
            <a:r>
              <a:rPr lang="ru-RU" sz="3200" dirty="0"/>
              <a:t> </a:t>
            </a:r>
            <a:r>
              <a:rPr lang="ru-RU" sz="3200" dirty="0" smtClean="0"/>
              <a:t>«Убыток»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0919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 dir="ld"/>
      </p:transition>
    </mc:Choice>
    <mc:Fallback xmlns="">
      <p:transition spd="slow" advClick="0">
        <p:pull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" y="0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90575"/>
            <a:ext cx="4978896" cy="57341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>
              <a:latin typeface="Century Schoolbook" pitchFamily="18" charset="0"/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  <p:pic>
        <p:nvPicPr>
          <p:cNvPr id="13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http://stat18.privet.ru/lr/0b1ee564c16d4629589ed3026205b70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60265"/>
            <a:ext cx="2952328" cy="2216517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educationquizzes.com/library/People/Architects_and_Engineers/Archimedes-of-Syracuse-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540" y="4756027"/>
            <a:ext cx="1649363" cy="2015578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95299" y="934916"/>
            <a:ext cx="50848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en-US" sz="3600" dirty="0" smtClean="0"/>
              <a:t>. </a:t>
            </a:r>
            <a:r>
              <a:rPr lang="ru-RU" sz="3600" dirty="0" smtClean="0"/>
              <a:t>Кто придумал способ описания громадных чисел</a:t>
            </a:r>
            <a:r>
              <a:rPr lang="en-US" sz="3600" dirty="0" smtClean="0"/>
              <a:t> ?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779912" y="62785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 flipH="1">
            <a:off x="2257664" y="5841710"/>
            <a:ext cx="310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r>
              <a:rPr lang="en-US" sz="3200" dirty="0" smtClean="0"/>
              <a:t>: </a:t>
            </a:r>
            <a:r>
              <a:rPr lang="ru-RU" sz="3200" dirty="0" smtClean="0"/>
              <a:t>Архимед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2257664" y="620688"/>
            <a:ext cx="2164439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История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60919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 dir="ld"/>
      </p:transition>
    </mc:Choice>
    <mc:Fallback xmlns="">
      <p:transition spd="slow" advClick="0">
        <p:pull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333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История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4</a:t>
            </a:r>
            <a:r>
              <a:rPr lang="en-US" dirty="0" smtClean="0"/>
              <a:t>.</a:t>
            </a:r>
            <a:r>
              <a:rPr lang="ru-RU" dirty="0" smtClean="0"/>
              <a:t> Когда и кем были предложены правила умножения и деления положительных и отрицательных чисел</a:t>
            </a:r>
            <a:r>
              <a:rPr lang="ru-RU" dirty="0" smtClean="0">
                <a:latin typeface="Century Schoolbook" pitchFamily="18" charset="0"/>
              </a:rPr>
              <a:t> </a:t>
            </a:r>
            <a:r>
              <a:rPr lang="en-US" dirty="0" smtClean="0">
                <a:latin typeface="Century Schoolbook" pitchFamily="18" charset="0"/>
              </a:rPr>
              <a:t>?</a:t>
            </a:r>
            <a:r>
              <a:rPr lang="ru-RU" dirty="0" smtClean="0">
                <a:latin typeface="Century Schoolbook" pitchFamily="18" charset="0"/>
              </a:rPr>
              <a:t> 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 descr="http://i046.radikal.ru/1011/aa/28972b9dd4b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83663"/>
            <a:ext cx="2933792" cy="235620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445224"/>
            <a:ext cx="57932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Ответ</a:t>
            </a:r>
            <a:r>
              <a:rPr lang="en-US" sz="3200" dirty="0" smtClean="0"/>
              <a:t>: </a:t>
            </a:r>
            <a:r>
              <a:rPr lang="ru-RU" sz="3200" dirty="0" smtClean="0"/>
              <a:t>В </a:t>
            </a:r>
            <a:r>
              <a:rPr lang="en-US" sz="3200" dirty="0" smtClean="0"/>
              <a:t>||| </a:t>
            </a:r>
            <a:r>
              <a:rPr lang="ru-RU" sz="3200" dirty="0" smtClean="0"/>
              <a:t>веке  греческим математиком Диофантом</a:t>
            </a:r>
            <a:endParaRPr lang="ru-RU" sz="3200" dirty="0"/>
          </a:p>
        </p:txBody>
      </p:sp>
      <p:pic>
        <p:nvPicPr>
          <p:cNvPr id="10" name="Picture 2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89" y="5385899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531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177" y="5333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Действия с числами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89" y="5385899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844824"/>
            <a:ext cx="8113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Сумма двух чисел с разными знаками равна</a:t>
            </a:r>
            <a:r>
              <a:rPr lang="en-US" sz="2800" dirty="0" smtClean="0"/>
              <a:t>…..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431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39552" y="2996952"/>
            <a:ext cx="380397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2996952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Положительному числу</a:t>
            </a:r>
            <a:endParaRPr lang="ru-RU" sz="3200" dirty="0"/>
          </a:p>
        </p:txBody>
      </p:sp>
      <p:sp>
        <p:nvSpPr>
          <p:cNvPr id="11" name="Овал 10"/>
          <p:cNvSpPr/>
          <p:nvPr/>
        </p:nvSpPr>
        <p:spPr>
          <a:xfrm>
            <a:off x="562814" y="4093385"/>
            <a:ext cx="424649" cy="4200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104755" y="4011043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Отрицательному числу</a:t>
            </a:r>
            <a:endParaRPr lang="ru-RU" sz="3200" dirty="0"/>
          </a:p>
        </p:txBody>
      </p:sp>
      <p:sp>
        <p:nvSpPr>
          <p:cNvPr id="16" name="Овал 15"/>
          <p:cNvSpPr/>
          <p:nvPr/>
        </p:nvSpPr>
        <p:spPr>
          <a:xfrm>
            <a:off x="562814" y="5229201"/>
            <a:ext cx="449501" cy="4320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331640" y="5229201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Положительному или отрицательному числу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2879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www.dollslife.ru/backup/imag/klyuch-dlya-litsenzii-nod32-26873-larg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7177" y="39294"/>
            <a:ext cx="9422226" cy="6852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entury Schoolbook" pitchFamily="18" charset="0"/>
              </a:rPr>
              <a:t>Действия с числами</a:t>
            </a:r>
            <a:endParaRPr lang="ru-RU" dirty="0">
              <a:latin typeface="Century Schoolbook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>
              <a:latin typeface="Century Schoolbook" pitchFamily="18" charset="0"/>
            </a:endParaRPr>
          </a:p>
        </p:txBody>
      </p:sp>
      <p:pic>
        <p:nvPicPr>
          <p:cNvPr id="12" name="Picture 4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0"/>
            <a:ext cx="533400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4639866"/>
            <a:ext cx="55245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3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1" y="1563290"/>
            <a:ext cx="514350" cy="307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989" y="5385899"/>
            <a:ext cx="648072" cy="75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1844824"/>
            <a:ext cx="8113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Модули вычитаются при сложении двух</a:t>
            </a:r>
            <a:r>
              <a:rPr lang="en-US" sz="3200" dirty="0" smtClean="0"/>
              <a:t>…….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34316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07604" y="2991214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Чисел с разными знаками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3242" y="4011043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Отрицательных  чисел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331640" y="5229201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Положительных чисел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611560" y="3101577"/>
            <a:ext cx="400755" cy="3640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11560" y="4221087"/>
            <a:ext cx="400755" cy="374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83568" y="5383913"/>
            <a:ext cx="421187" cy="3799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47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 advClick="0">
        <p:pull/>
      </p:transition>
    </mc:Choice>
    <mc:Fallback xmlns="">
      <p:transition spd="slow" advClick="0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320</Words>
  <Application>Microsoft Office PowerPoint</Application>
  <PresentationFormat>Экран (4:3)</PresentationFormat>
  <Paragraphs>80</Paragraphs>
  <Slides>15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Королевство противоположностей</vt:lpstr>
      <vt:lpstr>Условные обозначения</vt:lpstr>
      <vt:lpstr>Маршрутный лист</vt:lpstr>
      <vt:lpstr>История</vt:lpstr>
      <vt:lpstr>Презентация PowerPoint</vt:lpstr>
      <vt:lpstr>Презентация PowerPoint</vt:lpstr>
      <vt:lpstr>История</vt:lpstr>
      <vt:lpstr>Действия с числами</vt:lpstr>
      <vt:lpstr>Действия с числами</vt:lpstr>
      <vt:lpstr>Действия с числами</vt:lpstr>
      <vt:lpstr>Действия с числами</vt:lpstr>
      <vt:lpstr>Действия с числами</vt:lpstr>
      <vt:lpstr>Действия с числами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Прогрессии  и последовательности  вокруг нас</dc:title>
  <dc:creator>Teacher</dc:creator>
  <cp:lastModifiedBy>Teacher</cp:lastModifiedBy>
  <cp:revision>24</cp:revision>
  <dcterms:created xsi:type="dcterms:W3CDTF">2014-03-22T05:10:18Z</dcterms:created>
  <dcterms:modified xsi:type="dcterms:W3CDTF">2014-05-12T13:47:45Z</dcterms:modified>
</cp:coreProperties>
</file>