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64" r:id="rId5"/>
    <p:sldId id="266" r:id="rId6"/>
    <p:sldId id="265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07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12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3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04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3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3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1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8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02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78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5524A-A9D0-4410-B7D7-7A6B7B486DFE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38C2-27B1-4E83-A654-BFC5E01CB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3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i="1" smtClean="0">
                <a:solidFill>
                  <a:srgbClr val="993366"/>
                </a:solidFill>
              </a:rPr>
              <a:t>ТЕМА УРОКА: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900" b="1" i="1" smtClean="0">
                <a:solidFill>
                  <a:srgbClr val="FFCC66"/>
                </a:solidFill>
              </a:rPr>
              <a:t> </a:t>
            </a:r>
            <a:r>
              <a:rPr lang="ru-RU" sz="4800" b="1" i="1" smtClean="0">
                <a:solidFill>
                  <a:srgbClr val="008000"/>
                </a:solidFill>
              </a:rPr>
              <a:t>« СЛОЖЕНИЕ</a:t>
            </a:r>
            <a:r>
              <a:rPr lang="ru-RU" sz="3900" b="1" i="1" smtClean="0">
                <a:solidFill>
                  <a:srgbClr val="008000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800" b="1" i="1" smtClean="0">
                <a:solidFill>
                  <a:srgbClr val="FF3300"/>
                </a:solidFill>
              </a:rPr>
              <a:t>ПОЛОЖИТЕЛЬНЫХ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800" b="1" i="1" smtClean="0">
                <a:solidFill>
                  <a:srgbClr val="008000"/>
                </a:solidFill>
              </a:rPr>
              <a:t>И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5400" b="1" i="1" smtClean="0">
                <a:solidFill>
                  <a:srgbClr val="333399"/>
                </a:solidFill>
              </a:rPr>
              <a:t>ОТРИЦАТЕЛЬНЫХ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800" b="1" i="1" smtClean="0">
                <a:solidFill>
                  <a:srgbClr val="008000"/>
                </a:solidFill>
              </a:rPr>
              <a:t>ЧИСЕЛ»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4800" b="1" i="1" smtClean="0">
              <a:solidFill>
                <a:srgbClr val="008000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85938" y="2500313"/>
            <a:ext cx="6337300" cy="8636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692275" y="4149725"/>
            <a:ext cx="6480175" cy="7921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46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0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i="1" smtClean="0">
                <a:solidFill>
                  <a:srgbClr val="CC0066"/>
                </a:solidFill>
              </a:rPr>
              <a:t>ЦЕЛЬ УРОКА: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00213"/>
            <a:ext cx="8077200" cy="4105275"/>
          </a:xfrm>
          <a:ln>
            <a:solidFill>
              <a:srgbClr val="3366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FF"/>
                </a:solidFill>
              </a:rPr>
              <a:t>Числа отрицательные, новые для вас,</a:t>
            </a:r>
            <a:r>
              <a:rPr lang="en-US" b="1" smtClean="0">
                <a:solidFill>
                  <a:srgbClr val="0000FF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FF"/>
                </a:solidFill>
              </a:rPr>
              <a:t>Лишь совсем недавно изучил ваш</a:t>
            </a:r>
            <a:r>
              <a:rPr lang="en-US" b="1" smtClean="0">
                <a:solidFill>
                  <a:srgbClr val="0000FF"/>
                </a:solidFill>
              </a:rPr>
              <a:t> </a:t>
            </a:r>
            <a:r>
              <a:rPr lang="ru-RU" b="1" smtClean="0">
                <a:solidFill>
                  <a:srgbClr val="0000FF"/>
                </a:solidFill>
              </a:rPr>
              <a:t>класс.</a:t>
            </a:r>
            <a:endParaRPr lang="en-US" b="1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FF"/>
                </a:solidFill>
              </a:rPr>
              <a:t>Сразу поприбавилось нам теперь</a:t>
            </a:r>
            <a:r>
              <a:rPr lang="en-US" b="1" smtClean="0">
                <a:solidFill>
                  <a:srgbClr val="0000FF"/>
                </a:solidFill>
              </a:rPr>
              <a:t> </a:t>
            </a:r>
            <a:r>
              <a:rPr lang="ru-RU" b="1" smtClean="0">
                <a:solidFill>
                  <a:srgbClr val="0000FF"/>
                </a:solidFill>
              </a:rPr>
              <a:t>мороки:</a:t>
            </a:r>
            <a:endParaRPr lang="en-US" b="1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FF"/>
                </a:solidFill>
              </a:rPr>
              <a:t>Изучить все </a:t>
            </a:r>
            <a:r>
              <a:rPr lang="ru-RU" sz="3600" b="1" smtClean="0">
                <a:solidFill>
                  <a:srgbClr val="009900"/>
                </a:solidFill>
              </a:rPr>
              <a:t>правила сложения</a:t>
            </a:r>
            <a:r>
              <a:rPr lang="ru-RU" b="1" smtClean="0">
                <a:solidFill>
                  <a:srgbClr val="0000FF"/>
                </a:solidFill>
              </a:rPr>
              <a:t> на </a:t>
            </a:r>
            <a:endParaRPr lang="en-US" b="1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FF"/>
                </a:solidFill>
              </a:rPr>
              <a:t>уроке! </a:t>
            </a:r>
          </a:p>
        </p:txBody>
      </p:sp>
    </p:spTree>
    <p:extLst>
      <p:ext uri="{BB962C8B-B14F-4D97-AF65-F5344CB8AC3E}">
        <p14:creationId xmlns:p14="http://schemas.microsoft.com/office/powerpoint/2010/main" val="69286796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1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числа относятся к целым числам?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12741" y="2623862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5589" y="3501008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67544" y="1708683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23629" y="1628799"/>
            <a:ext cx="4527544" cy="439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Положительные числа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2623862"/>
            <a:ext cx="46085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Отрицательные числа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23628" y="3501008"/>
            <a:ext cx="46445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Положительные </a:t>
            </a:r>
            <a:r>
              <a:rPr lang="en-US" sz="2800" dirty="0" smtClean="0"/>
              <a:t>,</a:t>
            </a:r>
            <a:r>
              <a:rPr lang="ru-RU" sz="2800" dirty="0" smtClean="0"/>
              <a:t> им противоположные и нуль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107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Сумма двух чисел с разными знаками равна</a:t>
            </a:r>
            <a:r>
              <a:rPr lang="en-US" dirty="0" smtClean="0"/>
              <a:t>…..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3568" y="1916832"/>
            <a:ext cx="4572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1355" y="1765378"/>
            <a:ext cx="404076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Положительному числу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683568" y="306896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2852936"/>
            <a:ext cx="38884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Отрицательному числу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755576" y="429309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005064"/>
            <a:ext cx="53285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Положительному или отрицательному числу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121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Модули вычитаются при сложении двух</a:t>
            </a:r>
            <a:r>
              <a:rPr lang="en-US" dirty="0" smtClean="0"/>
              <a:t>…..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3568" y="198884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7077" y="1862505"/>
            <a:ext cx="511114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Чисел с разными знаками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683568" y="314096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140968"/>
            <a:ext cx="51125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Отрицательных чисел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683568" y="436510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365104"/>
            <a:ext cx="49685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Положительных  чисел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039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897812" cy="2400300"/>
          </a:xfrm>
        </p:spPr>
        <p:txBody>
          <a:bodyPr/>
          <a:lstStyle/>
          <a:p>
            <a:pPr algn="l" eaLnBrk="1" hangingPunct="1"/>
            <a:r>
              <a:rPr lang="ru-RU" sz="4000" b="1" i="1" smtClean="0">
                <a:solidFill>
                  <a:srgbClr val="CC0066"/>
                </a:solidFill>
              </a:rPr>
              <a:t>№1 </a:t>
            </a:r>
            <a:r>
              <a:rPr lang="ru-RU" sz="3200" b="1" smtClean="0"/>
              <a:t>Выпиши  верные  неравенства, если  </a:t>
            </a:r>
            <a:br>
              <a:rPr lang="ru-RU" sz="3200" b="1" smtClean="0"/>
            </a:br>
            <a:r>
              <a:rPr lang="ru-RU" sz="3200" b="1" smtClean="0"/>
              <a:t>         известно,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ru-RU" sz="3200" smtClean="0"/>
              <a:t>         </a:t>
            </a:r>
            <a:r>
              <a:rPr lang="ru-RU" sz="3200" b="1" smtClean="0"/>
              <a:t>что</a:t>
            </a:r>
            <a:r>
              <a:rPr lang="ru-RU" sz="3200" b="1" smtClean="0">
                <a:solidFill>
                  <a:srgbClr val="CC0000"/>
                </a:solidFill>
              </a:rPr>
              <a:t> </a:t>
            </a:r>
            <a:r>
              <a:rPr lang="en-US" sz="3200" b="1" smtClean="0">
                <a:solidFill>
                  <a:srgbClr val="CC0000"/>
                </a:solidFill>
              </a:rPr>
              <a:t> </a:t>
            </a:r>
            <a:r>
              <a:rPr lang="en-US" sz="3200" smtClean="0">
                <a:solidFill>
                  <a:srgbClr val="CC0000"/>
                </a:solidFill>
              </a:rPr>
              <a:t>     </a:t>
            </a:r>
            <a:r>
              <a:rPr lang="en-US" sz="3200" b="1" smtClean="0">
                <a:solidFill>
                  <a:srgbClr val="CC0000"/>
                </a:solidFill>
              </a:rPr>
              <a:t>a</a:t>
            </a:r>
            <a:r>
              <a:rPr lang="en-US" sz="3200" b="1" smtClean="0">
                <a:solidFill>
                  <a:srgbClr val="CC0000"/>
                </a:solidFill>
                <a:latin typeface="Monotype Corsiva" pitchFamily="66" charset="0"/>
              </a:rPr>
              <a:t> </a:t>
            </a:r>
            <a:r>
              <a:rPr lang="ru-RU" sz="3200" b="1" smtClean="0">
                <a:solidFill>
                  <a:srgbClr val="CC0000"/>
                </a:solidFill>
              </a:rPr>
              <a:t>и </a:t>
            </a:r>
            <a:r>
              <a:rPr lang="en-US" sz="3200" b="1" smtClean="0">
                <a:solidFill>
                  <a:srgbClr val="CC0000"/>
                </a:solidFill>
              </a:rPr>
              <a:t>b- </a:t>
            </a:r>
            <a:r>
              <a:rPr lang="ru-RU" sz="3200" b="1" smtClean="0">
                <a:solidFill>
                  <a:srgbClr val="CC0000"/>
                </a:solidFill>
              </a:rPr>
              <a:t>положительные числа</a:t>
            </a:r>
            <a:r>
              <a:rPr lang="ru-RU" sz="3200" b="1" smtClean="0"/>
              <a:t>; 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                     </a:t>
            </a:r>
            <a:r>
              <a:rPr lang="ru-RU" sz="3200" b="1" smtClean="0">
                <a:solidFill>
                  <a:srgbClr val="0000CC"/>
                </a:solidFill>
              </a:rPr>
              <a:t>х</a:t>
            </a:r>
            <a:r>
              <a:rPr lang="en-US" sz="3200" b="1" smtClean="0">
                <a:solidFill>
                  <a:srgbClr val="0000CC"/>
                </a:solidFill>
              </a:rPr>
              <a:t> </a:t>
            </a:r>
            <a:r>
              <a:rPr lang="ru-RU" sz="3200" b="1" smtClean="0">
                <a:solidFill>
                  <a:srgbClr val="0000CC"/>
                </a:solidFill>
              </a:rPr>
              <a:t>и у</a:t>
            </a:r>
            <a:r>
              <a:rPr lang="en-US" sz="3200" b="1" smtClean="0">
                <a:solidFill>
                  <a:srgbClr val="0000CC"/>
                </a:solidFill>
              </a:rPr>
              <a:t> – </a:t>
            </a:r>
            <a:r>
              <a:rPr lang="ru-RU" sz="3200" b="1" smtClean="0">
                <a:solidFill>
                  <a:srgbClr val="0000CC"/>
                </a:solidFill>
              </a:rPr>
              <a:t>отрицательные числа</a:t>
            </a:r>
            <a:r>
              <a:rPr lang="ru-RU" sz="3200" smtClean="0">
                <a:solidFill>
                  <a:srgbClr val="0000CC"/>
                </a:solidFill>
              </a:rPr>
              <a:t>.</a:t>
            </a:r>
            <a:r>
              <a:rPr lang="ru-RU" sz="4000" smtClean="0"/>
              <a:t> 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476375" y="2322513"/>
            <a:ext cx="178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1) a &gt; </a:t>
            </a:r>
            <a:r>
              <a:rPr lang="ru-RU" sz="4000"/>
              <a:t>у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5003800" y="5110163"/>
            <a:ext cx="2008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8</a:t>
            </a:r>
            <a:r>
              <a:rPr lang="en-US" sz="4000"/>
              <a:t>) </a:t>
            </a:r>
            <a:r>
              <a:rPr lang="en-US" sz="4000">
                <a:cs typeface="Times New Roman" pitchFamily="18" charset="0"/>
              </a:rPr>
              <a:t>|</a:t>
            </a:r>
            <a:r>
              <a:rPr lang="ru-RU" sz="4000">
                <a:cs typeface="Times New Roman" pitchFamily="18" charset="0"/>
              </a:rPr>
              <a:t>х</a:t>
            </a:r>
            <a:r>
              <a:rPr lang="en-US" sz="4000">
                <a:cs typeface="Times New Roman" pitchFamily="18" charset="0"/>
              </a:rPr>
              <a:t>|</a:t>
            </a:r>
            <a:r>
              <a:rPr lang="en-US" sz="4000"/>
              <a:t> &gt; </a:t>
            </a:r>
            <a:r>
              <a:rPr lang="ru-RU" sz="4000"/>
              <a:t>у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1547813" y="4221163"/>
            <a:ext cx="1871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3)-</a:t>
            </a:r>
            <a:r>
              <a:rPr lang="ru-RU" sz="4000"/>
              <a:t>х</a:t>
            </a:r>
            <a:r>
              <a:rPr lang="en-US" sz="4000"/>
              <a:t> &gt; 0</a:t>
            </a:r>
            <a:endParaRPr lang="ru-RU" sz="4000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59338" y="2373313"/>
            <a:ext cx="195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5</a:t>
            </a:r>
            <a:r>
              <a:rPr lang="en-US" sz="4000"/>
              <a:t>) -a </a:t>
            </a:r>
            <a:r>
              <a:rPr lang="en-US" sz="4000">
                <a:cs typeface="Times New Roman" pitchFamily="18" charset="0"/>
              </a:rPr>
              <a:t>&lt; 0</a:t>
            </a:r>
            <a:endParaRPr lang="ru-RU" sz="4000"/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4859338" y="3309938"/>
            <a:ext cx="1785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6</a:t>
            </a:r>
            <a:r>
              <a:rPr lang="en-US" sz="4000"/>
              <a:t>) </a:t>
            </a:r>
            <a:r>
              <a:rPr lang="ru-RU" sz="4000"/>
              <a:t>у</a:t>
            </a:r>
            <a:r>
              <a:rPr lang="en-US" sz="4000"/>
              <a:t> </a:t>
            </a:r>
            <a:r>
              <a:rPr lang="en-US" sz="4000">
                <a:cs typeface="Times New Roman" pitchFamily="18" charset="0"/>
              </a:rPr>
              <a:t>&lt; 0</a:t>
            </a:r>
            <a:endParaRPr lang="ru-RU" sz="4000"/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4859338" y="4173538"/>
            <a:ext cx="1984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7</a:t>
            </a:r>
            <a:r>
              <a:rPr lang="en-US" sz="4000"/>
              <a:t>) -b &gt; 0</a:t>
            </a:r>
            <a:endParaRPr lang="ru-RU" sz="4000"/>
          </a:p>
        </p:txBody>
      </p:sp>
      <p:sp>
        <p:nvSpPr>
          <p:cNvPr id="11273" name="Text Box 19"/>
          <p:cNvSpPr txBox="1">
            <a:spLocks noChangeArrowheads="1"/>
          </p:cNvSpPr>
          <p:nvPr/>
        </p:nvSpPr>
        <p:spPr bwMode="auto">
          <a:xfrm>
            <a:off x="1547813" y="5229225"/>
            <a:ext cx="208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4</a:t>
            </a:r>
            <a:r>
              <a:rPr lang="en-US" sz="4000"/>
              <a:t>) </a:t>
            </a:r>
            <a:r>
              <a:rPr lang="en-US" sz="4000">
                <a:cs typeface="Times New Roman" pitchFamily="18" charset="0"/>
              </a:rPr>
              <a:t>|a|</a:t>
            </a:r>
            <a:r>
              <a:rPr lang="en-US" sz="4000"/>
              <a:t> &gt; a</a:t>
            </a:r>
            <a:endParaRPr lang="ru-RU" sz="4000"/>
          </a:p>
        </p:txBody>
      </p:sp>
      <p:sp>
        <p:nvSpPr>
          <p:cNvPr id="11274" name="Text Box 20"/>
          <p:cNvSpPr txBox="1">
            <a:spLocks noChangeArrowheads="1"/>
          </p:cNvSpPr>
          <p:nvPr/>
        </p:nvSpPr>
        <p:spPr bwMode="auto">
          <a:xfrm>
            <a:off x="1476375" y="3309938"/>
            <a:ext cx="178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2) </a:t>
            </a:r>
            <a:r>
              <a:rPr lang="ru-RU" sz="4000"/>
              <a:t>х</a:t>
            </a:r>
            <a:r>
              <a:rPr lang="en-US" sz="4000"/>
              <a:t> </a:t>
            </a:r>
            <a:r>
              <a:rPr lang="en-US" sz="4000">
                <a:cs typeface="Times New Roman" pitchFamily="18" charset="0"/>
              </a:rPr>
              <a:t>&lt; </a:t>
            </a:r>
            <a:r>
              <a:rPr lang="ru-RU" sz="4000">
                <a:cs typeface="Times New Roman" pitchFamily="18" charset="0"/>
              </a:rPr>
              <a:t>у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206862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6BCB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6BCB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6BCB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6BCB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6BCB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CC0066"/>
                </a:solidFill>
              </a:rPr>
              <a:t>МАТЕМАТИЧЕСКИЙ ДИКТАНТ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556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Записать числа под диктовку.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-</a:t>
            </a:r>
            <a:r>
              <a:rPr lang="ru-RU" sz="2600" b="1" smtClean="0"/>
              <a:t>15;  +10;  -3,2;   2 ;   -7 ;   0;   -4;   10,36;   +7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1. Назовите отрицательные числа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2. Назовите натуральные числа.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3. Назовите положительные числа.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4. Назовите целые числа.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5. Выделите квадратиком</a:t>
            </a:r>
            <a:r>
              <a:rPr lang="ru-RU" sz="2800" smtClean="0"/>
              <a:t> </a:t>
            </a:r>
            <a:r>
              <a:rPr lang="ru-RU" sz="2400" smtClean="0"/>
              <a:t>числа, модули которых равны.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6. Выделите кружочком наибольшее целое число.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7. Выделите треугольником число с наибольшим модулем.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7000875" y="2214563"/>
            <a:ext cx="503238" cy="360362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071938" y="2214563"/>
            <a:ext cx="360362" cy="360362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0">
              <a:solidFill>
                <a:srgbClr val="008000"/>
              </a:solidFill>
            </a:endParaRPr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1857375" y="2214563"/>
            <a:ext cx="642938" cy="500062"/>
          </a:xfrm>
          <a:prstGeom prst="ellips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1000125" y="2000250"/>
            <a:ext cx="785813" cy="642938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5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3" grpId="0" animBg="1"/>
      <p:bldP spid="31764" grpId="0" animBg="1"/>
      <p:bldP spid="31765" grpId="0" animBg="1"/>
      <p:bldP spid="3176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222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УРОКА:</vt:lpstr>
      <vt:lpstr>ЦЕЛЬ УРОКА:</vt:lpstr>
      <vt:lpstr>Какие числа относятся к целым числам?</vt:lpstr>
      <vt:lpstr>Сумма двух чисел с разными знаками равна…..</vt:lpstr>
      <vt:lpstr>Модули вычитаются при сложении двух…..</vt:lpstr>
      <vt:lpstr>№1 Выпиши  верные  неравенства, если            известно,          что       a и b- положительные числа;                       х и у – отрицательные числа. </vt:lpstr>
      <vt:lpstr>МАТЕМАТИЧЕСКИЙ ДИКТАНТ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числа относятся к целым числам?</dc:title>
  <dc:creator>Student</dc:creator>
  <cp:lastModifiedBy>Teacher</cp:lastModifiedBy>
  <cp:revision>10</cp:revision>
  <dcterms:created xsi:type="dcterms:W3CDTF">2014-03-20T14:07:47Z</dcterms:created>
  <dcterms:modified xsi:type="dcterms:W3CDTF">2014-05-12T13:53:16Z</dcterms:modified>
</cp:coreProperties>
</file>