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4" autoAdjust="0"/>
    <p:restoredTop sz="94607" autoAdjust="0"/>
  </p:normalViewPr>
  <p:slideViewPr>
    <p:cSldViewPr>
      <p:cViewPr varScale="1">
        <p:scale>
          <a:sx n="82" d="100"/>
          <a:sy n="82" d="100"/>
        </p:scale>
        <p:origin x="-90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C55BE-D1FD-4112-BFF3-9E75350EAE0F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87182-6F42-4A95-BDEC-40736D210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64EC4-03DE-4CA1-B6C5-4A3E086C031C}" type="slidenum">
              <a:rPr lang="ru-RU"/>
              <a:pPr/>
              <a:t>3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 Урок по теме. НОД</a:t>
            </a:r>
          </a:p>
          <a:p>
            <a:r>
              <a:rPr lang="ru-RU"/>
              <a:t>Цели: ввести понятие наибольшего общего делителя; формировать навык нахождения наибольшего общего делителя; повторить сравнение, сложение, вычитание дробей с одинаковыми знаменателями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7BB9B-264B-41C5-99F4-D705B8373813}" type="slidenum">
              <a:rPr lang="ru-RU"/>
              <a:pPr/>
              <a:t>13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9EE852-6D8C-4860-BCE2-71457217069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FFFD9-23DF-49AD-92C1-69403ACC7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EE852-6D8C-4860-BCE2-71457217069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FFFD9-23DF-49AD-92C1-69403ACC7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EE852-6D8C-4860-BCE2-71457217069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FFFD9-23DF-49AD-92C1-69403ACC7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EE852-6D8C-4860-BCE2-71457217069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FFFD9-23DF-49AD-92C1-69403ACC7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EE852-6D8C-4860-BCE2-71457217069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FFFD9-23DF-49AD-92C1-69403ACC7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EE852-6D8C-4860-BCE2-71457217069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FFFD9-23DF-49AD-92C1-69403ACC7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EE852-6D8C-4860-BCE2-71457217069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FFFD9-23DF-49AD-92C1-69403ACC7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EE852-6D8C-4860-BCE2-71457217069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FFFD9-23DF-49AD-92C1-69403ACC7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EE852-6D8C-4860-BCE2-71457217069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FFFD9-23DF-49AD-92C1-69403ACC7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9EE852-6D8C-4860-BCE2-71457217069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FFFD9-23DF-49AD-92C1-69403ACC7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9EE852-6D8C-4860-BCE2-71457217069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FFFD9-23DF-49AD-92C1-69403ACC7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9EE852-6D8C-4860-BCE2-71457217069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DFFFD9-23DF-49AD-92C1-69403ACC7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rot="5400000">
            <a:off x="715142" y="4571214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108579" y="4535495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Урок математики в 6 классе.</a:t>
            </a:r>
            <a:endParaRPr lang="ru-RU" sz="40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Учитель: Сторожко Татьяна Васильевна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0" y="836613"/>
            <a:ext cx="8172450" cy="3671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Наибольший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Общий             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Делитель                  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6357950" y="3071810"/>
            <a:ext cx="2232025" cy="715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НОД</a:t>
            </a:r>
          </a:p>
        </p:txBody>
      </p:sp>
      <p:pic>
        <p:nvPicPr>
          <p:cNvPr id="11268" name="Picture 4" descr="CRC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9838" y="4149725"/>
            <a:ext cx="155416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00034" y="142852"/>
            <a:ext cx="7991475" cy="54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4000" b="1" u="sng" dirty="0"/>
              <a:t>Нахождение наибольшего общего делителя: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 b="1" dirty="0"/>
              <a:t>Разложить числа на простые множители.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 b="1" dirty="0"/>
              <a:t>Найти одинаковые множители . У одного из чисел взять их в кружок.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 b="1" dirty="0"/>
              <a:t>Найти произведение тех множителей, которые взяли в кружок.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1331913" y="549275"/>
            <a:ext cx="4103687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НОД (36,48)=</a:t>
            </a:r>
          </a:p>
        </p:txBody>
      </p:sp>
      <p:sp>
        <p:nvSpPr>
          <p:cNvPr id="35845" name="WordArt 5"/>
          <p:cNvSpPr>
            <a:spLocks noChangeArrowheads="1" noChangeShapeType="1" noTextEdit="1"/>
          </p:cNvSpPr>
          <p:nvPr/>
        </p:nvSpPr>
        <p:spPr bwMode="auto">
          <a:xfrm>
            <a:off x="5580063" y="404813"/>
            <a:ext cx="546100" cy="766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476375" y="1363663"/>
            <a:ext cx="793750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latin typeface="Times New Roman" pitchFamily="18" charset="0"/>
              </a:rPr>
              <a:t>36</a:t>
            </a:r>
          </a:p>
          <a:p>
            <a:r>
              <a:rPr lang="ru-RU" sz="4800" b="1">
                <a:latin typeface="Times New Roman" pitchFamily="18" charset="0"/>
              </a:rPr>
              <a:t>18</a:t>
            </a:r>
          </a:p>
          <a:p>
            <a:r>
              <a:rPr lang="ru-RU" sz="4800" b="1">
                <a:latin typeface="Times New Roman" pitchFamily="18" charset="0"/>
              </a:rPr>
              <a:t>  9</a:t>
            </a:r>
          </a:p>
          <a:p>
            <a:r>
              <a:rPr lang="ru-RU" sz="4800" b="1">
                <a:latin typeface="Times New Roman" pitchFamily="18" charset="0"/>
              </a:rPr>
              <a:t>  3</a:t>
            </a:r>
          </a:p>
          <a:p>
            <a:r>
              <a:rPr lang="ru-RU" sz="4800" b="1">
                <a:latin typeface="Times New Roman" pitchFamily="18" charset="0"/>
              </a:rPr>
              <a:t>  1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2628900" y="1341438"/>
            <a:ext cx="0" cy="403225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916238" y="1341438"/>
            <a:ext cx="488950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latin typeface="Times New Roman" pitchFamily="18" charset="0"/>
              </a:rPr>
              <a:t>2</a:t>
            </a:r>
          </a:p>
          <a:p>
            <a:r>
              <a:rPr lang="ru-RU" sz="4800" b="1">
                <a:latin typeface="Times New Roman" pitchFamily="18" charset="0"/>
              </a:rPr>
              <a:t>2</a:t>
            </a:r>
          </a:p>
          <a:p>
            <a:r>
              <a:rPr lang="ru-RU" sz="4800" b="1">
                <a:latin typeface="Times New Roman" pitchFamily="18" charset="0"/>
              </a:rPr>
              <a:t>3</a:t>
            </a:r>
          </a:p>
          <a:p>
            <a:r>
              <a:rPr lang="ru-RU" sz="4800" b="1">
                <a:latin typeface="Times New Roman" pitchFamily="18" charset="0"/>
              </a:rPr>
              <a:t>3</a:t>
            </a:r>
          </a:p>
          <a:p>
            <a:endParaRPr lang="ru-RU" sz="4800" b="1">
              <a:latin typeface="Times New Roman" pitchFamily="18" charset="0"/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4860925" y="1363663"/>
            <a:ext cx="7937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latin typeface="Times New Roman" pitchFamily="18" charset="0"/>
              </a:rPr>
              <a:t>48</a:t>
            </a:r>
          </a:p>
          <a:p>
            <a:r>
              <a:rPr lang="ru-RU" sz="4800" b="1">
                <a:latin typeface="Times New Roman" pitchFamily="18" charset="0"/>
              </a:rPr>
              <a:t>24</a:t>
            </a:r>
          </a:p>
          <a:p>
            <a:r>
              <a:rPr lang="ru-RU" sz="4800" b="1">
                <a:latin typeface="Times New Roman" pitchFamily="18" charset="0"/>
              </a:rPr>
              <a:t>12</a:t>
            </a:r>
          </a:p>
          <a:p>
            <a:r>
              <a:rPr lang="ru-RU" sz="4800" b="1">
                <a:latin typeface="Times New Roman" pitchFamily="18" charset="0"/>
              </a:rPr>
              <a:t>  6</a:t>
            </a:r>
          </a:p>
          <a:p>
            <a:r>
              <a:rPr lang="ru-RU" sz="4800" b="1">
                <a:latin typeface="Times New Roman" pitchFamily="18" charset="0"/>
              </a:rPr>
              <a:t>  3</a:t>
            </a:r>
          </a:p>
          <a:p>
            <a:r>
              <a:rPr lang="ru-RU" sz="4800" b="1">
                <a:latin typeface="Times New Roman" pitchFamily="18" charset="0"/>
              </a:rPr>
              <a:t>  1</a:t>
            </a: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6013450" y="1341438"/>
            <a:ext cx="0" cy="4535487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6300788" y="1341438"/>
            <a:ext cx="4889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latin typeface="Times New Roman" pitchFamily="18" charset="0"/>
              </a:rPr>
              <a:t>2</a:t>
            </a:r>
          </a:p>
          <a:p>
            <a:r>
              <a:rPr lang="ru-RU" sz="4800" b="1">
                <a:latin typeface="Times New Roman" pitchFamily="18" charset="0"/>
              </a:rPr>
              <a:t>2</a:t>
            </a:r>
          </a:p>
          <a:p>
            <a:r>
              <a:rPr lang="ru-RU" sz="4800" b="1">
                <a:latin typeface="Times New Roman" pitchFamily="18" charset="0"/>
              </a:rPr>
              <a:t>2</a:t>
            </a:r>
          </a:p>
          <a:p>
            <a:r>
              <a:rPr lang="ru-RU" sz="4800" b="1">
                <a:latin typeface="Times New Roman" pitchFamily="18" charset="0"/>
              </a:rPr>
              <a:t>2</a:t>
            </a:r>
          </a:p>
          <a:p>
            <a:r>
              <a:rPr lang="ru-RU" sz="4800" b="1">
                <a:latin typeface="Times New Roman" pitchFamily="18" charset="0"/>
              </a:rPr>
              <a:t>3</a:t>
            </a:r>
          </a:p>
          <a:p>
            <a:endParaRPr lang="ru-RU" sz="4800" b="1">
              <a:latin typeface="Times New Roman" pitchFamily="18" charset="0"/>
            </a:endParaRPr>
          </a:p>
        </p:txBody>
      </p:sp>
      <p:pic>
        <p:nvPicPr>
          <p:cNvPr id="35855" name="Picture 15" descr="CRC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9838" y="0"/>
            <a:ext cx="155416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2987675" y="2133600"/>
            <a:ext cx="28892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6372225" y="2133600"/>
            <a:ext cx="28892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2987675" y="2852738"/>
            <a:ext cx="28892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6372225" y="2852738"/>
            <a:ext cx="28892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2987675" y="3573463"/>
            <a:ext cx="28892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6372225" y="5013325"/>
            <a:ext cx="28892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2" name="Oval 22"/>
          <p:cNvSpPr>
            <a:spLocks noChangeArrowheads="1"/>
          </p:cNvSpPr>
          <p:nvPr/>
        </p:nvSpPr>
        <p:spPr bwMode="auto">
          <a:xfrm>
            <a:off x="6227763" y="1341438"/>
            <a:ext cx="576262" cy="1008062"/>
          </a:xfrm>
          <a:prstGeom prst="ellipse">
            <a:avLst/>
          </a:prstGeom>
          <a:solidFill>
            <a:srgbClr val="33CCCC">
              <a:alpha val="25999"/>
            </a:srgbClr>
          </a:solidFill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63" name="Oval 23"/>
          <p:cNvSpPr>
            <a:spLocks noChangeArrowheads="1"/>
          </p:cNvSpPr>
          <p:nvPr/>
        </p:nvSpPr>
        <p:spPr bwMode="auto">
          <a:xfrm>
            <a:off x="6227763" y="2060575"/>
            <a:ext cx="576262" cy="1008063"/>
          </a:xfrm>
          <a:prstGeom prst="ellipse">
            <a:avLst/>
          </a:prstGeom>
          <a:solidFill>
            <a:srgbClr val="33CCCC">
              <a:alpha val="25999"/>
            </a:srgbClr>
          </a:solidFill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64" name="Oval 24"/>
          <p:cNvSpPr>
            <a:spLocks noChangeArrowheads="1"/>
          </p:cNvSpPr>
          <p:nvPr/>
        </p:nvSpPr>
        <p:spPr bwMode="auto">
          <a:xfrm>
            <a:off x="6227763" y="4221163"/>
            <a:ext cx="576262" cy="1008062"/>
          </a:xfrm>
          <a:prstGeom prst="ellipse">
            <a:avLst/>
          </a:prstGeom>
          <a:solidFill>
            <a:srgbClr val="33CCCC">
              <a:alpha val="25999"/>
            </a:srgbClr>
          </a:solidFill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65" name="WordArt 25"/>
          <p:cNvSpPr>
            <a:spLocks noChangeArrowheads="1" noChangeShapeType="1" noTextEdit="1"/>
          </p:cNvSpPr>
          <p:nvPr/>
        </p:nvSpPr>
        <p:spPr bwMode="auto">
          <a:xfrm>
            <a:off x="395288" y="5949950"/>
            <a:ext cx="396081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НОД (36,48)=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4572000" y="5734050"/>
            <a:ext cx="28035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chemeClr val="accent2"/>
                </a:solidFill>
                <a:latin typeface="Times New Roman" pitchFamily="18" charset="0"/>
              </a:rPr>
              <a:t>2 </a:t>
            </a:r>
            <a:r>
              <a:rPr lang="en-US" sz="5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5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5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5400" b="1">
                <a:solidFill>
                  <a:schemeClr val="accent2"/>
                </a:solidFill>
                <a:latin typeface="Times New Roman" pitchFamily="18" charset="0"/>
              </a:rPr>
              <a:t> 3 =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7308850" y="5734050"/>
            <a:ext cx="86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54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5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5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5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5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5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5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5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5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5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5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5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10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6" dur="20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2" dur="2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10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7" grpId="0" animBg="1"/>
      <p:bldP spid="35853" grpId="0" animBg="1"/>
      <p:bldP spid="35856" grpId="0" animBg="1"/>
      <p:bldP spid="35857" grpId="0" animBg="1"/>
      <p:bldP spid="35858" grpId="0" animBg="1"/>
      <p:bldP spid="35859" grpId="0" animBg="1"/>
      <p:bldP spid="35860" grpId="0" animBg="1"/>
      <p:bldP spid="35861" grpId="0" animBg="1"/>
      <p:bldP spid="35862" grpId="0" animBg="1"/>
      <p:bldP spid="35863" grpId="0" animBg="1"/>
      <p:bldP spid="35864" grpId="0" animBg="1"/>
      <p:bldP spid="35865" grpId="0" animBg="1"/>
      <p:bldP spid="35867" grpId="0"/>
      <p:bldP spid="358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CRCTR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5416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00034" y="3214686"/>
            <a:ext cx="8497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- Хлопните в ладоши, если число кратно 2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57350" name="WordArt 6"/>
          <p:cNvSpPr>
            <a:spLocks noChangeArrowheads="1" noChangeShapeType="1" noTextEdit="1"/>
          </p:cNvSpPr>
          <p:nvPr/>
        </p:nvSpPr>
        <p:spPr bwMode="auto">
          <a:xfrm>
            <a:off x="1619250" y="260350"/>
            <a:ext cx="6958013" cy="808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"Я самый внимательный"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28596" y="4214818"/>
            <a:ext cx="8497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- Топайте ногами, если число кратно </a:t>
            </a:r>
            <a:r>
              <a:rPr lang="ru-RU" sz="2800" b="1" dirty="0" smtClean="0">
                <a:latin typeface="Times New Roman" pitchFamily="18" charset="0"/>
              </a:rPr>
              <a:t>3</a:t>
            </a:r>
            <a:endParaRPr lang="ru-RU" sz="28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2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290"/>
            <a:ext cx="78502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Какие из чисел     5 447, 9 000, 37 035,99 309,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420 340, 15 345, 78 644   делятся: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57161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А) на 2               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207167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Б) на 5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250030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dirty="0" smtClean="0"/>
              <a:t>) на 10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00037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Г) на 2 и на 10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350043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Д) на 2 и на 5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85786" y="392906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Е) на 3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348" y="450057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Ж) на 9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143240" y="1500175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9000, 420340, 78644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143240" y="2000241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9000, 37035, 420340, 15345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143240" y="2928934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9000, 420340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071802" y="3500438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9000, 420340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071802" y="3929066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9000, 37035, 99309, 15345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071802" y="450057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9000, 37035, 15345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214678" y="250030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9000, 420340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CRCTR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5416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1692275" y="476250"/>
            <a:ext cx="6602413" cy="862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Решите __________</a:t>
            </a:r>
          </a:p>
        </p:txBody>
      </p:sp>
      <p:sp>
        <p:nvSpPr>
          <p:cNvPr id="27654" name="WordArt 6"/>
          <p:cNvSpPr>
            <a:spLocks noChangeArrowheads="1" noChangeShapeType="1" noTextEdit="1"/>
          </p:cNvSpPr>
          <p:nvPr/>
        </p:nvSpPr>
        <p:spPr bwMode="auto">
          <a:xfrm>
            <a:off x="1763713" y="1773238"/>
            <a:ext cx="2808287" cy="4840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84 : л = 14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84 : т = 7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84 : е = 21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84 : л = 4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84 : ь = 3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84 : д = 28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84 : е = 6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84 : и = 12</a:t>
            </a:r>
          </a:p>
        </p:txBody>
      </p:sp>
      <p:sp>
        <p:nvSpPr>
          <p:cNvPr id="27655" name="WordArt 7"/>
          <p:cNvSpPr>
            <a:spLocks noChangeArrowheads="1" noChangeShapeType="1" noTextEdit="1"/>
          </p:cNvSpPr>
          <p:nvPr/>
        </p:nvSpPr>
        <p:spPr bwMode="auto">
          <a:xfrm>
            <a:off x="4643438" y="476250"/>
            <a:ext cx="3311525" cy="715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уравнения</a:t>
            </a:r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5867400" y="1844675"/>
            <a:ext cx="1081088" cy="4767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л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т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е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л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ь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д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е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и = 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7164388" y="1557338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6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7164388" y="2206625"/>
            <a:ext cx="936625" cy="6492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12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164388" y="2854325"/>
            <a:ext cx="936625" cy="6492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4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164388" y="3502025"/>
            <a:ext cx="936625" cy="6492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21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164388" y="4149725"/>
            <a:ext cx="936625" cy="6492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28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7164388" y="4799013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3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7164388" y="5446713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14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164388" y="6092825"/>
            <a:ext cx="936625" cy="6492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611188" y="547688"/>
            <a:ext cx="1223962" cy="4767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л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т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е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л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ь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д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е =</a:t>
            </a:r>
          </a:p>
          <a:p>
            <a:pPr algn="ctr"/>
            <a:r>
              <a:rPr lang="ru-RU" sz="36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и =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051050" y="260350"/>
            <a:ext cx="936625" cy="6492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6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051050" y="909638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12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051050" y="1557338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4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051050" y="2205038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21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051050" y="2852738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28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051050" y="3502025"/>
            <a:ext cx="936625" cy="6492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3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2051050" y="4149725"/>
            <a:ext cx="936625" cy="6492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14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051050" y="4795838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7</a:t>
            </a:r>
          </a:p>
        </p:txBody>
      </p:sp>
      <p:pic>
        <p:nvPicPr>
          <p:cNvPr id="30733" name="Picture 13" descr="CRCTR0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000" y="0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3203575" y="1557338"/>
            <a:ext cx="39592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Расположите числа в порядке возрастания</a:t>
            </a:r>
            <a:endParaRPr lang="ru-RU" sz="36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-0.13785 0.3201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04323 0.603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0.05122 0.7928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0.15365 0.1314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0.2559 0.6981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35833 0.225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0.46076 0.5092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56302 0.4148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" y="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  <p:bldP spid="30725" grpId="1" animBg="1"/>
      <p:bldP spid="30726" grpId="0" animBg="1"/>
      <p:bldP spid="30726" grpId="1" animBg="1"/>
      <p:bldP spid="30727" grpId="0" animBg="1"/>
      <p:bldP spid="30727" grpId="1" animBg="1"/>
      <p:bldP spid="30728" grpId="0" animBg="1"/>
      <p:bldP spid="30728" grpId="1" animBg="1"/>
      <p:bldP spid="30729" grpId="0" animBg="1"/>
      <p:bldP spid="30729" grpId="1" animBg="1"/>
      <p:bldP spid="30730" grpId="0" animBg="1"/>
      <p:bldP spid="30730" grpId="1" animBg="1"/>
      <p:bldP spid="30731" grpId="0" animBg="1"/>
      <p:bldP spid="30731" grpId="1" animBg="1"/>
      <p:bldP spid="30732" grpId="0" animBg="1"/>
      <p:bldP spid="30732" grpId="1" animBg="1"/>
      <p:bldP spid="307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971550" y="2205038"/>
            <a:ext cx="7056438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Делитель</a:t>
            </a:r>
          </a:p>
        </p:txBody>
      </p:sp>
      <p:pic>
        <p:nvPicPr>
          <p:cNvPr id="24580" name="Picture 4" descr="CRCTR0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000" y="4276725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27088" y="1268413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3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763713" y="1268413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4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698750" y="1268413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6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635375" y="1268413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7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572000" y="1268413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12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507038" y="1268413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14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443663" y="1268413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21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7380288" y="1268413"/>
            <a:ext cx="9366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latin typeface="Times New Roman" pitchFamily="18" charset="0"/>
              </a:rPr>
              <a:t>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28604"/>
            <a:ext cx="792961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3333FF"/>
                </a:solidFill>
              </a:rPr>
              <a:t>1 группа</a:t>
            </a:r>
            <a:r>
              <a:rPr lang="ru-RU" sz="2400" dirty="0"/>
              <a:t>: «Из 156 чайных, 234 белых и 390 красных роз сделали букеты. Причем во всех букетах роз каждого вида было поровну и число таких букетов было больше 50</a:t>
            </a:r>
            <a:r>
              <a:rPr lang="ru-RU" sz="2400" dirty="0" smtClean="0"/>
              <a:t>.».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1026" name="Picture 2" descr="http://im4-tub-ru.yandex.net/i?id=134138601-6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429000"/>
            <a:ext cx="3071824" cy="3071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3" y="928670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0070C0"/>
                </a:solidFill>
              </a:rPr>
              <a:t>2 группа</a:t>
            </a:r>
            <a:r>
              <a:rPr lang="ru-RU" sz="2000" dirty="0">
                <a:solidFill>
                  <a:srgbClr val="0070C0"/>
                </a:solidFill>
              </a:rPr>
              <a:t>: </a:t>
            </a:r>
            <a:r>
              <a:rPr lang="ru-RU" sz="2000" dirty="0"/>
              <a:t>« В класс привезли учебники: по математике 24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 истории 36 и по географии 48. Какое наибольшее число </a:t>
            </a:r>
            <a:r>
              <a:rPr lang="ru-RU" sz="2000" dirty="0" smtClean="0"/>
              <a:t>комплектов </a:t>
            </a:r>
            <a:r>
              <a:rPr lang="ru-RU" sz="2000" dirty="0"/>
              <a:t>можно составить из этих книг так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чтобы в каждом было </a:t>
            </a:r>
            <a:r>
              <a:rPr lang="ru-RU" sz="2000" dirty="0" smtClean="0"/>
              <a:t>одинаковое </a:t>
            </a:r>
            <a:r>
              <a:rPr lang="ru-RU" sz="2000" dirty="0"/>
              <a:t>число книг по математике, истории </a:t>
            </a:r>
            <a:r>
              <a:rPr lang="ru-RU" sz="2000" dirty="0" smtClean="0"/>
              <a:t>и географии»</a:t>
            </a:r>
            <a:endParaRPr lang="ru-RU" sz="2000" dirty="0"/>
          </a:p>
          <a:p>
            <a:endParaRPr lang="ru-RU" sz="2000" dirty="0"/>
          </a:p>
        </p:txBody>
      </p:sp>
      <p:pic>
        <p:nvPicPr>
          <p:cNvPr id="26628" name="Picture 4" descr="http://im7-tub-ru.yandex.net/i?id=275719133-2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143380"/>
            <a:ext cx="2636538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42910" y="785794"/>
            <a:ext cx="85254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группа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"/>
                <a:ea typeface="Times New Roman" pitchFamily="18" charset="0"/>
                <a:cs typeface="Arial" pitchFamily="34" charset="0"/>
              </a:rPr>
              <a:t>« Для учащихся первых классов приготовили одинаковые подарки.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"/>
                <a:ea typeface="Times New Roman" pitchFamily="18" charset="0"/>
                <a:cs typeface="Arial" pitchFamily="34" charset="0"/>
              </a:rPr>
              <a:t> Во всех подарках было 120 шоколадок, 280 конфет, и 320 орехов.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"/>
                <a:ea typeface="Times New Roman" pitchFamily="18" charset="0"/>
                <a:cs typeface="Arial" pitchFamily="34" charset="0"/>
              </a:rPr>
              <a:t>Сколько учащихся в первых классах, если известно, что их больше 30?».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9" name="Picture 3" descr="http://im8-tub-ru.yandex.net/i?id=113352841-5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3" y="3500438"/>
            <a:ext cx="3551897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642918"/>
            <a:ext cx="78383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группа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«Ребята получили на новогодней елке одинаковые подарки.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 всех подарках вместе было 123 апельсина и 82 яблока.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Сколько ребят присутствовало на елке?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Picture 3" descr="http://im2-tub-ru.yandex.net/i?id=29646860-4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500306"/>
            <a:ext cx="2707024" cy="2000264"/>
          </a:xfrm>
          <a:prstGeom prst="rect">
            <a:avLst/>
          </a:prstGeom>
          <a:noFill/>
        </p:spPr>
      </p:pic>
      <p:pic>
        <p:nvPicPr>
          <p:cNvPr id="23557" name="Picture 5" descr="http://im8-tub-ru.yandex.net/i?id=86417618-5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607727"/>
            <a:ext cx="2619380" cy="1964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494</Words>
  <Application>Microsoft Office PowerPoint</Application>
  <PresentationFormat>Экран (4:3)</PresentationFormat>
  <Paragraphs>120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Урок математики в 6 классе.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18</cp:revision>
  <dcterms:created xsi:type="dcterms:W3CDTF">2013-09-24T15:39:57Z</dcterms:created>
  <dcterms:modified xsi:type="dcterms:W3CDTF">2013-09-29T23:15:26Z</dcterms:modified>
</cp:coreProperties>
</file>