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AFCE4-EC7A-4A8F-86A0-A5326140EAF6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90B7-1BFA-4867-9ABE-357FA62BA9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90B7-1BFA-4867-9ABE-357FA62BA906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3372" y="1928802"/>
            <a:ext cx="5000628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3571876"/>
            <a:ext cx="5000628" cy="1752600"/>
          </a:xfrm>
        </p:spPr>
        <p:txBody>
          <a:bodyPr/>
          <a:lstStyle>
            <a:lvl1pPr marL="0" indent="0" algn="ctr">
              <a:buNone/>
              <a:defRPr b="0" cap="none" spc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44D55-0D06-4433-B195-0381F88CA580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05780-0B19-4730-AB64-976714FC6F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44D55-0D06-4433-B195-0381F88CA580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05780-0B19-4730-AB64-976714FC6F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44D55-0D06-4433-B195-0381F88CA580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05780-0B19-4730-AB64-976714FC6F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00240"/>
            <a:ext cx="5072066" cy="1362075"/>
          </a:xfrm>
        </p:spPr>
        <p:txBody>
          <a:bodyPr anchor="t"/>
          <a:lstStyle>
            <a:lvl1pPr algn="l">
              <a:defRPr sz="4000"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571876"/>
            <a:ext cx="5072066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44D55-0D06-4433-B195-0381F88CA580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05780-0B19-4730-AB64-976714FC6F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44D55-0D06-4433-B195-0381F88CA580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05780-0B19-4730-AB64-976714FC6F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44D55-0D06-4433-B195-0381F88CA580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05780-0B19-4730-AB64-976714FC6F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44D55-0D06-4433-B195-0381F88CA580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05780-0B19-4730-AB64-976714FC6F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44D55-0D06-4433-B195-0381F88CA580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05780-0B19-4730-AB64-976714FC6F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44D55-0D06-4433-B195-0381F88CA580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05780-0B19-4730-AB64-976714FC6F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5" y="274638"/>
            <a:ext cx="6829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2E44D55-0D06-4433-B195-0381F88CA580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A4105780-0B19-4730-AB64-976714FC6F69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 descr="C:\Users\Лена\AppData\Local\Microsoft\Windows\Temporary Internet Files\Content.IE5\7OZ7F8V4\MC900290832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2844" y="142852"/>
            <a:ext cx="1632114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Constant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b="1" kern="1200">
          <a:solidFill>
            <a:srgbClr val="002060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b="1" kern="1200">
          <a:solidFill>
            <a:srgbClr val="002060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rgbClr val="002060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rgbClr val="002060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b="1" kern="1200">
          <a:solidFill>
            <a:srgbClr val="002060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6150" y="1000108"/>
            <a:ext cx="5357850" cy="31130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/>
              <a:t>Наследственные заболевания. Заболевания, передающиеся половым путем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дальтонизм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6257940" cy="4911741"/>
          </a:xfrm>
        </p:spPr>
        <p:txBody>
          <a:bodyPr/>
          <a:lstStyle/>
          <a:p>
            <a:r>
              <a:rPr lang="ru-RU" sz="2800" b="0" dirty="0" smtClean="0"/>
              <a:t> цветовая слепота — наследственная, реже приобретённая особенность зрения </a:t>
            </a:r>
            <a:r>
              <a:rPr lang="ru-RU" sz="2800" b="0" dirty="0" smtClean="0"/>
              <a:t>человека, </a:t>
            </a:r>
            <a:r>
              <a:rPr lang="ru-RU" sz="2800" b="0" dirty="0" smtClean="0"/>
              <a:t>выражающаяся в неспособности различать один или несколько цветов. </a:t>
            </a:r>
            <a:endParaRPr lang="ru-RU" sz="2800" b="0" dirty="0" smtClean="0"/>
          </a:p>
          <a:p>
            <a:r>
              <a:rPr lang="ru-RU" sz="2800" b="0" dirty="0" smtClean="0"/>
              <a:t>Названа </a:t>
            </a:r>
            <a:r>
              <a:rPr lang="ru-RU" sz="2800" b="0" dirty="0" smtClean="0"/>
              <a:t>в честь Джона Дальтона, который впервые описал один из видов цветовой слепоты на основании собственных ощущений в 1794 году.</a:t>
            </a:r>
            <a:endParaRPr lang="ru-RU" sz="2800" dirty="0"/>
          </a:p>
        </p:txBody>
      </p:sp>
      <p:pic>
        <p:nvPicPr>
          <p:cNvPr id="24580" name="Picture 4" descr="Dalton John de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932" y="1571612"/>
            <a:ext cx="2741068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Мир глазами дальтоника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mirfactov.com/wp-content/uploads/12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4961375" cy="3929090"/>
          </a:xfrm>
          <a:prstGeom prst="rect">
            <a:avLst/>
          </a:prstGeom>
          <a:noFill/>
        </p:spPr>
      </p:pic>
      <p:pic>
        <p:nvPicPr>
          <p:cNvPr id="25604" name="Picture 4" descr="http://xn----7sbbpetaslhhcmbq0c8czid.xn--p1ai/wp-content/uploads/2013/03/dalto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5892" y="4214794"/>
            <a:ext cx="4318108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elementy.ru/images/problems/daltonians_fig2_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5039"/>
            <a:ext cx="8972837" cy="47186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6829425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врожденные заболевания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4840303"/>
          </a:xfrm>
        </p:spPr>
        <p:txBody>
          <a:bodyPr/>
          <a:lstStyle/>
          <a:p>
            <a:r>
              <a:rPr lang="ru-RU" dirty="0" smtClean="0"/>
              <a:t>связаны </a:t>
            </a:r>
            <a:r>
              <a:rPr lang="ru-RU" dirty="0" smtClean="0"/>
              <a:t>с </a:t>
            </a:r>
            <a:r>
              <a:rPr lang="ru-RU" dirty="0" smtClean="0"/>
              <a:t>повреждениями </a:t>
            </a:r>
            <a:r>
              <a:rPr lang="ru-RU" dirty="0" smtClean="0"/>
              <a:t>зародыша, происходящими в процессе его развития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 smtClean="0"/>
              <a:t>этот период плод </a:t>
            </a:r>
            <a:r>
              <a:rPr lang="ru-RU" dirty="0" smtClean="0"/>
              <a:t>наиболее </a:t>
            </a:r>
            <a:r>
              <a:rPr lang="ru-RU" dirty="0" smtClean="0"/>
              <a:t>чувствителен к вирусным инфекциям, лекарственным препаратам, курению, алкоголю</a:t>
            </a:r>
            <a:endParaRPr lang="ru-RU" dirty="0"/>
          </a:p>
        </p:txBody>
      </p:sp>
      <p:pic>
        <p:nvPicPr>
          <p:cNvPr id="27652" name="Picture 4" descr="http://vershina-samara.ru/assets/images/post/alkogolizm/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357702"/>
            <a:ext cx="2500298" cy="2500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www.24farm.ru/images/bolezni/alkogolnij_fetalnij_sindrom_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89" y="0"/>
            <a:ext cx="640868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Последствия алкоголизма родителей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r>
              <a:rPr lang="ru-RU" b="0" dirty="0" err="1" smtClean="0"/>
              <a:t>микроэнцефалия</a:t>
            </a:r>
            <a:r>
              <a:rPr lang="ru-RU" b="0" dirty="0" smtClean="0"/>
              <a:t> (уменьшение объема головного мозга). </a:t>
            </a:r>
            <a:endParaRPr lang="ru-RU" b="0" dirty="0" smtClean="0"/>
          </a:p>
          <a:p>
            <a:r>
              <a:rPr lang="ru-RU" b="0" dirty="0" smtClean="0"/>
              <a:t>Случается</a:t>
            </a:r>
            <a:r>
              <a:rPr lang="ru-RU" b="0" dirty="0" smtClean="0"/>
              <a:t>, что такие дети отстают в росте и весе, трудно обучаются и нуждаются в специальных педагогах.</a:t>
            </a:r>
            <a:endParaRPr lang="ru-RU" dirty="0"/>
          </a:p>
        </p:txBody>
      </p:sp>
      <p:pic>
        <p:nvPicPr>
          <p:cNvPr id="4" name="Picture 2" descr="http://www.tvereza.info/alcohol/effects/images/babybrain_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3" y="4143380"/>
            <a:ext cx="3859647" cy="271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беременность и алкоголь на ранних сро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486" y="0"/>
            <a:ext cx="487920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428604"/>
            <a:ext cx="6829425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Наследственные и врожденные заболевания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643050"/>
          <a:ext cx="8358246" cy="3786214"/>
        </p:xfrm>
        <a:graphic>
          <a:graphicData uri="http://schemas.openxmlformats.org/drawingml/2006/table">
            <a:tbl>
              <a:tblPr/>
              <a:tblGrid>
                <a:gridCol w="2785791"/>
                <a:gridCol w="2785791"/>
                <a:gridCol w="2786664"/>
              </a:tblGrid>
              <a:tr h="1160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Вид болезни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Наследственные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Врожденные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0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причины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5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Примеры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Наркомания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http://i1.tatar-inform.ru/image/2010_new/proishestviya/narko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3357586" cy="2241211"/>
          </a:xfrm>
          <a:prstGeom prst="rect">
            <a:avLst/>
          </a:prstGeom>
          <a:noFill/>
        </p:spPr>
      </p:pic>
      <p:pic>
        <p:nvPicPr>
          <p:cNvPr id="32772" name="Picture 4" descr="http://bessarabiainform.com/wp-content/uploads/2012/07/shpr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0967" y="1142984"/>
            <a:ext cx="3053033" cy="2286016"/>
          </a:xfrm>
          <a:prstGeom prst="rect">
            <a:avLst/>
          </a:prstGeom>
          <a:noFill/>
        </p:spPr>
      </p:pic>
      <p:pic>
        <p:nvPicPr>
          <p:cNvPr id="32774" name="Picture 6" descr="http://islamdag.ru/sites/img/stati/2011/4kv/narkotiki01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393281"/>
            <a:ext cx="4619626" cy="3464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Последствия наркотиков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6" name="Picture 4" descr="http://fskn35.ru/img/gallery/puin/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357298"/>
            <a:ext cx="3524275" cy="2643206"/>
          </a:xfrm>
          <a:prstGeom prst="rect">
            <a:avLst/>
          </a:prstGeom>
          <a:noFill/>
        </p:spPr>
      </p:pic>
      <p:pic>
        <p:nvPicPr>
          <p:cNvPr id="33798" name="Picture 6" descr="http://aris37.ru/uploads/posts/2011-11/1321299877_5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952723"/>
            <a:ext cx="2928958" cy="3905277"/>
          </a:xfrm>
          <a:prstGeom prst="rect">
            <a:avLst/>
          </a:prstGeom>
          <a:noFill/>
        </p:spPr>
      </p:pic>
      <p:pic>
        <p:nvPicPr>
          <p:cNvPr id="33800" name="Picture 8" descr="http://komsomolua.org/image/image-183-w640-v2.png"/>
          <p:cNvPicPr>
            <a:picLocks noChangeAspect="1" noChangeArrowheads="1"/>
          </p:cNvPicPr>
          <p:nvPr/>
        </p:nvPicPr>
        <p:blipFill>
          <a:blip r:embed="rId4" cstate="print"/>
          <a:srcRect l="22544"/>
          <a:stretch>
            <a:fillRect/>
          </a:stretch>
        </p:blipFill>
        <p:spPr bwMode="auto">
          <a:xfrm>
            <a:off x="0" y="1214422"/>
            <a:ext cx="3483243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раскрыть </a:t>
            </a:r>
            <a:r>
              <a:rPr lang="ru-RU" dirty="0" smtClean="0"/>
              <a:t>различия между наследственными и врожденными заболеваниями. </a:t>
            </a:r>
            <a:endParaRPr lang="ru-RU" dirty="0" smtClean="0"/>
          </a:p>
          <a:p>
            <a:r>
              <a:rPr lang="ru-RU" dirty="0" smtClean="0"/>
              <a:t>Пути </a:t>
            </a:r>
            <a:r>
              <a:rPr lang="ru-RU" dirty="0" smtClean="0"/>
              <a:t>прогнозирования первых и профилактика вторых; </a:t>
            </a:r>
            <a:endParaRPr lang="ru-RU" dirty="0" smtClean="0"/>
          </a:p>
          <a:p>
            <a:r>
              <a:rPr lang="ru-RU" dirty="0" smtClean="0"/>
              <a:t>дать </a:t>
            </a:r>
            <a:r>
              <a:rPr lang="ru-RU" dirty="0" smtClean="0"/>
              <a:t>понятия о профилактике и симптоматике заболеваний, передающихся половым путем.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Болезни, передающиеся половым путем</a:t>
            </a:r>
            <a:br>
              <a:rPr lang="ru-RU" sz="4000" dirty="0" smtClean="0"/>
            </a:b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571612"/>
          <a:ext cx="8572560" cy="4572031"/>
        </p:xfrm>
        <a:graphic>
          <a:graphicData uri="http://schemas.openxmlformats.org/drawingml/2006/table">
            <a:tbl>
              <a:tblPr/>
              <a:tblGrid>
                <a:gridCol w="2142468"/>
                <a:gridCol w="2143364"/>
                <a:gridCol w="2143364"/>
                <a:gridCol w="2143364"/>
              </a:tblGrid>
              <a:tr h="1306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Заболевание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СПИД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Гепатит В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Сифилис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Пути заражения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возбудители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6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Поражаемые структуры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Симптомы 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r>
              <a:rPr lang="ru-RU" dirty="0" smtClean="0"/>
              <a:t>«Быть хорошо рожденным – право  каждого ребенка» 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Л</a:t>
            </a:r>
            <a:r>
              <a:rPr lang="ru-RU" dirty="0" smtClean="0"/>
              <a:t>. Н. Толстой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757874" cy="4525963"/>
          </a:xfrm>
        </p:spPr>
        <p:txBody>
          <a:bodyPr/>
          <a:lstStyle/>
          <a:p>
            <a:r>
              <a:rPr lang="ru-RU" dirty="0" smtClean="0"/>
              <a:t>Свойство передавать потомкам свои признаки называется </a:t>
            </a:r>
            <a:r>
              <a:rPr lang="ru-RU" i="1" u="sng" dirty="0" smtClean="0"/>
              <a:t>наследственностью</a:t>
            </a:r>
          </a:p>
          <a:p>
            <a:r>
              <a:rPr lang="ru-RU" dirty="0" smtClean="0"/>
              <a:t>.Вся наследственная информация </a:t>
            </a:r>
            <a:r>
              <a:rPr lang="ru-RU" dirty="0" smtClean="0"/>
              <a:t>заключена </a:t>
            </a:r>
            <a:r>
              <a:rPr lang="ru-RU" dirty="0" smtClean="0"/>
              <a:t>в хромосомах, в которых расположены гены.</a:t>
            </a:r>
          </a:p>
          <a:p>
            <a:endParaRPr lang="ru-RU" i="1" u="sng" dirty="0"/>
          </a:p>
        </p:txBody>
      </p:sp>
      <p:pic>
        <p:nvPicPr>
          <p:cNvPr id="1026" name="Picture 2" descr="http://vse-pro-geny.ru/uppload/Image/novyny/Jan-2011/x-khromosoma%20genetika%20dnk%20t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928802"/>
            <a:ext cx="2714644" cy="3531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Наследственные заболевания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связаны </a:t>
            </a:r>
            <a:r>
              <a:rPr lang="ru-RU" dirty="0" smtClean="0"/>
              <a:t>с нарушениями генного аппарата зародышевых клеток</a:t>
            </a:r>
            <a:endParaRPr lang="ru-RU" dirty="0"/>
          </a:p>
        </p:txBody>
      </p:sp>
      <p:pic>
        <p:nvPicPr>
          <p:cNvPr id="17410" name="Picture 2" descr="http://elementy.ru/images/news/progesterone_ca_fig1_600.jpg"/>
          <p:cNvPicPr>
            <a:picLocks noChangeAspect="1" noChangeArrowheads="1"/>
          </p:cNvPicPr>
          <p:nvPr/>
        </p:nvPicPr>
        <p:blipFill>
          <a:blip r:embed="rId2" cstate="print"/>
          <a:srcRect l="21250" r="14999"/>
          <a:stretch>
            <a:fillRect/>
          </a:stretch>
        </p:blipFill>
        <p:spPr bwMode="auto">
          <a:xfrm>
            <a:off x="2571736" y="3000372"/>
            <a:ext cx="3643338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mir-interesen.ru/wp-content/uploads/2012/07/%D0%BC%D1%83%D1%82%D0%B0%D1%86%D0%B8%D0%B8-%D1%87%D0%B5%D0%BB%D0%BE%D0%B2%D0%B5%D0%BA%D0%B0.jpg"/>
          <p:cNvPicPr>
            <a:picLocks noChangeAspect="1" noChangeArrowheads="1"/>
          </p:cNvPicPr>
          <p:nvPr/>
        </p:nvPicPr>
        <p:blipFill>
          <a:blip r:embed="rId3" cstate="print"/>
          <a:srcRect l="48852" t="11640" r="3743" b="16851"/>
          <a:stretch>
            <a:fillRect/>
          </a:stretch>
        </p:blipFill>
        <p:spPr bwMode="auto">
          <a:xfrm rot="16200000">
            <a:off x="5508411" y="-349465"/>
            <a:ext cx="3286124" cy="3985054"/>
          </a:xfrm>
          <a:prstGeom prst="rect">
            <a:avLst/>
          </a:prstGeom>
          <a:noFill/>
        </p:spPr>
      </p:pic>
      <p:pic>
        <p:nvPicPr>
          <p:cNvPr id="18436" name="Picture 4" descr="http://cs411919.vk.me/v411919267/6cc6/Nwzdw6qILF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88917"/>
            <a:ext cx="4071934" cy="3369084"/>
          </a:xfrm>
          <a:prstGeom prst="rect">
            <a:avLst/>
          </a:prstGeom>
          <a:noFill/>
        </p:spPr>
      </p:pic>
      <p:pic>
        <p:nvPicPr>
          <p:cNvPr id="18438" name="Picture 6" descr="http://medicrf.ru/med/img/8450@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3991321" cy="3000372"/>
          </a:xfrm>
          <a:prstGeom prst="rect">
            <a:avLst/>
          </a:prstGeom>
          <a:noFill/>
        </p:spPr>
      </p:pic>
      <p:pic>
        <p:nvPicPr>
          <p:cNvPr id="18440" name="Picture 8" descr="http://skuky.net/wp-content/uploads/2011/05/conjoined-twins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7273" y="3571877"/>
            <a:ext cx="4526727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6829425" cy="1143000"/>
          </a:xfrm>
        </p:spPr>
        <p:txBody>
          <a:bodyPr/>
          <a:lstStyle/>
          <a:p>
            <a:r>
              <a:rPr lang="ru-RU" dirty="0" smtClean="0"/>
              <a:t>синдром </a:t>
            </a:r>
            <a:r>
              <a:rPr lang="ru-RU" dirty="0" smtClean="0"/>
              <a:t>Дауна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ru-RU" sz="2000" dirty="0" smtClean="0"/>
              <a:t>Это и кожная складка во внутренних углах глаз, которая придает ему монголоидный вид, </a:t>
            </a:r>
            <a:endParaRPr lang="ru-RU" sz="2000" dirty="0" smtClean="0"/>
          </a:p>
          <a:p>
            <a:r>
              <a:rPr lang="ru-RU" sz="2000" dirty="0" smtClean="0"/>
              <a:t>большой </a:t>
            </a:r>
            <a:r>
              <a:rPr lang="ru-RU" sz="2000" dirty="0" smtClean="0"/>
              <a:t>язык, </a:t>
            </a:r>
            <a:endParaRPr lang="ru-RU" sz="2000" dirty="0" smtClean="0"/>
          </a:p>
          <a:p>
            <a:r>
              <a:rPr lang="ru-RU" sz="2000" dirty="0" smtClean="0"/>
              <a:t>короткие </a:t>
            </a:r>
            <a:r>
              <a:rPr lang="ru-RU" sz="2000" dirty="0" smtClean="0"/>
              <a:t>и толстые пальцы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постоянно  приоткрытый рот, </a:t>
            </a:r>
            <a:endParaRPr lang="ru-RU" sz="2000" dirty="0" smtClean="0"/>
          </a:p>
          <a:p>
            <a:r>
              <a:rPr lang="ru-RU" sz="2000" dirty="0" smtClean="0"/>
              <a:t>маленький </a:t>
            </a:r>
            <a:r>
              <a:rPr lang="ru-RU" sz="2000" dirty="0" smtClean="0"/>
              <a:t>нос с широкой переносицей, </a:t>
            </a:r>
            <a:endParaRPr lang="ru-RU" sz="2000" dirty="0" smtClean="0"/>
          </a:p>
          <a:p>
            <a:r>
              <a:rPr lang="ru-RU" sz="2000" dirty="0" smtClean="0"/>
              <a:t>деформированные </a:t>
            </a:r>
            <a:r>
              <a:rPr lang="ru-RU" sz="2000" dirty="0" smtClean="0"/>
              <a:t>ушные раковины, </a:t>
            </a:r>
            <a:endParaRPr lang="ru-RU" sz="2000" dirty="0" smtClean="0"/>
          </a:p>
          <a:p>
            <a:r>
              <a:rPr lang="ru-RU" sz="2000" dirty="0" smtClean="0"/>
              <a:t>плоский </a:t>
            </a:r>
            <a:r>
              <a:rPr lang="ru-RU" sz="2000" dirty="0" smtClean="0"/>
              <a:t>затылок. </a:t>
            </a:r>
            <a:endParaRPr lang="ru-RU" sz="2000" dirty="0" smtClean="0"/>
          </a:p>
          <a:p>
            <a:r>
              <a:rPr lang="ru-RU" sz="2000" dirty="0" smtClean="0"/>
              <a:t>обнаруживаются  </a:t>
            </a:r>
            <a:r>
              <a:rPr lang="ru-RU" sz="2000" dirty="0" smtClean="0"/>
              <a:t>пороки сердца</a:t>
            </a:r>
            <a:r>
              <a:rPr lang="ru-RU" sz="2000" dirty="0" smtClean="0"/>
              <a:t>,                                </a:t>
            </a:r>
            <a:r>
              <a:rPr lang="ru-RU" sz="2000" dirty="0" smtClean="0"/>
              <a:t>зрения и слуха, умственная отсталость, </a:t>
            </a:r>
            <a:r>
              <a:rPr lang="ru-RU" sz="2000" dirty="0" smtClean="0"/>
              <a:t>                               снижение </a:t>
            </a:r>
            <a:r>
              <a:rPr lang="ru-RU" sz="2000" dirty="0" smtClean="0"/>
              <a:t>иммунитета.</a:t>
            </a:r>
          </a:p>
          <a:p>
            <a:endParaRPr lang="ru-RU" sz="2000" dirty="0"/>
          </a:p>
        </p:txBody>
      </p:sp>
      <p:pic>
        <p:nvPicPr>
          <p:cNvPr id="21506" name="Picture 2" descr="http://www.doctorvlad.com/russkieamerikancy/wp-content/uploads/2013/01/veselaya-progulka-lyudej-s-zabolevaniem-sindrom-dauna-v-ssha-video-13.jpg"/>
          <p:cNvPicPr>
            <a:picLocks noChangeAspect="1" noChangeArrowheads="1"/>
          </p:cNvPicPr>
          <p:nvPr/>
        </p:nvPicPr>
        <p:blipFill>
          <a:blip r:embed="rId2" cstate="print"/>
          <a:srcRect l="8572" r="17499"/>
          <a:stretch>
            <a:fillRect/>
          </a:stretch>
        </p:blipFill>
        <p:spPr bwMode="auto">
          <a:xfrm>
            <a:off x="5500694" y="3743749"/>
            <a:ext cx="3465883" cy="3114251"/>
          </a:xfrm>
          <a:prstGeom prst="rect">
            <a:avLst/>
          </a:prstGeom>
          <a:noFill/>
        </p:spPr>
      </p:pic>
      <p:pic>
        <p:nvPicPr>
          <p:cNvPr id="21508" name="Picture 4" descr="http://upload.wikimedia.org/wikipedia/commons/thumb/e/e1/Brushfield_eyes.jpg/270px-Brushfield_ey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000108"/>
            <a:ext cx="2102735" cy="2562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://www.medweb.ru/upload/enarticles/photo_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9" y="-14731"/>
            <a:ext cx="5849342" cy="4300987"/>
          </a:xfrm>
          <a:prstGeom prst="rect">
            <a:avLst/>
          </a:prstGeom>
          <a:noFill/>
        </p:spPr>
      </p:pic>
      <p:pic>
        <p:nvPicPr>
          <p:cNvPr id="22532" name="Picture 4" descr="http://vse-pro-geny.com/uppload/Image/hvoroby/sundrom%20Dayna/sindrom-Dauna-priznaki(ru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571744"/>
            <a:ext cx="3531442" cy="4286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гемофилия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001156" cy="4911741"/>
          </a:xfrm>
        </p:spPr>
        <p:txBody>
          <a:bodyPr/>
          <a:lstStyle/>
          <a:p>
            <a:r>
              <a:rPr lang="ru-RU" sz="2400" b="0" dirty="0" smtClean="0"/>
              <a:t>это заболевание, при котором нарушается свертываемость </a:t>
            </a:r>
            <a:r>
              <a:rPr lang="ru-RU" sz="2400" b="0" dirty="0" smtClean="0"/>
              <a:t>крови</a:t>
            </a:r>
          </a:p>
          <a:p>
            <a:r>
              <a:rPr lang="ru-RU" sz="2400" b="0" dirty="0" smtClean="0"/>
              <a:t>Основной же причиной, по которой больные не могут жить полноценной жизнью, являются кровоизлияния в суставы, мышечные ткани и другие органы. То, что для обычного человека оборачивается простой ссадиной или синяком, для </a:t>
            </a:r>
            <a:r>
              <a:rPr lang="ru-RU" sz="2400" b="0" dirty="0" err="1" smtClean="0"/>
              <a:t>гемофилика</a:t>
            </a:r>
            <a:r>
              <a:rPr lang="ru-RU" sz="2400" b="0" dirty="0" smtClean="0"/>
              <a:t> может стать очень большой проблемой.</a:t>
            </a:r>
            <a:endParaRPr lang="ru-RU" sz="2400" dirty="0"/>
          </a:p>
        </p:txBody>
      </p:sp>
      <p:pic>
        <p:nvPicPr>
          <p:cNvPr id="23554" name="Picture 2" descr="http://meduniver.com/Medical/profilaktika/Img/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000504"/>
            <a:ext cx="2962476" cy="2714620"/>
          </a:xfrm>
          <a:prstGeom prst="rect">
            <a:avLst/>
          </a:prstGeom>
          <a:noFill/>
        </p:spPr>
      </p:pic>
      <p:pic>
        <p:nvPicPr>
          <p:cNvPr id="23556" name="Picture 4" descr="http://pics.livejournal.com/moe_zdorowje/pic/00001fk9"/>
          <p:cNvPicPr>
            <a:picLocks noChangeAspect="1" noChangeArrowheads="1"/>
          </p:cNvPicPr>
          <p:nvPr/>
        </p:nvPicPr>
        <p:blipFill>
          <a:blip r:embed="rId3" cstate="print"/>
          <a:srcRect l="5859" r="7714"/>
          <a:stretch>
            <a:fillRect/>
          </a:stretch>
        </p:blipFill>
        <p:spPr bwMode="auto">
          <a:xfrm>
            <a:off x="4357686" y="3830203"/>
            <a:ext cx="3929058" cy="3027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рач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врач</Template>
  <TotalTime>51</TotalTime>
  <Words>283</Words>
  <Application>Microsoft Office PowerPoint</Application>
  <PresentationFormat>Экран (4:3)</PresentationFormat>
  <Paragraphs>55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врач</vt:lpstr>
      <vt:lpstr>Наследственные заболевания. Заболевания, передающиеся половым путем </vt:lpstr>
      <vt:lpstr>Цель урока:</vt:lpstr>
      <vt:lpstr>Слайд 3</vt:lpstr>
      <vt:lpstr>Слайд 4</vt:lpstr>
      <vt:lpstr>Наследственные заболевания</vt:lpstr>
      <vt:lpstr>Слайд 6</vt:lpstr>
      <vt:lpstr>синдром Дауна</vt:lpstr>
      <vt:lpstr>Слайд 8</vt:lpstr>
      <vt:lpstr>гемофилия</vt:lpstr>
      <vt:lpstr>дальтонизм</vt:lpstr>
      <vt:lpstr>Мир глазами дальтоника</vt:lpstr>
      <vt:lpstr>Слайд 12</vt:lpstr>
      <vt:lpstr>врожденные заболевания</vt:lpstr>
      <vt:lpstr>Слайд 14</vt:lpstr>
      <vt:lpstr>Последствия алкоголизма родителей</vt:lpstr>
      <vt:lpstr>Слайд 16</vt:lpstr>
      <vt:lpstr>Наследственные и врожденные заболевания </vt:lpstr>
      <vt:lpstr>Наркомания </vt:lpstr>
      <vt:lpstr>Последствия наркотиков</vt:lpstr>
      <vt:lpstr>Болезни, передающиеся половым путем 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Наследственные заболевания. Заболевания, передающиеся половым путем </dc:title>
  <dc:creator>User</dc:creator>
  <cp:lastModifiedBy>User</cp:lastModifiedBy>
  <cp:revision>14</cp:revision>
  <dcterms:created xsi:type="dcterms:W3CDTF">2013-05-11T04:39:27Z</dcterms:created>
  <dcterms:modified xsi:type="dcterms:W3CDTF">2013-05-11T05:30:54Z</dcterms:modified>
</cp:coreProperties>
</file>