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6" r:id="rId1"/>
  </p:sldMasterIdLst>
  <p:notesMasterIdLst>
    <p:notesMasterId r:id="rId10"/>
  </p:notesMasterIdLst>
  <p:sldIdLst>
    <p:sldId id="256" r:id="rId2"/>
    <p:sldId id="327" r:id="rId3"/>
    <p:sldId id="313" r:id="rId4"/>
    <p:sldId id="314" r:id="rId5"/>
    <p:sldId id="315" r:id="rId6"/>
    <p:sldId id="323" r:id="rId7"/>
    <p:sldId id="328" r:id="rId8"/>
    <p:sldId id="329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6600"/>
    <a:srgbClr val="FFFF00"/>
    <a:srgbClr val="282A76"/>
    <a:srgbClr val="00FF00"/>
    <a:srgbClr val="CC9900"/>
    <a:srgbClr val="FFCC66"/>
    <a:srgbClr val="00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7" autoAdjust="0"/>
    <p:restoredTop sz="94660"/>
  </p:normalViewPr>
  <p:slideViewPr>
    <p:cSldViewPr>
      <p:cViewPr varScale="1">
        <p:scale>
          <a:sx n="83" d="100"/>
          <a:sy n="83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06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9E91A39-B4C2-4C17-ABD8-8C5E7C2A7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9BD4565-FE45-450C-9C24-76E0F74968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E796F-CBB8-4FD4-83E2-09548A4CEF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6415ED0-BB71-4EFA-BC8E-8D8BB7D26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8231D-90C9-43D2-892C-2D373E379F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05F6767-8A18-4C4F-A125-FBCA7F2704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8179-EF87-40E2-8E37-BE903BB682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EDE54-5423-4DAB-B799-81B34F3BC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CFE7-0A41-425F-98F2-1907E36E7D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1AB7B-2F20-45BC-9BB6-2AF0BADF1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846AD-B2A5-4FB8-9813-9199E4CE8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7CC3E43-AEE6-4F72-B714-BEDA866834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4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9EE7A9E0-02B9-4BAA-8007-0ADA42403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2" r:id="rId2"/>
    <p:sldLayoutId id="2147483860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61" r:id="rId9"/>
    <p:sldLayoutId id="2147483858" r:id="rId10"/>
    <p:sldLayoutId id="2147483862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533400"/>
            <a:ext cx="6972102" cy="1681154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8000" dirty="0" smtClean="0">
                <a:latin typeface="Calibri" pitchFamily="34" charset="0"/>
              </a:rPr>
              <a:t>Антропогенез</a:t>
            </a:r>
            <a:r>
              <a:rPr lang="ru-RU" dirty="0" smtClean="0">
                <a:latin typeface="Calibri" pitchFamily="34" charset="0"/>
              </a:rPr>
              <a:t> </a:t>
            </a:r>
            <a:endParaRPr lang="ru-RU" dirty="0">
              <a:latin typeface="Calibri" pitchFamily="34" charset="0"/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625" y="2428875"/>
            <a:ext cx="8286750" cy="2428875"/>
          </a:xfrm>
        </p:spPr>
        <p:txBody>
          <a:bodyPr/>
          <a:lstStyle/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Гипотезы возникновения человека.</a:t>
            </a:r>
          </a:p>
          <a:p>
            <a:pPr eaLnBrk="1" hangingPunct="1"/>
            <a:r>
              <a:rPr lang="ru-RU" sz="4000" dirty="0" smtClean="0">
                <a:solidFill>
                  <a:srgbClr val="FFFF00"/>
                </a:solidFill>
                <a:latin typeface="Calibri" pitchFamily="34" charset="0"/>
              </a:rPr>
              <a:t>Сходство и различия человека и животных. Часть 6. </a:t>
            </a:r>
          </a:p>
          <a:p>
            <a:pPr eaLnBrk="1" hangingPunct="1"/>
            <a:r>
              <a:rPr lang="ru-RU" sz="2000" dirty="0" smtClean="0"/>
              <a:t>Автор: Першина О. В.</a:t>
            </a:r>
          </a:p>
          <a:p>
            <a:pPr eaLnBrk="1" hangingPunct="1"/>
            <a:r>
              <a:rPr lang="ru-RU" sz="2000" dirty="0" smtClean="0"/>
              <a:t>Учитель биологии </a:t>
            </a:r>
          </a:p>
          <a:p>
            <a:pPr eaLnBrk="1" hangingPunct="1"/>
            <a:r>
              <a:rPr lang="ru-RU" sz="2000" dirty="0" smtClean="0"/>
              <a:t>ГБОУ СОШ №405</a:t>
            </a:r>
          </a:p>
          <a:p>
            <a:pPr eaLnBrk="1" hangingPunct="1"/>
            <a:r>
              <a:rPr lang="ru-RU" sz="2000" dirty="0" smtClean="0"/>
              <a:t>Москва 2012</a:t>
            </a:r>
          </a:p>
          <a:p>
            <a:pPr eaLnBrk="1" hangingPunct="1"/>
            <a:endParaRPr lang="ru-RU" sz="4000" dirty="0" smtClean="0"/>
          </a:p>
          <a:p>
            <a:pPr eaLnBrk="1" hangingPunct="1"/>
            <a:endParaRPr lang="ru-RU" sz="4000" dirty="0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BD3ECB3-518B-476A-83B3-AC8A4FBE191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465119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Найди соответствие </a:t>
            </a:r>
            <a:endParaRPr lang="ru-RU" dirty="0"/>
          </a:p>
        </p:txBody>
      </p:sp>
      <p:sp>
        <p:nvSpPr>
          <p:cNvPr id="62467" name="Содержимое 2"/>
          <p:cNvSpPr>
            <a:spLocks noGrp="1"/>
          </p:cNvSpPr>
          <p:nvPr>
            <p:ph idx="1"/>
          </p:nvPr>
        </p:nvSpPr>
        <p:spPr>
          <a:xfrm>
            <a:off x="0" y="785813"/>
            <a:ext cx="5286375" cy="5670550"/>
          </a:xfrm>
        </p:spPr>
        <p:txBody>
          <a:bodyPr/>
          <a:lstStyle/>
          <a:p>
            <a:r>
              <a:rPr lang="ru-RU" sz="2000" b="1" smtClean="0">
                <a:solidFill>
                  <a:srgbClr val="003300"/>
                </a:solidFill>
                <a:latin typeface="Calibri" pitchFamily="34" charset="0"/>
              </a:rPr>
              <a:t>Впервые выдвинул идею, что человек – «родственник животных», выявил различия между человеком и животными</a:t>
            </a:r>
          </a:p>
          <a:p>
            <a:r>
              <a:rPr lang="ru-RU" sz="2000" b="1" smtClean="0">
                <a:solidFill>
                  <a:srgbClr val="003300"/>
                </a:solidFill>
                <a:latin typeface="Calibri" pitchFamily="34" charset="0"/>
              </a:rPr>
              <a:t>2. Поместил человека наряду с высшими и низшими обезьянами в один отряд – приматы</a:t>
            </a:r>
          </a:p>
          <a:p>
            <a:r>
              <a:rPr lang="ru-RU" sz="2000" b="1" smtClean="0">
                <a:solidFill>
                  <a:srgbClr val="003300"/>
                </a:solidFill>
                <a:latin typeface="Calibri" pitchFamily="34" charset="0"/>
              </a:rPr>
              <a:t>3. Описывал происхождение человека: исходный предок человека «четверорукое» существо, которое спустилось на Землю и постепенно стремясь к совершенству превратилось в двурукое существо, способное к прямохождению</a:t>
            </a:r>
          </a:p>
          <a:p>
            <a:r>
              <a:rPr lang="ru-RU" sz="2000" b="1" smtClean="0">
                <a:solidFill>
                  <a:srgbClr val="003300"/>
                </a:solidFill>
                <a:latin typeface="Calibri" pitchFamily="34" charset="0"/>
              </a:rPr>
              <a:t>4. Доказал на фактах близкое родство человека с антропоидами, указав на роль социальных факторов</a:t>
            </a:r>
          </a:p>
          <a:p>
            <a:r>
              <a:rPr lang="ru-RU" sz="2000" b="1" smtClean="0">
                <a:solidFill>
                  <a:srgbClr val="003300"/>
                </a:solidFill>
                <a:latin typeface="Calibri" pitchFamily="34" charset="0"/>
              </a:rPr>
              <a:t>5. Писал «Труд создал самого человека»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A5A147C-417E-4146-9276-34E05710BD3C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867400" y="1196975"/>
            <a:ext cx="2867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Жан Батист Ламарк 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940425" y="2205038"/>
            <a:ext cx="22717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Чарльз Дарвин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940425" y="3141663"/>
            <a:ext cx="1930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Карл Линней</a:t>
            </a: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6011863" y="4076700"/>
            <a:ext cx="171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Аристотель</a:t>
            </a: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5929313" y="5143500"/>
            <a:ext cx="2570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  <a:latin typeface="Calibri" pitchFamily="34" charset="0"/>
              </a:rPr>
              <a:t>Фридрих Энгельс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7239000" cy="1357298"/>
          </a:xfrm>
        </p:spPr>
        <p:txBody>
          <a:bodyPr/>
          <a:lstStyle/>
          <a:p>
            <a:pPr algn="ctr">
              <a:defRPr/>
            </a:pPr>
            <a:r>
              <a:rPr lang="ru-RU" dirty="0" smtClean="0"/>
              <a:t>Ответ </a:t>
            </a:r>
            <a:r>
              <a:rPr lang="ru-RU" sz="4000" i="1" dirty="0" smtClean="0">
                <a:solidFill>
                  <a:schemeClr val="bg1"/>
                </a:solidFill>
              </a:rPr>
              <a:t/>
            </a:r>
            <a:br>
              <a:rPr lang="ru-RU" sz="4000" i="1" dirty="0" smtClean="0">
                <a:solidFill>
                  <a:schemeClr val="bg1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defRPr/>
            </a:pPr>
            <a:r>
              <a:rPr lang="ru-RU" sz="2800" b="1" i="1" dirty="0" smtClean="0">
                <a:solidFill>
                  <a:srgbClr val="003300"/>
                </a:solidFill>
                <a:latin typeface="Calibri" pitchFamily="34" charset="0"/>
              </a:rPr>
              <a:t>1. Аристотель </a:t>
            </a:r>
          </a:p>
          <a:p>
            <a:pPr marL="457200" indent="-457200">
              <a:defRPr/>
            </a:pPr>
            <a:endParaRPr lang="ru-RU" sz="2800" b="1" i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marL="457200" indent="-457200">
              <a:defRPr/>
            </a:pPr>
            <a:r>
              <a:rPr lang="ru-RU" sz="2800" b="1" i="1" dirty="0" smtClean="0">
                <a:solidFill>
                  <a:srgbClr val="003300"/>
                </a:solidFill>
                <a:latin typeface="Calibri" pitchFamily="34" charset="0"/>
              </a:rPr>
              <a:t>2. Карл Линней</a:t>
            </a:r>
          </a:p>
          <a:p>
            <a:pPr marL="457200" indent="-457200">
              <a:defRPr/>
            </a:pPr>
            <a:endParaRPr lang="ru-RU" sz="2800" b="1" i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marL="457200" indent="-457200">
              <a:defRPr/>
            </a:pPr>
            <a:r>
              <a:rPr lang="ru-RU" sz="2800" b="1" i="1" dirty="0" smtClean="0">
                <a:solidFill>
                  <a:srgbClr val="003300"/>
                </a:solidFill>
                <a:latin typeface="Calibri" pitchFamily="34" charset="0"/>
              </a:rPr>
              <a:t>3. Жан Батист Ламарк</a:t>
            </a:r>
          </a:p>
          <a:p>
            <a:pPr marL="457200" indent="-457200">
              <a:defRPr/>
            </a:pPr>
            <a:endParaRPr lang="ru-RU" sz="2800" b="1" i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marL="457200" indent="-457200">
              <a:defRPr/>
            </a:pPr>
            <a:r>
              <a:rPr lang="ru-RU" sz="2800" b="1" i="1" dirty="0" smtClean="0">
                <a:solidFill>
                  <a:srgbClr val="003300"/>
                </a:solidFill>
                <a:latin typeface="Calibri" pitchFamily="34" charset="0"/>
              </a:rPr>
              <a:t>4. Чарльз Дарвин </a:t>
            </a:r>
          </a:p>
          <a:p>
            <a:pPr marL="457200" indent="-457200">
              <a:defRPr/>
            </a:pPr>
            <a:endParaRPr lang="ru-RU" sz="2800" b="1" i="1" dirty="0" smtClean="0">
              <a:solidFill>
                <a:srgbClr val="003300"/>
              </a:solidFill>
              <a:latin typeface="Calibri" pitchFamily="34" charset="0"/>
            </a:endParaRPr>
          </a:p>
          <a:p>
            <a:pPr marL="457200" indent="-457200">
              <a:defRPr/>
            </a:pPr>
            <a:r>
              <a:rPr lang="ru-RU" sz="2800" b="1" i="1" dirty="0" smtClean="0">
                <a:solidFill>
                  <a:srgbClr val="003300"/>
                </a:solidFill>
                <a:latin typeface="Calibri" pitchFamily="34" charset="0"/>
              </a:rPr>
              <a:t>5.Фридрих Энгельс 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FC43BD5-A539-48A4-8FD9-797AF8816729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Определите систематическое место человека в природе</a:t>
            </a:r>
            <a:endParaRPr lang="ru-RU" dirty="0"/>
          </a:p>
        </p:txBody>
      </p:sp>
      <p:sp>
        <p:nvSpPr>
          <p:cNvPr id="64515" name="Содержимое 2"/>
          <p:cNvSpPr>
            <a:spLocks noGrp="1"/>
          </p:cNvSpPr>
          <p:nvPr>
            <p:ph idx="1"/>
          </p:nvPr>
        </p:nvSpPr>
        <p:spPr>
          <a:xfrm>
            <a:off x="457200" y="1609725"/>
            <a:ext cx="2971800" cy="4846638"/>
          </a:xfrm>
        </p:spPr>
        <p:txBody>
          <a:bodyPr/>
          <a:lstStyle/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Царство: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Тип: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Подтип: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Класс: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Подкласс: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Отряд: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Подотряд: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Семейство: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Род:</a:t>
            </a:r>
          </a:p>
          <a:p>
            <a:r>
              <a:rPr lang="ru-RU" sz="2800" b="1" smtClean="0">
                <a:solidFill>
                  <a:srgbClr val="003300"/>
                </a:solidFill>
                <a:latin typeface="Calibri" pitchFamily="34" charset="0"/>
              </a:rPr>
              <a:t>Вид:</a:t>
            </a:r>
          </a:p>
          <a:p>
            <a:endParaRPr lang="ru-RU" smtClean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E10819-8734-4F50-8C16-4A9C27C86F7B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64517" name="Прямоугольник 4"/>
          <p:cNvSpPr>
            <a:spLocks noChangeArrowheads="1"/>
          </p:cNvSpPr>
          <p:nvPr/>
        </p:nvSpPr>
        <p:spPr bwMode="auto">
          <a:xfrm>
            <a:off x="2571750" y="2357438"/>
            <a:ext cx="600075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3300"/>
                </a:solidFill>
                <a:latin typeface="Calibri" pitchFamily="34" charset="0"/>
              </a:rPr>
              <a:t>Млекопитающие, приматы, позвоночные, узконосые обезьяны, </a:t>
            </a:r>
          </a:p>
          <a:p>
            <a:pPr algn="ctr"/>
            <a:r>
              <a:rPr lang="ru-RU" sz="2400" b="1" i="1">
                <a:solidFill>
                  <a:srgbClr val="003300"/>
                </a:solidFill>
                <a:latin typeface="Calibri" pitchFamily="34" charset="0"/>
              </a:rPr>
              <a:t>животные, человек, хордовые, гоминиды(люди), плацентарные, </a:t>
            </a:r>
          </a:p>
          <a:p>
            <a:pPr algn="ctr"/>
            <a:r>
              <a:rPr lang="ru-RU" sz="2400" b="1" i="1">
                <a:solidFill>
                  <a:srgbClr val="003300"/>
                </a:solidFill>
                <a:latin typeface="Calibri" pitchFamily="34" charset="0"/>
              </a:rPr>
              <a:t>человек разумный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6553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Царство Животные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Тип  Хордовые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Подтип  Позвоночные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Класс  Млекопитающие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Подкласс  Плацентарные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Отряд  Приматы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Подотряд  Обезьяны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Семейство Гоминиды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Род  Человек </a:t>
            </a:r>
          </a:p>
          <a:p>
            <a:r>
              <a:rPr lang="ru-RU" b="1" smtClean="0">
                <a:solidFill>
                  <a:srgbClr val="003300"/>
                </a:solidFill>
                <a:latin typeface="Calibri" pitchFamily="34" charset="0"/>
              </a:rPr>
              <a:t>Вид  Человек разумный </a:t>
            </a:r>
          </a:p>
          <a:p>
            <a:endParaRPr lang="ru-RU" smtClean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C6F139-E990-49B8-9A84-7BD9B5E9806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6563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88FB342-F25C-44B4-9E46-629203D9899C}" type="slidenum">
              <a:rPr lang="ru-RU" smtClean="0"/>
              <a:pPr/>
              <a:t>6</a:t>
            </a:fld>
            <a:endParaRPr lang="ru-RU" smtClean="0"/>
          </a:p>
        </p:txBody>
      </p:sp>
      <p:pic>
        <p:nvPicPr>
          <p:cNvPr id="6656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85750"/>
            <a:ext cx="7429500" cy="601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Содержимое 11"/>
          <p:cNvSpPr>
            <a:spLocks noGrp="1"/>
          </p:cNvSpPr>
          <p:nvPr>
            <p:ph idx="1"/>
          </p:nvPr>
        </p:nvSpPr>
        <p:spPr>
          <a:xfrm>
            <a:off x="5143500" y="3714750"/>
            <a:ext cx="142875" cy="1714500"/>
          </a:xfrm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7587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96E8C84-0E87-450C-BCC0-F6CC217D551B}" type="slidenum">
              <a:rPr lang="ru-RU" smtClean="0"/>
              <a:pPr/>
              <a:t>7</a:t>
            </a:fld>
            <a:endParaRPr lang="ru-RU" smtClean="0"/>
          </a:p>
        </p:txBody>
      </p:sp>
      <p:pic>
        <p:nvPicPr>
          <p:cNvPr id="67588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7838" y="1000125"/>
            <a:ext cx="8666162" cy="52863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20675"/>
            <a:ext cx="4286280" cy="217963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4400" dirty="0" smtClean="0"/>
              <a:t>Спасибо за внимание )))</a:t>
            </a:r>
            <a:endParaRPr lang="ru-RU" sz="4400" dirty="0"/>
          </a:p>
        </p:txBody>
      </p:sp>
      <p:sp>
        <p:nvSpPr>
          <p:cNvPr id="6861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08FB46-F9BB-4979-BD56-A06E889947DC}" type="slidenum">
              <a:rPr lang="ru-RU" smtClean="0"/>
              <a:pPr/>
              <a:t>8</a:t>
            </a:fld>
            <a:endParaRPr lang="ru-RU" smtClean="0"/>
          </a:p>
        </p:txBody>
      </p:sp>
      <p:pic>
        <p:nvPicPr>
          <p:cNvPr id="6861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14875" y="428625"/>
            <a:ext cx="3857625" cy="58721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1019</TotalTime>
  <Words>230</Words>
  <Application>Microsoft Office PowerPoint</Application>
  <PresentationFormat>Экран (4:3)</PresentationFormat>
  <Paragraphs>62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Антропогенез </vt:lpstr>
      <vt:lpstr>Найди соответствие </vt:lpstr>
      <vt:lpstr>Ответ  </vt:lpstr>
      <vt:lpstr>Определите систематическое место человека в природе</vt:lpstr>
      <vt:lpstr>Ответ </vt:lpstr>
      <vt:lpstr>Слайд 6</vt:lpstr>
      <vt:lpstr>Слайд 7</vt:lpstr>
      <vt:lpstr>Спасибо за внимание )))</vt:lpstr>
    </vt:vector>
  </TitlesOfParts>
  <Company>школа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Вид, критерий вида</dc:title>
  <dc:creator>учитель</dc:creator>
  <cp:lastModifiedBy>111</cp:lastModifiedBy>
  <cp:revision>117</cp:revision>
  <dcterms:created xsi:type="dcterms:W3CDTF">2008-01-18T06:02:42Z</dcterms:created>
  <dcterms:modified xsi:type="dcterms:W3CDTF">2013-08-24T11:00:00Z</dcterms:modified>
</cp:coreProperties>
</file>