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notesMasterIdLst>
    <p:notesMasterId r:id="rId10"/>
  </p:notesMasterIdLst>
  <p:sldIdLst>
    <p:sldId id="256" r:id="rId2"/>
    <p:sldId id="328" r:id="rId3"/>
    <p:sldId id="329" r:id="rId4"/>
    <p:sldId id="289" r:id="rId5"/>
    <p:sldId id="280" r:id="rId6"/>
    <p:sldId id="304" r:id="rId7"/>
    <p:sldId id="306" r:id="rId8"/>
    <p:sldId id="30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  <a:srgbClr val="FFFF00"/>
    <a:srgbClr val="282A76"/>
    <a:srgbClr val="00FF00"/>
    <a:srgbClr val="CC9900"/>
    <a:srgbClr val="FFCC66"/>
    <a:srgbClr val="00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7" autoAdjust="0"/>
    <p:restoredTop sz="94660"/>
  </p:normalViewPr>
  <p:slideViewPr>
    <p:cSldViewPr>
      <p:cViewPr varScale="1">
        <p:scale>
          <a:sx n="83" d="100"/>
          <a:sy n="83" d="100"/>
        </p:scale>
        <p:origin x="-15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9E91A39-B4C2-4C17-ABD8-8C5E7C2A7A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9BD4565-FE45-450C-9C24-76E0F7496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E796F-CBB8-4FD4-83E2-09548A4CEF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6415ED0-BB71-4EFA-BC8E-8D8BB7D261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8231D-90C9-43D2-892C-2D373E379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5F6767-8A18-4C4F-A125-FBCA7F2704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58179-EF87-40E2-8E37-BE903BB68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EDE54-5423-4DAB-B799-81B34F3BC0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FCFE7-0A41-425F-98F2-1907E36E7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1AB7B-2F20-45BC-9BB6-2AF0BADF1C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846AD-B2A5-4FB8-9813-9199E4CE8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CC3E43-AEE6-4F72-B714-BEDA86683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EE7A9E0-02B9-4BAA-8007-0ADA42403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52" r:id="rId2"/>
    <p:sldLayoutId id="2147483860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61" r:id="rId9"/>
    <p:sldLayoutId id="2147483858" r:id="rId10"/>
    <p:sldLayoutId id="214748386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533400"/>
            <a:ext cx="6972102" cy="168115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dirty="0" smtClean="0">
                <a:latin typeface="Calibri" pitchFamily="34" charset="0"/>
              </a:rPr>
              <a:t>Антропогенез</a:t>
            </a:r>
            <a:r>
              <a:rPr lang="ru-RU" dirty="0" smtClean="0">
                <a:latin typeface="Calibri" pitchFamily="34" charset="0"/>
              </a:rPr>
              <a:t> 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717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2428875"/>
            <a:ext cx="8286750" cy="2428875"/>
          </a:xfrm>
        </p:spPr>
        <p:txBody>
          <a:bodyPr/>
          <a:lstStyle/>
          <a:p>
            <a:pPr eaLnBrk="1" hangingPunct="1"/>
            <a:r>
              <a:rPr lang="ru-RU" sz="4000" dirty="0" smtClean="0">
                <a:solidFill>
                  <a:srgbClr val="FFFF00"/>
                </a:solidFill>
                <a:latin typeface="Calibri" pitchFamily="34" charset="0"/>
              </a:rPr>
              <a:t>Гипотезы возникновения человека.</a:t>
            </a:r>
          </a:p>
          <a:p>
            <a:pPr eaLnBrk="1" hangingPunct="1"/>
            <a:r>
              <a:rPr lang="ru-RU" sz="4000" dirty="0" smtClean="0">
                <a:solidFill>
                  <a:srgbClr val="FFFF00"/>
                </a:solidFill>
                <a:latin typeface="Calibri" pitchFamily="34" charset="0"/>
              </a:rPr>
              <a:t>Сходство и различия человека и животных. </a:t>
            </a:r>
            <a:r>
              <a:rPr lang="ru-RU" sz="4000" smtClean="0">
                <a:solidFill>
                  <a:srgbClr val="FFFF00"/>
                </a:solidFill>
                <a:latin typeface="Calibri" pitchFamily="34" charset="0"/>
              </a:rPr>
              <a:t>Часть 5. </a:t>
            </a:r>
            <a:endParaRPr lang="ru-RU" sz="4000" dirty="0" smtClean="0">
              <a:solidFill>
                <a:srgbClr val="FFFF00"/>
              </a:solidFill>
              <a:latin typeface="Calibri" pitchFamily="34" charset="0"/>
            </a:endParaRPr>
          </a:p>
          <a:p>
            <a:pPr eaLnBrk="1" hangingPunct="1"/>
            <a:r>
              <a:rPr lang="ru-RU" sz="2000" dirty="0" smtClean="0"/>
              <a:t>Автор: Першина О. В.</a:t>
            </a:r>
          </a:p>
          <a:p>
            <a:pPr eaLnBrk="1" hangingPunct="1"/>
            <a:r>
              <a:rPr lang="ru-RU" sz="2000" dirty="0" smtClean="0"/>
              <a:t>Учитель биологии </a:t>
            </a:r>
          </a:p>
          <a:p>
            <a:pPr eaLnBrk="1" hangingPunct="1"/>
            <a:r>
              <a:rPr lang="ru-RU" sz="2000" dirty="0" smtClean="0"/>
              <a:t>ГБОУ СОШ №405</a:t>
            </a:r>
          </a:p>
          <a:p>
            <a:pPr eaLnBrk="1" hangingPunct="1"/>
            <a:r>
              <a:rPr lang="ru-RU" sz="2000" dirty="0" smtClean="0"/>
              <a:t>Москва 2012</a:t>
            </a:r>
          </a:p>
          <a:p>
            <a:pPr eaLnBrk="1" hangingPunct="1"/>
            <a:endParaRPr lang="ru-RU" sz="4000" dirty="0" smtClean="0"/>
          </a:p>
          <a:p>
            <a:pPr eaLnBrk="1" hangingPunct="1"/>
            <a:endParaRPr lang="ru-RU" sz="4000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D3ECB3-518B-476A-83B3-AC8A4FBE1919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Стопа обезьяны и человека </a:t>
            </a:r>
            <a:endParaRPr lang="ru-RU" dirty="0"/>
          </a:p>
        </p:txBody>
      </p:sp>
      <p:sp>
        <p:nvSpPr>
          <p:cNvPr id="55300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E4F16C-33CE-4A84-AD7C-A3EC486DBC21}" type="slidenum">
              <a:rPr lang="ru-RU" smtClean="0"/>
              <a:pPr/>
              <a:t>2</a:t>
            </a:fld>
            <a:endParaRPr lang="ru-RU" smtClean="0"/>
          </a:p>
        </p:txBody>
      </p:sp>
      <p:pic>
        <p:nvPicPr>
          <p:cNvPr id="55301" name="Picture 2"/>
          <p:cNvPicPr>
            <a:picLocks noChangeAspect="1" noChangeArrowheads="1"/>
          </p:cNvPicPr>
          <p:nvPr/>
        </p:nvPicPr>
        <p:blipFill>
          <a:blip r:embed="rId2" cstate="print"/>
          <a:srcRect l="35823" b="43649"/>
          <a:stretch>
            <a:fillRect/>
          </a:stretch>
        </p:blipFill>
        <p:spPr bwMode="auto">
          <a:xfrm>
            <a:off x="4500562" y="1714488"/>
            <a:ext cx="4286250" cy="400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2" name="Содержимое 8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4525963"/>
          </a:xfrm>
        </p:spPr>
        <p:txBody>
          <a:bodyPr/>
          <a:lstStyle/>
          <a:p>
            <a:endParaRPr lang="ru-RU" dirty="0" smtClean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7" y="1714488"/>
            <a:ext cx="3209989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214282" y="4071942"/>
            <a:ext cx="457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3300"/>
                </a:solidFill>
              </a:rPr>
              <a:t>Последовательность распределения нагрузки на отдельные области стопы («перекат») при ходьбе. </a:t>
            </a:r>
            <a:endParaRPr lang="ru-RU" sz="2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42048" cy="642942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Кисть </a:t>
            </a:r>
            <a:endParaRPr lang="ru-RU" dirty="0"/>
          </a:p>
        </p:txBody>
      </p:sp>
      <p:sp>
        <p:nvSpPr>
          <p:cNvPr id="56323" name="Содержимое 2"/>
          <p:cNvSpPr>
            <a:spLocks noGrp="1"/>
          </p:cNvSpPr>
          <p:nvPr>
            <p:ph sz="half" idx="1"/>
          </p:nvPr>
        </p:nvSpPr>
        <p:spPr>
          <a:xfrm>
            <a:off x="3714750" y="1000125"/>
            <a:ext cx="5429250" cy="1857375"/>
          </a:xfrm>
        </p:spPr>
        <p:txBody>
          <a:bodyPr/>
          <a:lstStyle/>
          <a:p>
            <a:r>
              <a:rPr lang="ru-RU" b="1" smtClean="0">
                <a:solidFill>
                  <a:srgbClr val="003300"/>
                </a:solidFill>
                <a:latin typeface="Calibri" pitchFamily="34" charset="0"/>
              </a:rPr>
              <a:t>Кисть человека способна выполнять самые разнообразные и высокоточные движения.</a:t>
            </a:r>
          </a:p>
        </p:txBody>
      </p:sp>
      <p:pic>
        <p:nvPicPr>
          <p:cNvPr id="56324" name="Содержимое 5" descr="кисть шимпанзе и человека 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4313" y="857250"/>
            <a:ext cx="3521075" cy="2043113"/>
          </a:xfrm>
        </p:spPr>
      </p:pic>
      <p:sp>
        <p:nvSpPr>
          <p:cNvPr id="56325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EAA174-129B-498F-A13A-07F9DDE73FAE}" type="slidenum">
              <a:rPr lang="ru-RU" smtClean="0"/>
              <a:pPr/>
              <a:t>3</a:t>
            </a:fld>
            <a:endParaRPr lang="ru-RU" smtClean="0"/>
          </a:p>
        </p:txBody>
      </p:sp>
      <p:pic>
        <p:nvPicPr>
          <p:cNvPr id="56326" name="Picture 2"/>
          <p:cNvPicPr>
            <a:picLocks noChangeAspect="1" noChangeArrowheads="1"/>
          </p:cNvPicPr>
          <p:nvPr/>
        </p:nvPicPr>
        <p:blipFill>
          <a:blip r:embed="rId3" cstate="print"/>
          <a:srcRect t="61185"/>
          <a:stretch>
            <a:fillRect/>
          </a:stretch>
        </p:blipFill>
        <p:spPr bwMode="auto">
          <a:xfrm>
            <a:off x="857250" y="5143500"/>
            <a:ext cx="3500438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7" name="Прямоугольник 6"/>
          <p:cNvSpPr>
            <a:spLocks noChangeArrowheads="1"/>
          </p:cNvSpPr>
          <p:nvPr/>
        </p:nvSpPr>
        <p:spPr bwMode="auto">
          <a:xfrm>
            <a:off x="214313" y="3143250"/>
            <a:ext cx="664368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3300"/>
                </a:solidFill>
                <a:latin typeface="Calibri" pitchFamily="34" charset="0"/>
              </a:rPr>
              <a:t>Мускулатура большого пальца кисти развита сильнее у человека, так как кисть обезьян предназначена в основном для лазания по деревьям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82307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/>
              <a:t>Отличия человека от человекообразных обезьян </a:t>
            </a:r>
            <a:r>
              <a:rPr lang="ru-RU" sz="2700" dirty="0" smtClean="0"/>
              <a:t>(дополнительно)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7347" name="Содержимое 8"/>
          <p:cNvSpPr>
            <a:spLocks noGrp="1"/>
          </p:cNvSpPr>
          <p:nvPr>
            <p:ph sz="half" idx="1"/>
          </p:nvPr>
        </p:nvSpPr>
        <p:spPr>
          <a:xfrm>
            <a:off x="214313" y="1600200"/>
            <a:ext cx="3763962" cy="4525963"/>
          </a:xfrm>
        </p:spPr>
        <p:txBody>
          <a:bodyPr/>
          <a:lstStyle/>
          <a:p>
            <a:pPr eaLnBrk="1" hangingPunct="1"/>
            <a:r>
              <a:rPr lang="ru-RU" sz="1400" b="1" smtClean="0">
                <a:solidFill>
                  <a:srgbClr val="003300"/>
                </a:solidFill>
                <a:latin typeface="Calibri" pitchFamily="34" charset="0"/>
              </a:rPr>
              <a:t>Мозговая часть черепа больше лицевой.</a:t>
            </a:r>
          </a:p>
          <a:p>
            <a:pPr eaLnBrk="1" hangingPunct="1"/>
            <a:r>
              <a:rPr lang="ru-RU" sz="1400" b="1" smtClean="0">
                <a:solidFill>
                  <a:srgbClr val="003300"/>
                </a:solidFill>
                <a:latin typeface="Calibri" pitchFamily="34" charset="0"/>
              </a:rPr>
              <a:t>Площадь коры мозга у человека в 3,5 раза больше, чем у обезьян.</a:t>
            </a:r>
          </a:p>
          <a:p>
            <a:pPr eaLnBrk="1" hangingPunct="1"/>
            <a:r>
              <a:rPr lang="ru-RU" sz="1400" b="1" smtClean="0">
                <a:solidFill>
                  <a:srgbClr val="003300"/>
                </a:solidFill>
                <a:latin typeface="Calibri" pitchFamily="34" charset="0"/>
              </a:rPr>
              <a:t>У человека сильнее развиты мозговые борозды.</a:t>
            </a:r>
          </a:p>
          <a:p>
            <a:pPr eaLnBrk="1" hangingPunct="1"/>
            <a:r>
              <a:rPr lang="ru-RU" sz="1400" b="1" smtClean="0">
                <a:solidFill>
                  <a:srgbClr val="003300"/>
                </a:solidFill>
                <a:latin typeface="Calibri" pitchFamily="34" charset="0"/>
              </a:rPr>
              <a:t>У человека сильнее развиты лобные и височные доли — центры ВИД.</a:t>
            </a:r>
          </a:p>
          <a:p>
            <a:pPr eaLnBrk="1" hangingPunct="1"/>
            <a:r>
              <a:rPr lang="ru-RU" sz="1400" b="1" smtClean="0">
                <a:solidFill>
                  <a:srgbClr val="003300"/>
                </a:solidFill>
                <a:latin typeface="Calibri" pitchFamily="34" charset="0"/>
              </a:rPr>
              <a:t>Человек имеет подбородок.</a:t>
            </a:r>
          </a:p>
          <a:p>
            <a:pPr eaLnBrk="1" hangingPunct="1"/>
            <a:r>
              <a:rPr lang="ru-RU" sz="1400" b="1" smtClean="0">
                <a:solidFill>
                  <a:srgbClr val="003300"/>
                </a:solidFill>
                <a:latin typeface="Calibri" pitchFamily="34" charset="0"/>
              </a:rPr>
              <a:t>Крестец усилен в связи с перенесением на него центра тяжести.</a:t>
            </a:r>
          </a:p>
          <a:p>
            <a:pPr eaLnBrk="1" hangingPunct="1"/>
            <a:r>
              <a:rPr lang="ru-RU" sz="1400" b="1" smtClean="0">
                <a:solidFill>
                  <a:srgbClr val="003300"/>
                </a:solidFill>
                <a:latin typeface="Calibri" pitchFamily="34" charset="0"/>
              </a:rPr>
              <a:t>Туловище у человека короче, а у обезьян длиннее нижних конечностей. </a:t>
            </a:r>
          </a:p>
          <a:p>
            <a:pPr eaLnBrk="1" hangingPunct="1"/>
            <a:r>
              <a:rPr lang="ru-RU" sz="1400" b="1" smtClean="0">
                <a:solidFill>
                  <a:srgbClr val="003300"/>
                </a:solidFill>
                <a:latin typeface="Calibri" pitchFamily="34" charset="0"/>
              </a:rPr>
              <a:t>Ноги у человека длиннее рук, у обезьян — наоборот.</a:t>
            </a:r>
          </a:p>
          <a:p>
            <a:pPr eaLnBrk="1" hangingPunct="1"/>
            <a:r>
              <a:rPr lang="ru-RU" sz="1400" b="1" smtClean="0">
                <a:solidFill>
                  <a:srgbClr val="003300"/>
                </a:solidFill>
                <a:latin typeface="Calibri" pitchFamily="34" charset="0"/>
              </a:rPr>
              <a:t>Ноги у человека более мощные, выпрямленные в коленном суставе.</a:t>
            </a:r>
          </a:p>
          <a:p>
            <a:pPr eaLnBrk="1" hangingPunct="1"/>
            <a:r>
              <a:rPr lang="ru-RU" sz="1400" b="1" smtClean="0">
                <a:solidFill>
                  <a:srgbClr val="003300"/>
                </a:solidFill>
                <a:latin typeface="Calibri" pitchFamily="34" charset="0"/>
              </a:rPr>
              <a:t>Стопа у человека не приспособленная для хватания.</a:t>
            </a:r>
          </a:p>
          <a:p>
            <a:pPr eaLnBrk="1" hangingPunct="1"/>
            <a:r>
              <a:rPr lang="ru-RU" sz="1400" b="1" smtClean="0">
                <a:solidFill>
                  <a:srgbClr val="003300"/>
                </a:solidFill>
                <a:latin typeface="Calibri" pitchFamily="34" charset="0"/>
              </a:rPr>
              <a:t>Волосяной покров у человека редуцирован.</a:t>
            </a:r>
          </a:p>
          <a:p>
            <a:pPr eaLnBrk="1" hangingPunct="1"/>
            <a:endParaRPr lang="ru-RU" sz="1400" b="1" smtClean="0"/>
          </a:p>
        </p:txBody>
      </p:sp>
      <p:sp>
        <p:nvSpPr>
          <p:cNvPr id="38916" name="Содержимое 9"/>
          <p:cNvSpPr>
            <a:spLocks noGrp="1"/>
          </p:cNvSpPr>
          <p:nvPr>
            <p:ph sz="half" idx="2"/>
          </p:nvPr>
        </p:nvSpPr>
        <p:spPr>
          <a:xfrm>
            <a:off x="4178300" y="1600200"/>
            <a:ext cx="3521075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sz="1400" b="1" dirty="0" smtClean="0">
                <a:solidFill>
                  <a:srgbClr val="003300"/>
                </a:solidFill>
                <a:latin typeface="Calibri" pitchFamily="34" charset="0"/>
              </a:rPr>
              <a:t>Человек имеет помимо первой сигнальной системы вторую.</a:t>
            </a:r>
          </a:p>
          <a:p>
            <a:pPr eaLnBrk="1" hangingPunct="1">
              <a:defRPr/>
            </a:pPr>
            <a:r>
              <a:rPr lang="ru-RU" sz="1400" b="1" dirty="0" smtClean="0">
                <a:solidFill>
                  <a:srgbClr val="003300"/>
                </a:solidFill>
                <a:latin typeface="Calibri" pitchFamily="34" charset="0"/>
              </a:rPr>
              <a:t>Человек имеет языковую форму общения.</a:t>
            </a:r>
          </a:p>
          <a:p>
            <a:pPr eaLnBrk="1" hangingPunct="1">
              <a:defRPr/>
            </a:pPr>
            <a:r>
              <a:rPr lang="ru-RU" sz="1400" b="1" dirty="0" smtClean="0">
                <a:solidFill>
                  <a:srgbClr val="003300"/>
                </a:solidFill>
                <a:latin typeface="Calibri" pitchFamily="34" charset="0"/>
              </a:rPr>
              <a:t>Человек обладает не только конкретным, но и отвлеченным мышлением.</a:t>
            </a:r>
          </a:p>
          <a:p>
            <a:pPr eaLnBrk="1" hangingPunct="1">
              <a:defRPr/>
            </a:pPr>
            <a:r>
              <a:rPr lang="ru-RU" sz="1400" b="1" dirty="0" smtClean="0">
                <a:solidFill>
                  <a:srgbClr val="003300"/>
                </a:solidFill>
                <a:latin typeface="Calibri" pitchFamily="34" charset="0"/>
              </a:rPr>
              <a:t>Человек способен обобщать.</a:t>
            </a:r>
          </a:p>
          <a:p>
            <a:pPr eaLnBrk="1" hangingPunct="1">
              <a:defRPr/>
            </a:pPr>
            <a:r>
              <a:rPr lang="ru-RU" sz="1400" b="1" dirty="0" smtClean="0">
                <a:solidFill>
                  <a:srgbClr val="003300"/>
                </a:solidFill>
                <a:latin typeface="Calibri" pitchFamily="34" charset="0"/>
              </a:rPr>
              <a:t>Человек способен абстрагировать.</a:t>
            </a:r>
          </a:p>
          <a:p>
            <a:pPr eaLnBrk="1" hangingPunct="1">
              <a:defRPr/>
            </a:pPr>
            <a:r>
              <a:rPr lang="ru-RU" sz="1400" b="1" dirty="0" smtClean="0">
                <a:solidFill>
                  <a:srgbClr val="003300"/>
                </a:solidFill>
                <a:latin typeface="Calibri" pitchFamily="34" charset="0"/>
              </a:rPr>
              <a:t>Человек обладает сознанием.</a:t>
            </a:r>
          </a:p>
          <a:p>
            <a:pPr eaLnBrk="1" hangingPunct="1">
              <a:defRPr/>
            </a:pPr>
            <a:r>
              <a:rPr lang="ru-RU" sz="1400" b="1" dirty="0" smtClean="0">
                <a:solidFill>
                  <a:srgbClr val="003300"/>
                </a:solidFill>
                <a:latin typeface="Calibri" pitchFamily="34" charset="0"/>
              </a:rPr>
              <a:t>Основу жизни человека составляет труд в коллективе.</a:t>
            </a:r>
          </a:p>
          <a:p>
            <a:pPr eaLnBrk="1" hangingPunct="1">
              <a:defRPr/>
            </a:pPr>
            <a:r>
              <a:rPr lang="ru-RU" sz="1400" b="1" dirty="0" smtClean="0">
                <a:solidFill>
                  <a:srgbClr val="003300"/>
                </a:solidFill>
                <a:latin typeface="Calibri" pitchFamily="34" charset="0"/>
              </a:rPr>
              <a:t>Человек подчиняется общественным законам.</a:t>
            </a:r>
          </a:p>
          <a:p>
            <a:pPr eaLnBrk="1" hangingPunct="1">
              <a:defRPr/>
            </a:pPr>
            <a:r>
              <a:rPr lang="ru-RU" sz="1400" b="1" dirty="0" smtClean="0">
                <a:solidFill>
                  <a:srgbClr val="003300"/>
                </a:solidFill>
                <a:latin typeface="Calibri" pitchFamily="34" charset="0"/>
              </a:rPr>
              <a:t>Человек развивает науку и искусство.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400" b="1" dirty="0" smtClean="0">
                <a:solidFill>
                  <a:srgbClr val="003300"/>
                </a:solidFill>
                <a:latin typeface="Calibri" pitchFamily="34" charset="0"/>
              </a:rPr>
              <a:t>Значительно увеличены  участки коры связанные с звуковой и письменной речью, абстрактным мышлением</a:t>
            </a:r>
          </a:p>
          <a:p>
            <a:pPr eaLnBrk="1" hangingPunct="1">
              <a:defRPr/>
            </a:pPr>
            <a:endParaRPr lang="ru-RU" sz="1200" dirty="0" smtClean="0"/>
          </a:p>
          <a:p>
            <a:pPr eaLnBrk="1" hangingPunct="1">
              <a:defRPr/>
            </a:pPr>
            <a:endParaRPr lang="ru-RU" sz="800" dirty="0" smtClean="0"/>
          </a:p>
          <a:p>
            <a:pPr eaLnBrk="1" hangingPunct="1">
              <a:defRPr/>
            </a:pPr>
            <a:endParaRPr lang="ru-RU" sz="800" dirty="0" smtClean="0"/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57349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4505F7-4DEA-4B95-89F8-C41189FD20C4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900" dirty="0" smtClean="0"/>
              <a:t>Речь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8371" name="Содержимое 6"/>
          <p:cNvSpPr>
            <a:spLocks noGrp="1"/>
          </p:cNvSpPr>
          <p:nvPr>
            <p:ph idx="1"/>
          </p:nvPr>
        </p:nvSpPr>
        <p:spPr>
          <a:xfrm>
            <a:off x="285750" y="1285875"/>
            <a:ext cx="7858125" cy="5170488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3300"/>
                </a:solidFill>
                <a:latin typeface="Calibri" pitchFamily="34" charset="0"/>
              </a:rPr>
              <a:t>Только человек обладает членораздельной речью, в связи с этим для него характерно развитие </a:t>
            </a:r>
            <a:r>
              <a:rPr lang="ru-RU" sz="3600" b="1" u="sng" smtClean="0">
                <a:solidFill>
                  <a:srgbClr val="003300"/>
                </a:solidFill>
                <a:latin typeface="Calibri" pitchFamily="34" charset="0"/>
              </a:rPr>
              <a:t>лобной , теменной и височной  долей мозга</a:t>
            </a:r>
            <a:r>
              <a:rPr lang="ru-RU" sz="3200" b="1" smtClean="0">
                <a:solidFill>
                  <a:srgbClr val="003300"/>
                </a:solidFill>
                <a:latin typeface="Calibri" pitchFamily="34" charset="0"/>
              </a:rPr>
              <a:t>, наличие особого головного мускула в </a:t>
            </a:r>
            <a:r>
              <a:rPr lang="ru-RU" sz="3600" b="1" u="sng" smtClean="0">
                <a:solidFill>
                  <a:srgbClr val="003300"/>
                </a:solidFill>
                <a:latin typeface="Calibri" pitchFamily="34" charset="0"/>
              </a:rPr>
              <a:t>гортани </a:t>
            </a:r>
            <a:r>
              <a:rPr lang="ru-RU" sz="3200" b="1" smtClean="0">
                <a:solidFill>
                  <a:srgbClr val="003300"/>
                </a:solidFill>
                <a:latin typeface="Calibri" pitchFamily="34" charset="0"/>
              </a:rPr>
              <a:t>и других анатомических особенностей.</a:t>
            </a:r>
          </a:p>
          <a:p>
            <a:pPr eaLnBrk="1" hangingPunct="1"/>
            <a:r>
              <a:rPr lang="ru-RU" sz="3200" b="1" smtClean="0">
                <a:solidFill>
                  <a:srgbClr val="003300"/>
                </a:solidFill>
                <a:latin typeface="Calibri" pitchFamily="34" charset="0"/>
              </a:rPr>
              <a:t>Шимпанзе не способны к звуковой речи, их можно обучить только языку жестов. </a:t>
            </a:r>
            <a:r>
              <a:rPr lang="ru-RU" smtClean="0"/>
              <a:t>       </a:t>
            </a:r>
          </a:p>
        </p:txBody>
      </p:sp>
      <p:sp>
        <p:nvSpPr>
          <p:cNvPr id="5837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278358-78C3-45BB-8ACF-39C23C42B0EC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/>
              <a:t>Отличия при изготовлении орудий труда</a:t>
            </a:r>
            <a:endParaRPr lang="ru-RU" dirty="0"/>
          </a:p>
        </p:txBody>
      </p:sp>
      <p:sp>
        <p:nvSpPr>
          <p:cNvPr id="59395" name="Содержимое 2"/>
          <p:cNvSpPr>
            <a:spLocks noGrp="1"/>
          </p:cNvSpPr>
          <p:nvPr>
            <p:ph idx="1"/>
          </p:nvPr>
        </p:nvSpPr>
        <p:spPr>
          <a:xfrm>
            <a:off x="214313" y="1609725"/>
            <a:ext cx="7481887" cy="4846638"/>
          </a:xfrm>
        </p:spPr>
        <p:txBody>
          <a:bodyPr/>
          <a:lstStyle/>
          <a:p>
            <a:r>
              <a:rPr lang="ru-RU" sz="2800" b="1" smtClean="0">
                <a:solidFill>
                  <a:srgbClr val="003300"/>
                </a:solidFill>
                <a:latin typeface="Calibri" pitchFamily="34" charset="0"/>
              </a:rPr>
              <a:t>Орудие труда непременно должно специально изготавливаться. </a:t>
            </a:r>
          </a:p>
          <a:p>
            <a:r>
              <a:rPr lang="ru-RU" sz="2800" b="1" smtClean="0">
                <a:solidFill>
                  <a:srgbClr val="003300"/>
                </a:solidFill>
                <a:latin typeface="Calibri" pitchFamily="34" charset="0"/>
              </a:rPr>
              <a:t>Человек орудия труда изготавливает впрок, то есть еще до их применения. Такая деятельность вредна так как «впустую» затрачиваются время и энергия, и только предвидение возникновения таких ситуаций, оправдывает эту деятельность.</a:t>
            </a:r>
          </a:p>
          <a:p>
            <a:r>
              <a:rPr lang="ru-RU" sz="2800" b="1" smtClean="0">
                <a:solidFill>
                  <a:srgbClr val="003300"/>
                </a:solidFill>
                <a:latin typeface="Calibri" pitchFamily="34" charset="0"/>
              </a:rPr>
              <a:t>Современные человекообразные обезьяны, неспособны постичь такие отношения.</a:t>
            </a:r>
          </a:p>
          <a:p>
            <a:endParaRPr lang="ru-RU" smtClean="0"/>
          </a:p>
          <a:p>
            <a:endParaRPr lang="ru-RU" smtClean="0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92A097-6BA3-4ECD-BEB3-71541EEB36CD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0419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7239000" cy="5884863"/>
          </a:xfrm>
        </p:spPr>
        <p:txBody>
          <a:bodyPr/>
          <a:lstStyle/>
          <a:p>
            <a:r>
              <a:rPr lang="ru-RU" sz="3200" b="1" smtClean="0">
                <a:solidFill>
                  <a:srgbClr val="003300"/>
                </a:solidFill>
                <a:latin typeface="Calibri" pitchFamily="34" charset="0"/>
              </a:rPr>
              <a:t> Для обезьян предмет, служивший орудием при решении задачи в конкретной ситуации, вне этой ситуации теряет всякое функциональное значение и обезьяна относится к нему безразлично, а потому и не хранит его постоянно в качестве орудия.</a:t>
            </a:r>
          </a:p>
          <a:p>
            <a:r>
              <a:rPr lang="ru-RU" sz="3200" b="1" smtClean="0">
                <a:solidFill>
                  <a:srgbClr val="003300"/>
                </a:solidFill>
                <a:latin typeface="Calibri" pitchFamily="34" charset="0"/>
              </a:rPr>
              <a:t>Человек же, напротив, не только хранит изготовленные им орудия труда</a:t>
            </a:r>
          </a:p>
        </p:txBody>
      </p:sp>
      <p:sp>
        <p:nvSpPr>
          <p:cNvPr id="6042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4060AF-BBB1-466E-887C-ED201509F5AC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4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smtClean="0">
                <a:solidFill>
                  <a:srgbClr val="003300"/>
                </a:solidFill>
                <a:latin typeface="Calibri" pitchFamily="34" charset="0"/>
              </a:rPr>
              <a:t>Подлинное изготовление орудий труда предполагает воздействие зубами, руками, а другим предметом, то есть другим орудием (например, камнем).</a:t>
            </a:r>
            <a:br>
              <a:rPr lang="ru-RU" sz="2800" b="1" smtClean="0">
                <a:solidFill>
                  <a:srgbClr val="003300"/>
                </a:solidFill>
                <a:latin typeface="Calibri" pitchFamily="34" charset="0"/>
              </a:rPr>
            </a:br>
            <a:r>
              <a:rPr lang="ru-RU" sz="2800" b="1" smtClean="0">
                <a:solidFill>
                  <a:srgbClr val="003300"/>
                </a:solidFill>
                <a:latin typeface="Calibri" pitchFamily="34" charset="0"/>
              </a:rPr>
              <a:t/>
            </a:r>
            <a:br>
              <a:rPr lang="ru-RU" sz="2800" b="1" smtClean="0">
                <a:solidFill>
                  <a:srgbClr val="003300"/>
                </a:solidFill>
                <a:latin typeface="Calibri" pitchFamily="34" charset="0"/>
              </a:rPr>
            </a:br>
            <a:r>
              <a:rPr lang="ru-RU" sz="2800" b="1" smtClean="0">
                <a:solidFill>
                  <a:srgbClr val="003300"/>
                </a:solidFill>
                <a:latin typeface="Calibri" pitchFamily="34" charset="0"/>
              </a:rPr>
              <a:t>Предметные действия обезьян по своей сущности прямо противоположны орудийной трудовой деятельности человека.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69A7EA-C687-40FD-B79A-A681FD3BE82B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1023</TotalTime>
  <Words>417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Антропогенез </vt:lpstr>
      <vt:lpstr>Стопа обезьяны и человека </vt:lpstr>
      <vt:lpstr>Кисть </vt:lpstr>
      <vt:lpstr>Отличия человека от человекообразных обезьян (дополнительно) </vt:lpstr>
      <vt:lpstr>Речь </vt:lpstr>
      <vt:lpstr>Отличия при изготовлении орудий труда</vt:lpstr>
      <vt:lpstr>Слайд 7</vt:lpstr>
      <vt:lpstr>Слайд 8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Вид, критерий вида</dc:title>
  <dc:creator>учитель</dc:creator>
  <cp:lastModifiedBy>111</cp:lastModifiedBy>
  <cp:revision>118</cp:revision>
  <dcterms:created xsi:type="dcterms:W3CDTF">2008-01-18T06:02:42Z</dcterms:created>
  <dcterms:modified xsi:type="dcterms:W3CDTF">2013-08-24T15:17:29Z</dcterms:modified>
</cp:coreProperties>
</file>