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9"/>
  </p:notesMasterIdLst>
  <p:sldIdLst>
    <p:sldId id="256" r:id="rId2"/>
    <p:sldId id="265" r:id="rId3"/>
    <p:sldId id="299" r:id="rId4"/>
    <p:sldId id="272" r:id="rId5"/>
    <p:sldId id="294" r:id="rId6"/>
    <p:sldId id="340" r:id="rId7"/>
    <p:sldId id="34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FFF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Гипотезы возникновения человека.</a:t>
            </a:r>
          </a:p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Сходство и различия человека и </a:t>
            </a:r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животных</a:t>
            </a:r>
          </a:p>
          <a:p>
            <a:pPr eaLnBrk="1" hangingPunct="1"/>
            <a:r>
              <a:rPr lang="ru-RU" sz="4000" smtClean="0">
                <a:solidFill>
                  <a:srgbClr val="FFFF00"/>
                </a:solidFill>
                <a:latin typeface="Calibri" pitchFamily="34" charset="0"/>
              </a:rPr>
              <a:t>Часть 4</a:t>
            </a:r>
            <a:r>
              <a:rPr lang="ru-RU" sz="400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ru-RU" sz="40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8072494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Сходство человека с приматами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500063" y="5429250"/>
            <a:ext cx="7239000" cy="121443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У человекообразных обезьян  и человека коллективный (стадный) образ жизни. </a:t>
            </a:r>
          </a:p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D0394-AE70-4E0F-ADDB-B7F3EFCB0132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40965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196752"/>
            <a:ext cx="62189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7858180" cy="67943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Этологические доказательства</a:t>
            </a: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214313" y="4681538"/>
            <a:ext cx="7786687" cy="21764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Тщательное изучение высшей  нервной деятельности человекообразных обезьян выявило близость этих животных к человеку и  по ряду их поведенческих реакций.</a:t>
            </a:r>
          </a:p>
          <a:p>
            <a:pPr eaLnBrk="1" hangingPunct="1"/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F991C8-DA0E-4CCE-B42C-3B428D6FFCDA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75" y="1285875"/>
            <a:ext cx="41894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25" y="214313"/>
            <a:ext cx="3321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Этологические доказательства</a:t>
            </a:r>
            <a:endParaRPr lang="ru-RU" dirty="0"/>
          </a:p>
        </p:txBody>
      </p:sp>
      <p:sp>
        <p:nvSpPr>
          <p:cNvPr id="43012" name="Содержимое 2"/>
          <p:cNvSpPr>
            <a:spLocks noGrp="1"/>
          </p:cNvSpPr>
          <p:nvPr>
            <p:ph idx="1"/>
          </p:nvPr>
        </p:nvSpPr>
        <p:spPr>
          <a:xfrm>
            <a:off x="0" y="1609725"/>
            <a:ext cx="8501063" cy="23907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00"/>
                </a:solidFill>
                <a:latin typeface="Calibri" pitchFamily="34" charset="0"/>
              </a:rPr>
              <a:t>Зачатки интеллекта. </a:t>
            </a:r>
          </a:p>
          <a:p>
            <a:pPr eaLnBrk="1" hangingPunct="1"/>
            <a:r>
              <a:rPr lang="ru-RU" sz="2400" b="1" smtClean="0">
                <a:solidFill>
                  <a:srgbClr val="003300"/>
                </a:solidFill>
                <a:latin typeface="Calibri" pitchFamily="34" charset="0"/>
              </a:rPr>
              <a:t>Обезьяны нежно ласкают детенышей. </a:t>
            </a:r>
          </a:p>
          <a:p>
            <a:pPr eaLnBrk="1" hangingPunct="1"/>
            <a:r>
              <a:rPr lang="ru-RU" sz="2400" b="1" smtClean="0">
                <a:solidFill>
                  <a:srgbClr val="003300"/>
                </a:solidFill>
                <a:latin typeface="Calibri" pitchFamily="34" charset="0"/>
              </a:rPr>
              <a:t>Обезьяны заботятся о детях, но и наказывают их за непослушание. </a:t>
            </a:r>
          </a:p>
          <a:p>
            <a:pPr eaLnBrk="1" hangingPunct="1"/>
            <a:r>
              <a:rPr lang="ru-RU" sz="2400" b="1" smtClean="0">
                <a:solidFill>
                  <a:srgbClr val="003300"/>
                </a:solidFill>
                <a:latin typeface="Calibri" pitchFamily="34" charset="0"/>
              </a:rPr>
              <a:t>Возможность обучения обезьян речи при помощи жестов</a:t>
            </a:r>
          </a:p>
          <a:p>
            <a:pPr eaLnBrk="1" hangingPunct="1"/>
            <a:endParaRPr lang="ru-RU" smtClean="0"/>
          </a:p>
        </p:txBody>
      </p:sp>
      <p:sp>
        <p:nvSpPr>
          <p:cNvPr id="4301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C24F11-072A-4CCC-AB9E-A225F4A2D079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392906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Прямоугольник 7"/>
          <p:cNvSpPr>
            <a:spLocks noChangeArrowheads="1"/>
          </p:cNvSpPr>
          <p:nvPr/>
        </p:nvSpPr>
        <p:spPr bwMode="auto">
          <a:xfrm>
            <a:off x="4071938" y="4357688"/>
            <a:ext cx="5072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Сходное проявление эмоций.</a:t>
            </a:r>
          </a:p>
          <a:p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Одинаковое выражение чувств </a:t>
            </a:r>
          </a:p>
          <a:p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     радости, гнева, печали.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214313" y="571500"/>
            <a:ext cx="8501062" cy="58578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3200" b="1" smtClean="0">
                <a:solidFill>
                  <a:srgbClr val="003300"/>
                </a:solidFill>
              </a:rPr>
              <a:t>У обезьян хорошо развита память.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3200" b="1" smtClean="0">
                <a:solidFill>
                  <a:srgbClr val="003300"/>
                </a:solidFill>
              </a:rPr>
              <a:t>Обезьяны имеют высокоразвитую ВНД.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3200" b="1" smtClean="0">
                <a:solidFill>
                  <a:srgbClr val="003300"/>
                </a:solidFill>
              </a:rPr>
              <a:t>Обезьяны способны использовать предметы природы как простейшие орудия.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3200" b="1" smtClean="0">
                <a:solidFill>
                  <a:srgbClr val="003300"/>
                </a:solidFill>
              </a:rPr>
              <a:t>Обезьяны имеют конкретное мышление. </a:t>
            </a:r>
          </a:p>
          <a:p>
            <a:pPr eaLnBrk="1" hangingPunct="1">
              <a:lnSpc>
                <a:spcPct val="150000"/>
              </a:lnSpc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6BAA21-A28F-4C93-BBA2-29F525B5C9B2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Зачатки мышления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4" descr="сканирование0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643049"/>
            <a:ext cx="4429156" cy="464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5241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Зачатки мышления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Орудия труда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4" descr="сканирование0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2276872"/>
            <a:ext cx="5640626" cy="4230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1041</TotalTime>
  <Words>128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Антропогенез </vt:lpstr>
      <vt:lpstr>Сходство человека с приматами   </vt:lpstr>
      <vt:lpstr>Этологические доказательства</vt:lpstr>
      <vt:lpstr>Этологические доказательства</vt:lpstr>
      <vt:lpstr>Слайд 5</vt:lpstr>
      <vt:lpstr>Зачатки мышления</vt:lpstr>
      <vt:lpstr>Зачатки мышления  Орудия труда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124</cp:revision>
  <dcterms:created xsi:type="dcterms:W3CDTF">2008-01-18T06:02:42Z</dcterms:created>
  <dcterms:modified xsi:type="dcterms:W3CDTF">2013-08-24T15:13:13Z</dcterms:modified>
</cp:coreProperties>
</file>