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15"/>
  </p:notesMasterIdLst>
  <p:sldIdLst>
    <p:sldId id="256" r:id="rId2"/>
    <p:sldId id="288" r:id="rId3"/>
    <p:sldId id="310" r:id="rId4"/>
    <p:sldId id="325" r:id="rId5"/>
    <p:sldId id="292" r:id="rId6"/>
    <p:sldId id="286" r:id="rId7"/>
    <p:sldId id="270" r:id="rId8"/>
    <p:sldId id="298" r:id="rId9"/>
    <p:sldId id="262" r:id="rId10"/>
    <p:sldId id="301" r:id="rId11"/>
    <p:sldId id="300" r:id="rId12"/>
    <p:sldId id="281" r:id="rId13"/>
    <p:sldId id="27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FFFF00"/>
    <a:srgbClr val="282A76"/>
    <a:srgbClr val="00FF00"/>
    <a:srgbClr val="CC9900"/>
    <a:srgbClr val="FFCC66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660"/>
  </p:normalViewPr>
  <p:slideViewPr>
    <p:cSldViewPr>
      <p:cViewPr varScale="1">
        <p:scale>
          <a:sx n="83" d="100"/>
          <a:sy n="83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9E91A39-B4C2-4C17-ABD8-8C5E7C2A7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26CEEA-9ADD-491C-A4CC-CBF6F6FE2DCC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9BD4565-FE45-450C-9C24-76E0F7496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796F-CBB8-4FD4-83E2-09548A4CE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6415ED0-BB71-4EFA-BC8E-8D8BB7D26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8231D-90C9-43D2-892C-2D373E379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5F6767-8A18-4C4F-A125-FBCA7F270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8179-EF87-40E2-8E37-BE903BB68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EDE54-5423-4DAB-B799-81B34F3BC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CFE7-0A41-425F-98F2-1907E36E7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1AB7B-2F20-45BC-9BB6-2AF0BADF1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846AD-B2A5-4FB8-9813-9199E4CE8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CC3E43-AEE6-4F72-B714-BEDA86683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EE7A9E0-02B9-4BAA-8007-0ADA42403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2" r:id="rId2"/>
    <p:sldLayoutId id="2147483860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61" r:id="rId9"/>
    <p:sldLayoutId id="2147483858" r:id="rId10"/>
    <p:sldLayoutId id="21474838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533400"/>
            <a:ext cx="6972102" cy="168115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latin typeface="Calibri" pitchFamily="34" charset="0"/>
              </a:rPr>
              <a:t>Антропогенез</a:t>
            </a:r>
            <a:r>
              <a:rPr lang="ru-RU" dirty="0" smtClean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2428875"/>
            <a:ext cx="8286750" cy="2428875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FF00"/>
                </a:solidFill>
                <a:latin typeface="Calibri" pitchFamily="34" charset="0"/>
              </a:rPr>
              <a:t>Гипотезы возникновения человека.</a:t>
            </a:r>
          </a:p>
          <a:p>
            <a:pPr eaLnBrk="1" hangingPunct="1"/>
            <a:r>
              <a:rPr lang="ru-RU" sz="4000" dirty="0" smtClean="0">
                <a:solidFill>
                  <a:srgbClr val="FFFF00"/>
                </a:solidFill>
                <a:latin typeface="Calibri" pitchFamily="34" charset="0"/>
              </a:rPr>
              <a:t>Сходство и различия человека и </a:t>
            </a:r>
            <a:r>
              <a:rPr lang="ru-RU" sz="4000" dirty="0" smtClean="0">
                <a:solidFill>
                  <a:srgbClr val="FFFF00"/>
                </a:solidFill>
                <a:latin typeface="Calibri" pitchFamily="34" charset="0"/>
              </a:rPr>
              <a:t>животных</a:t>
            </a:r>
          </a:p>
          <a:p>
            <a:pPr eaLnBrk="1" hangingPunct="1"/>
            <a:r>
              <a:rPr lang="ru-RU" sz="4000" dirty="0" smtClean="0">
                <a:solidFill>
                  <a:srgbClr val="FFFF00"/>
                </a:solidFill>
                <a:latin typeface="Calibri" pitchFamily="34" charset="0"/>
              </a:rPr>
              <a:t>Часть 3</a:t>
            </a:r>
            <a:r>
              <a:rPr lang="ru-RU" sz="40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endParaRPr lang="ru-RU" sz="4000" dirty="0" smtClean="0">
              <a:solidFill>
                <a:srgbClr val="FFFF00"/>
              </a:solidFill>
              <a:latin typeface="Calibri" pitchFamily="34" charset="0"/>
            </a:endParaRPr>
          </a:p>
          <a:p>
            <a:pPr eaLnBrk="1" hangingPunct="1"/>
            <a:r>
              <a:rPr lang="ru-RU" sz="2000" dirty="0" smtClean="0"/>
              <a:t>Автор: Першина О. В.</a:t>
            </a:r>
          </a:p>
          <a:p>
            <a:pPr eaLnBrk="1" hangingPunct="1"/>
            <a:r>
              <a:rPr lang="ru-RU" sz="2000" dirty="0" smtClean="0"/>
              <a:t>Учитель биологии </a:t>
            </a:r>
          </a:p>
          <a:p>
            <a:pPr eaLnBrk="1" hangingPunct="1"/>
            <a:r>
              <a:rPr lang="ru-RU" sz="2000" dirty="0" smtClean="0"/>
              <a:t>ГБОУ СОШ №405</a:t>
            </a:r>
          </a:p>
          <a:p>
            <a:pPr eaLnBrk="1" hangingPunct="1"/>
            <a:r>
              <a:rPr lang="ru-RU" sz="2000" dirty="0" smtClean="0"/>
              <a:t>Москва 2012</a:t>
            </a:r>
          </a:p>
          <a:p>
            <a:pPr eaLnBrk="1" hangingPunct="1"/>
            <a:endParaRPr lang="ru-RU" sz="4000" dirty="0" smtClean="0"/>
          </a:p>
          <a:p>
            <a:pPr eaLnBrk="1" hangingPunct="1"/>
            <a:endParaRPr lang="ru-RU" sz="4000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D3ECB3-518B-476A-83B3-AC8A4FBE191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43688" y="3286125"/>
            <a:ext cx="20955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675"/>
            <a:ext cx="8215370" cy="75087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Эмбриональные доказательства</a:t>
            </a:r>
            <a:endParaRPr lang="ru-RU" dirty="0"/>
          </a:p>
        </p:txBody>
      </p:sp>
      <p:sp>
        <p:nvSpPr>
          <p:cNvPr id="36868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2033588"/>
          </a:xfrm>
        </p:spPr>
        <p:txBody>
          <a:bodyPr/>
          <a:lstStyle/>
          <a:p>
            <a:r>
              <a:rPr lang="ru-RU" sz="2800" b="1" smtClean="0">
                <a:solidFill>
                  <a:srgbClr val="003300"/>
                </a:solidFill>
                <a:latin typeface="Calibri" pitchFamily="34" charset="0"/>
              </a:rPr>
              <a:t> Головной мозг закладывается сначала в виде трёх, затем пяти равных по величине пузырей. </a:t>
            </a:r>
          </a:p>
        </p:txBody>
      </p:sp>
      <p:sp>
        <p:nvSpPr>
          <p:cNvPr id="3686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19E15D-D6E8-4168-9CAF-18A34BBF3F93}" type="slidenum">
              <a:rPr lang="ru-RU" smtClean="0"/>
              <a:pPr/>
              <a:t>10</a:t>
            </a:fld>
            <a:endParaRPr lang="ru-RU" smtClean="0"/>
          </a:p>
        </p:txBody>
      </p:sp>
      <p:pic>
        <p:nvPicPr>
          <p:cNvPr id="36870" name="Picture 2" descr="C:\Users\Марина\Documents\Новая папка\33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3" y="3143250"/>
            <a:ext cx="41386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Прямоугольник 7"/>
          <p:cNvSpPr>
            <a:spLocks noChangeArrowheads="1"/>
          </p:cNvSpPr>
          <p:nvPr/>
        </p:nvSpPr>
        <p:spPr bwMode="auto">
          <a:xfrm>
            <a:off x="5643563" y="5072063"/>
            <a:ext cx="3000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3300"/>
                </a:solidFill>
                <a:latin typeface="Calibri" pitchFamily="34" charset="0"/>
              </a:rPr>
              <a:t>Мозг четырёхнедельного эмбриона</a:t>
            </a:r>
            <a:endParaRPr lang="ru-RU" b="1">
              <a:solidFill>
                <a:srgbClr val="00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screen"/>
          <a:srcRect b="-3036"/>
          <a:stretch>
            <a:fillRect/>
          </a:stretch>
        </p:blipFill>
        <p:spPr bwMode="auto">
          <a:xfrm>
            <a:off x="4211960" y="3212976"/>
            <a:ext cx="296703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357188" y="357188"/>
            <a:ext cx="6572250" cy="6099175"/>
          </a:xfrm>
        </p:spPr>
        <p:txBody>
          <a:bodyPr/>
          <a:lstStyle/>
          <a:p>
            <a:r>
              <a:rPr lang="ru-RU" sz="2800" b="1" smtClean="0">
                <a:solidFill>
                  <a:srgbClr val="003300"/>
                </a:solidFill>
              </a:rPr>
              <a:t> Мозг зародыша сбоку (3-й месяц) - пять мозговых пузырей; 1 - концевой мозг (первый пузырь); 2 - промежуточный мозг (второй пузырь); 3 - средний мозг (третий пузырь); 4 - задний мозг (четвертый пузырь); 5 - продолговатый мозг (пятый мозговой пузырь)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789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46F0BA-371B-4C84-A26C-0C9D18E7757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675"/>
            <a:ext cx="8572560" cy="82230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Эмбриональные  доказательства</a:t>
            </a:r>
            <a:endParaRPr lang="ru-RU" dirty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448105-FD47-4309-820B-8455CEAC95F0}" type="slidenum">
              <a:rPr lang="ru-RU" smtClean="0"/>
              <a:pPr/>
              <a:t>12</a:t>
            </a:fld>
            <a:endParaRPr lang="ru-RU" smtClean="0"/>
          </a:p>
        </p:txBody>
      </p:sp>
      <p:pic>
        <p:nvPicPr>
          <p:cNvPr id="389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46138" y="1609725"/>
            <a:ext cx="6461125" cy="4846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20675"/>
            <a:ext cx="8643998" cy="82230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Эмбриональные  доказательства</a:t>
            </a:r>
            <a:endParaRPr lang="ru-RU" dirty="0"/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3300"/>
                </a:solidFill>
              </a:rPr>
              <a:t>На его ранних этапах зародыш человека трудно отличить от зародышей других позвоночных животных. </a:t>
            </a:r>
          </a:p>
          <a:p>
            <a:pPr eaLnBrk="1" hangingPunct="1"/>
            <a:r>
              <a:rPr lang="ru-RU" b="1" smtClean="0">
                <a:solidFill>
                  <a:srgbClr val="003300"/>
                </a:solidFill>
              </a:rPr>
              <a:t>Очень долго сохраняется сходство зародышей человека и обезьяны. Специфические (видовые) человеческие особенности возникают лишь на самых поздних стадиях развития.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CDDA55-4E0F-4F46-A1C7-DBF8368807D9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675"/>
            <a:ext cx="8215338" cy="60799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Цитологические доказательства</a:t>
            </a:r>
            <a:endParaRPr lang="ru-RU" dirty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214313" y="1143000"/>
            <a:ext cx="7643812" cy="53133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200" b="1" smtClean="0">
                <a:solidFill>
                  <a:srgbClr val="003300"/>
                </a:solidFill>
                <a:latin typeface="Calibri" pitchFamily="34" charset="0"/>
              </a:rPr>
              <a:t>у гиббонов – 44 хромосомы,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smtClean="0">
                <a:solidFill>
                  <a:srgbClr val="003300"/>
                </a:solidFill>
                <a:latin typeface="Calibri" pitchFamily="34" charset="0"/>
              </a:rPr>
              <a:t> у человека 46 хромосом,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smtClean="0">
                <a:solidFill>
                  <a:srgbClr val="003300"/>
                </a:solidFill>
                <a:latin typeface="Calibri" pitchFamily="34" charset="0"/>
              </a:rPr>
              <a:t>у шимпанзе и мартышек по 48 хромосом. </a:t>
            </a:r>
          </a:p>
          <a:p>
            <a:pPr eaLnBrk="1" hangingPunct="1"/>
            <a:r>
              <a:rPr lang="ru-RU" sz="3200" b="1" smtClean="0">
                <a:solidFill>
                  <a:srgbClr val="003300"/>
                </a:solidFill>
                <a:latin typeface="Calibri" pitchFamily="34" charset="0"/>
              </a:rPr>
              <a:t>Однако, установлено,  что  первая хромосома у человека образовалась слиянием двух хромосом, гомологичным таковым у шимпанзе. ;</a:t>
            </a:r>
          </a:p>
          <a:p>
            <a:pPr eaLnBrk="1" hangingPunct="1"/>
            <a:r>
              <a:rPr lang="ru-RU" sz="3200" b="1" smtClean="0">
                <a:solidFill>
                  <a:srgbClr val="003300"/>
                </a:solidFill>
                <a:latin typeface="Calibri" pitchFamily="34" charset="0"/>
              </a:rPr>
              <a:t>по некоторым источникам человек отличается от шимпанзе на 2% генов;</a:t>
            </a: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58E5B5-A57C-4789-95F0-6F46A2A6C81B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C7321A-B02E-4C48-B2BE-91F6316C2F30}" type="slidenum">
              <a:rPr lang="ru-RU" smtClean="0"/>
              <a:pPr/>
              <a:t>3</a:t>
            </a:fld>
            <a:endParaRPr lang="ru-RU" smtClean="0"/>
          </a:p>
        </p:txBody>
      </p:sp>
      <p:pic>
        <p:nvPicPr>
          <p:cNvPr id="29700" name="Picture 2" descr="img3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85750" y="642938"/>
            <a:ext cx="7858125" cy="5572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214313" y="285750"/>
            <a:ext cx="7929562" cy="6170613"/>
          </a:xfrm>
        </p:spPr>
        <p:txBody>
          <a:bodyPr/>
          <a:lstStyle/>
          <a:p>
            <a:r>
              <a:rPr lang="ru-RU" sz="3600" b="1" smtClean="0">
                <a:solidFill>
                  <a:srgbClr val="003300"/>
                </a:solidFill>
                <a:latin typeface="Calibri" pitchFamily="34" charset="0"/>
              </a:rPr>
              <a:t>Схематично изображены окрашенные хромосомы человека и шимпанзе (расположены попарно).</a:t>
            </a:r>
          </a:p>
          <a:p>
            <a:r>
              <a:rPr lang="ru-RU" sz="3600" b="1" smtClean="0">
                <a:solidFill>
                  <a:srgbClr val="003300"/>
                </a:solidFill>
                <a:latin typeface="Calibri" pitchFamily="34" charset="0"/>
              </a:rPr>
              <a:t>В каждой паре слева – хромосома человека, справа – гомологичная ей хромосома шимпанзе.</a:t>
            </a:r>
          </a:p>
          <a:p>
            <a:r>
              <a:rPr lang="ru-RU" sz="3600" b="1" smtClean="0">
                <a:solidFill>
                  <a:srgbClr val="003300"/>
                </a:solidFill>
                <a:latin typeface="Calibri" pitchFamily="34" charset="0"/>
              </a:rPr>
              <a:t>Вторая хромосома человека, возможно образовалась при слиянии двух хромосом общих предков человека и шимпанзе. 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E45DA0-C0D5-475A-9360-C83CA3E66EC6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675"/>
            <a:ext cx="8429684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Цитологические доказательства </a:t>
            </a:r>
            <a:r>
              <a:rPr lang="ru-RU" sz="3100" dirty="0" smtClean="0"/>
              <a:t>(дополнительно)</a:t>
            </a:r>
            <a:endParaRPr lang="ru-RU" sz="3100" dirty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285750" y="1609725"/>
            <a:ext cx="7786688" cy="484663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3300"/>
                </a:solidFill>
                <a:latin typeface="Calibri" pitchFamily="34" charset="0"/>
              </a:rPr>
              <a:t>в хромосомах 5-й пары хромосом шимпанзе и человека имеется инвертированный перицентрический участок;</a:t>
            </a:r>
          </a:p>
          <a:p>
            <a:pPr eaLnBrk="1" hangingPunct="1"/>
            <a:r>
              <a:rPr lang="ru-RU" sz="3200" b="1" smtClean="0">
                <a:solidFill>
                  <a:srgbClr val="003300"/>
                </a:solidFill>
                <a:latin typeface="Calibri" pitchFamily="34" charset="0"/>
              </a:rPr>
              <a:t>дифференцированная окраска хромосом выявила, что имеется 13 пар идентичных хромосом в кариотипах человека и шимпанзе.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8B4C4F-1165-44CF-B44C-7BB2DD0C5EAF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675"/>
            <a:ext cx="8429684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/>
              <a:t>Иммунологические доказательства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100" dirty="0" smtClean="0"/>
              <a:t>(дополнительно)</a:t>
            </a:r>
            <a:endParaRPr lang="ru-RU" sz="3100" dirty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285750" y="1609725"/>
            <a:ext cx="8501063" cy="4846638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3300"/>
                </a:solidFill>
                <a:latin typeface="Calibri" pitchFamily="34" charset="0"/>
              </a:rPr>
              <a:t>Иммунологический метод основан на реакции антиген-антитело. </a:t>
            </a:r>
          </a:p>
          <a:p>
            <a:pPr eaLnBrk="1" hangingPunct="1"/>
            <a:r>
              <a:rPr lang="ru-RU" sz="2400" b="1" smtClean="0">
                <a:solidFill>
                  <a:srgbClr val="003300"/>
                </a:solidFill>
                <a:latin typeface="Calibri" pitchFamily="34" charset="0"/>
              </a:rPr>
              <a:t>Из современных человекообразных обезьян к человеку иммунологически наиболее близок шимпанзе,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003300"/>
                </a:solidFill>
                <a:latin typeface="Calibri" pitchFamily="34" charset="0"/>
              </a:rPr>
              <a:t>    наиболее далек орангутанг.</a:t>
            </a:r>
          </a:p>
          <a:p>
            <a:pPr eaLnBrk="1" hangingPunct="1"/>
            <a:r>
              <a:rPr lang="ru-RU" sz="2400" b="1" smtClean="0">
                <a:solidFill>
                  <a:srgbClr val="003300"/>
                </a:solidFill>
                <a:latin typeface="Calibri" pitchFamily="34" charset="0"/>
              </a:rPr>
              <a:t> Иммунологически было обнаружено, что белки рамапитека (ископаемой человекообразной обезьяны) более сходны с белками орангутанга, чем с белками человека и шимпанзе. </a:t>
            </a:r>
          </a:p>
          <a:p>
            <a:pPr eaLnBrk="1" hangingPunct="1"/>
            <a:r>
              <a:rPr lang="ru-RU" sz="2400" b="1" smtClean="0">
                <a:solidFill>
                  <a:srgbClr val="003300"/>
                </a:solidFill>
                <a:latin typeface="Calibri" pitchFamily="34" charset="0"/>
              </a:rPr>
              <a:t>Эти данные, вместе с морфологическими и палеонтологическими, заставили отказаться от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003300"/>
                </a:solidFill>
                <a:latin typeface="Calibri" pitchFamily="34" charset="0"/>
              </a:rPr>
              <a:t>    рамапитека в качестве прямого предка человека.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F323A-3B0B-4263-A6AE-C08189AAFB07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675"/>
            <a:ext cx="8429684" cy="82230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Физиологические доказательства </a:t>
            </a:r>
            <a:endParaRPr lang="ru-RU" dirty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4000500" y="1609725"/>
            <a:ext cx="4643438" cy="41767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b="1" smtClean="0">
                <a:solidFill>
                  <a:srgbClr val="003300"/>
                </a:solidFill>
                <a:latin typeface="Calibri" pitchFamily="34" charset="0"/>
              </a:rPr>
              <a:t>  Близкие сроки продолжительности беременности и сроки полового созревания.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31D405-139A-4697-8749-4F2CF642F949}" type="slidenum">
              <a:rPr lang="ru-RU" smtClean="0"/>
              <a:pPr/>
              <a:t>7</a:t>
            </a:fld>
            <a:endParaRPr lang="ru-RU" smtClean="0"/>
          </a:p>
        </p:txBody>
      </p:sp>
      <p:pic>
        <p:nvPicPr>
          <p:cNvPr id="33797" name="Picture 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88" y="1571625"/>
            <a:ext cx="378618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675"/>
            <a:ext cx="8286808" cy="67943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Физиологические доказательства </a:t>
            </a:r>
            <a:endParaRPr lang="ru-RU" sz="3200" dirty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1571625" y="1143000"/>
            <a:ext cx="6572250" cy="26431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200" b="1" smtClean="0">
                <a:solidFill>
                  <a:srgbClr val="003300"/>
                </a:solidFill>
                <a:latin typeface="Calibri" pitchFamily="34" charset="0"/>
              </a:rPr>
              <a:t>   Сходные болезни и их течение (туберкулез, грипп, оспа, холера, СПИД, воспаление легких, сифилис, проказа), паразиты например, головная вошь.</a:t>
            </a:r>
          </a:p>
          <a:p>
            <a:pPr eaLnBrk="1" hangingPunct="1"/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B03D97-873B-485B-BFBD-34EC316E3E91}" type="slidenum">
              <a:rPr lang="ru-RU" smtClean="0"/>
              <a:pPr/>
              <a:t>8</a:t>
            </a:fld>
            <a:endParaRPr lang="ru-RU" smtClean="0"/>
          </a:p>
        </p:txBody>
      </p:sp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38" y="3789363"/>
            <a:ext cx="3429000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Марина\Documents\Новая папка\33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4813" y="2214563"/>
            <a:ext cx="4786312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320675"/>
            <a:ext cx="8001056" cy="82230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Эмбриональные доказательства</a:t>
            </a:r>
            <a:endParaRPr lang="ru-RU" dirty="0"/>
          </a:p>
        </p:txBody>
      </p:sp>
      <p:sp>
        <p:nvSpPr>
          <p:cNvPr id="35844" name="Содержимое 3"/>
          <p:cNvSpPr>
            <a:spLocks noGrp="1"/>
          </p:cNvSpPr>
          <p:nvPr>
            <p:ph idx="1"/>
          </p:nvPr>
        </p:nvSpPr>
        <p:spPr>
          <a:xfrm>
            <a:off x="214313" y="1357313"/>
            <a:ext cx="6143625" cy="4786312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3300"/>
                </a:solidFill>
                <a:latin typeface="Calibri" pitchFamily="34" charset="0"/>
              </a:rPr>
              <a:t>На ранних стадиях развития у человеческого зародыша проявляются признаки, характерные для низших позвоночных – хорда, жаберные дуги, хвост. В дальнейшем развитии проявляются несколько пар сосков, наличие волос на поверхности тела.</a:t>
            </a:r>
          </a:p>
          <a:p>
            <a:pPr eaLnBrk="1" hangingPunct="1"/>
            <a:endParaRPr lang="ru-RU" sz="3200" b="1" dirty="0" smtClean="0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3584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0AAA24-CCFB-42C7-ACD3-8240B7DFB6A1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1039</TotalTime>
  <Words>419</Words>
  <Application>Microsoft Office PowerPoint</Application>
  <PresentationFormat>Экран (4:3)</PresentationFormat>
  <Paragraphs>55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Антропогенез </vt:lpstr>
      <vt:lpstr>Цитологические доказательства</vt:lpstr>
      <vt:lpstr>Слайд 3</vt:lpstr>
      <vt:lpstr>Слайд 4</vt:lpstr>
      <vt:lpstr>Цитологические доказательства (дополнительно)</vt:lpstr>
      <vt:lpstr>Иммунологические доказательства  (дополнительно)</vt:lpstr>
      <vt:lpstr>Физиологические доказательства </vt:lpstr>
      <vt:lpstr>Физиологические доказательства </vt:lpstr>
      <vt:lpstr>Эмбриональные доказательства</vt:lpstr>
      <vt:lpstr>Эмбриональные доказательства</vt:lpstr>
      <vt:lpstr>Слайд 11</vt:lpstr>
      <vt:lpstr>Эмбриональные  доказательства</vt:lpstr>
      <vt:lpstr>Эмбриональные  доказательства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Вид, критерий вида</dc:title>
  <dc:creator>учитель</dc:creator>
  <cp:lastModifiedBy>111</cp:lastModifiedBy>
  <cp:revision>121</cp:revision>
  <dcterms:created xsi:type="dcterms:W3CDTF">2008-01-18T06:02:42Z</dcterms:created>
  <dcterms:modified xsi:type="dcterms:W3CDTF">2013-08-24T15:11:28Z</dcterms:modified>
</cp:coreProperties>
</file>